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74" r:id="rId14"/>
    <p:sldId id="279" r:id="rId15"/>
    <p:sldId id="280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3" r:id="rId24"/>
    <p:sldId id="294" r:id="rId25"/>
    <p:sldId id="295" r:id="rId26"/>
    <p:sldId id="296" r:id="rId27"/>
    <p:sldId id="297" r:id="rId28"/>
    <p:sldId id="298" r:id="rId29"/>
    <p:sldId id="300" r:id="rId30"/>
    <p:sldId id="304" r:id="rId31"/>
    <p:sldId id="305" r:id="rId32"/>
    <p:sldId id="306" r:id="rId33"/>
    <p:sldId id="309" r:id="rId34"/>
    <p:sldId id="310" r:id="rId35"/>
    <p:sldId id="311" r:id="rId36"/>
    <p:sldId id="313" r:id="rId37"/>
    <p:sldId id="315" r:id="rId38"/>
    <p:sldId id="323" r:id="rId39"/>
  </p:sldIdLst>
  <p:sldSz cx="9144000" cy="6858000" type="screen4x3"/>
  <p:notesSz cx="9144000" cy="6858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osha Hussein" userId="c8145bb4124d9370" providerId="LiveId" clId="{06F796E7-9AD4-4C86-9067-7EB31395FA91}"/>
    <pc:docChg chg="modSld">
      <pc:chgData name="Shosha Hussein" userId="c8145bb4124d9370" providerId="LiveId" clId="{06F796E7-9AD4-4C86-9067-7EB31395FA91}" dt="2024-05-29T21:33:30.974" v="49" actId="20577"/>
      <pc:docMkLst>
        <pc:docMk/>
      </pc:docMkLst>
      <pc:sldChg chg="modSp mod">
        <pc:chgData name="Shosha Hussein" userId="c8145bb4124d9370" providerId="LiveId" clId="{06F796E7-9AD4-4C86-9067-7EB31395FA91}" dt="2024-05-29T21:33:30.974" v="49" actId="20577"/>
        <pc:sldMkLst>
          <pc:docMk/>
          <pc:sldMk cId="0" sldId="256"/>
        </pc:sldMkLst>
        <pc:spChg chg="mod">
          <ac:chgData name="Shosha Hussein" userId="c8145bb4124d9370" providerId="LiveId" clId="{06F796E7-9AD4-4C86-9067-7EB31395FA91}" dt="2024-05-29T21:33:30.974" v="49" actId="20577"/>
          <ac:spMkLst>
            <pc:docMk/>
            <pc:sldMk cId="0" sldId="256"/>
            <ac:spMk id="10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1">
                <a:solidFill>
                  <a:srgbClr val="000099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Slide</a:t>
            </a:r>
            <a:r>
              <a:rPr spc="-55" dirty="0"/>
              <a:t> </a:t>
            </a:r>
            <a:r>
              <a:rPr spc="-5" dirty="0"/>
              <a:t>5.</a:t>
            </a: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000099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1">
                <a:solidFill>
                  <a:srgbClr val="000099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Slide</a:t>
            </a:r>
            <a:r>
              <a:rPr spc="-55" dirty="0"/>
              <a:t> </a:t>
            </a:r>
            <a:r>
              <a:rPr spc="-5" dirty="0"/>
              <a:t>5.</a:t>
            </a: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000099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5/30/2024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1">
                <a:solidFill>
                  <a:srgbClr val="000099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Slide</a:t>
            </a:r>
            <a:r>
              <a:rPr spc="-55" dirty="0"/>
              <a:t> </a:t>
            </a:r>
            <a:r>
              <a:rPr spc="-5" dirty="0"/>
              <a:t>5.</a:t>
            </a: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000099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1">
                <a:solidFill>
                  <a:srgbClr val="000099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Slide</a:t>
            </a:r>
            <a:r>
              <a:rPr spc="-55" dirty="0"/>
              <a:t> </a:t>
            </a:r>
            <a:r>
              <a:rPr spc="-5" dirty="0"/>
              <a:t>5.</a:t>
            </a: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1">
                <a:solidFill>
                  <a:srgbClr val="000099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Slide</a:t>
            </a:r>
            <a:r>
              <a:rPr spc="-55" dirty="0"/>
              <a:t> </a:t>
            </a:r>
            <a:r>
              <a:rPr spc="-5" dirty="0"/>
              <a:t>5.</a:t>
            </a: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4025" y="309879"/>
            <a:ext cx="8235950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000099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58614" y="1464643"/>
            <a:ext cx="7862570" cy="4071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119938" y="6419285"/>
            <a:ext cx="822959" cy="2108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1">
                <a:solidFill>
                  <a:srgbClr val="000099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Slide</a:t>
            </a:r>
            <a:r>
              <a:rPr spc="-55" dirty="0"/>
              <a:t> </a:t>
            </a:r>
            <a:r>
              <a:rPr spc="-5" dirty="0"/>
              <a:t>5.</a:t>
            </a: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02033" y="115823"/>
            <a:ext cx="544893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5" dirty="0">
                <a:latin typeface="Verdana"/>
                <a:cs typeface="Verdana"/>
              </a:rPr>
              <a:t>General</a:t>
            </a:r>
            <a:r>
              <a:rPr sz="2200" spc="-25" dirty="0">
                <a:latin typeface="Verdana"/>
                <a:cs typeface="Verdana"/>
              </a:rPr>
              <a:t> </a:t>
            </a:r>
            <a:r>
              <a:rPr sz="2200" spc="-5" dirty="0">
                <a:latin typeface="Verdana"/>
                <a:cs typeface="Verdana"/>
              </a:rPr>
              <a:t>Human</a:t>
            </a:r>
            <a:r>
              <a:rPr sz="2200" spc="-25" dirty="0">
                <a:latin typeface="Verdana"/>
                <a:cs typeface="Verdana"/>
              </a:rPr>
              <a:t> </a:t>
            </a:r>
            <a:r>
              <a:rPr sz="2200" spc="-5" dirty="0">
                <a:latin typeface="Verdana"/>
                <a:cs typeface="Verdana"/>
              </a:rPr>
              <a:t>Anatomy</a:t>
            </a:r>
            <a:r>
              <a:rPr sz="2200" spc="-2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&amp;</a:t>
            </a:r>
            <a:r>
              <a:rPr sz="2200" spc="-25" dirty="0">
                <a:latin typeface="Verdana"/>
                <a:cs typeface="Verdana"/>
              </a:rPr>
              <a:t> </a:t>
            </a:r>
            <a:r>
              <a:rPr sz="2200" spc="-5" dirty="0">
                <a:latin typeface="Verdana"/>
                <a:cs typeface="Verdana"/>
              </a:rPr>
              <a:t>Physiology</a:t>
            </a:r>
            <a:endParaRPr sz="2200" dirty="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8153400" cy="6857999"/>
            <a:chOff x="0" y="0"/>
            <a:chExt cx="8153400" cy="685799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371599" cy="68579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38200" y="76200"/>
              <a:ext cx="152400" cy="1066800"/>
            </a:xfrm>
            <a:custGeom>
              <a:avLst/>
              <a:gdLst/>
              <a:ahLst/>
              <a:cxnLst/>
              <a:rect l="l" t="t" r="r" b="b"/>
              <a:pathLst>
                <a:path w="152400" h="1066800">
                  <a:moveTo>
                    <a:pt x="152399" y="1066799"/>
                  </a:moveTo>
                  <a:lnTo>
                    <a:pt x="0" y="10667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0667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14400" y="609600"/>
              <a:ext cx="7239000" cy="0"/>
            </a:xfrm>
            <a:custGeom>
              <a:avLst/>
              <a:gdLst/>
              <a:ahLst/>
              <a:cxnLst/>
              <a:rect l="l" t="t" r="r" b="b"/>
              <a:pathLst>
                <a:path w="7239000">
                  <a:moveTo>
                    <a:pt x="0" y="0"/>
                  </a:moveTo>
                  <a:lnTo>
                    <a:pt x="7238999" y="0"/>
                  </a:lnTo>
                </a:path>
              </a:pathLst>
            </a:custGeom>
            <a:ln w="126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522946" y="638629"/>
            <a:ext cx="2093595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b="1" i="1" spc="-10" dirty="0">
                <a:latin typeface="Times New Roman"/>
                <a:cs typeface="Times New Roman"/>
              </a:rPr>
              <a:t>Chapter</a:t>
            </a:r>
            <a:r>
              <a:rPr b="1" i="1" spc="-95" dirty="0">
                <a:latin typeface="Times New Roman"/>
                <a:cs typeface="Times New Roman"/>
              </a:rPr>
              <a:t> </a:t>
            </a:r>
            <a:r>
              <a:rPr b="1" i="1" dirty="0"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9" name="object 9"/>
          <p:cNvSpPr/>
          <p:nvPr/>
        </p:nvSpPr>
        <p:spPr>
          <a:xfrm>
            <a:off x="2057400" y="2057400"/>
            <a:ext cx="5105400" cy="0"/>
          </a:xfrm>
          <a:custGeom>
            <a:avLst/>
            <a:gdLst/>
            <a:ahLst/>
            <a:cxnLst/>
            <a:rect l="l" t="t" r="r" b="b"/>
            <a:pathLst>
              <a:path w="5105400">
                <a:moveTo>
                  <a:pt x="0" y="0"/>
                </a:moveTo>
                <a:lnTo>
                  <a:pt x="5105399" y="0"/>
                </a:lnTo>
              </a:path>
            </a:pathLst>
          </a:custGeom>
          <a:ln w="25399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237388" y="1618551"/>
            <a:ext cx="5077811" cy="5234253"/>
          </a:xfrm>
          <a:prstGeom prst="rect">
            <a:avLst/>
          </a:prstGeom>
        </p:spPr>
        <p:txBody>
          <a:bodyPr vert="horz" wrap="square" lIns="0" tIns="3790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985"/>
              </a:spcBef>
            </a:pPr>
            <a:r>
              <a:rPr sz="4200" b="1" spc="-10" dirty="0">
                <a:latin typeface="Times New Roman"/>
                <a:cs typeface="Times New Roman"/>
              </a:rPr>
              <a:t>The</a:t>
            </a:r>
            <a:r>
              <a:rPr sz="4200" b="1" spc="-45" dirty="0">
                <a:latin typeface="Times New Roman"/>
                <a:cs typeface="Times New Roman"/>
              </a:rPr>
              <a:t> </a:t>
            </a:r>
            <a:r>
              <a:rPr sz="4200" b="1" spc="-5" dirty="0">
                <a:latin typeface="Times New Roman"/>
                <a:cs typeface="Times New Roman"/>
              </a:rPr>
              <a:t>Skeletal</a:t>
            </a:r>
            <a:r>
              <a:rPr sz="4200" b="1" spc="-35" dirty="0">
                <a:latin typeface="Times New Roman"/>
                <a:cs typeface="Times New Roman"/>
              </a:rPr>
              <a:t> </a:t>
            </a:r>
            <a:r>
              <a:rPr sz="4200" b="1" spc="-5" dirty="0">
                <a:latin typeface="Times New Roman"/>
                <a:cs typeface="Times New Roman"/>
              </a:rPr>
              <a:t>System</a:t>
            </a:r>
            <a:endParaRPr lang="ar-IQ" sz="4200" b="1" spc="-5" dirty="0">
              <a:latin typeface="Times New Roman"/>
              <a:cs typeface="Times New Roman"/>
            </a:endParaRPr>
          </a:p>
          <a:p>
            <a:pPr marL="1224280" marR="134620" lvl="0" indent="-1080770" algn="ctr" rtl="0">
              <a:lnSpc>
                <a:spcPct val="151000"/>
              </a:lnSpc>
              <a:spcBef>
                <a:spcPts val="100"/>
              </a:spcBef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3300CC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Dr.Rasha Hussain Aouda     </a:t>
            </a:r>
          </a:p>
          <a:p>
            <a:pPr marL="1224280" marR="134620" lvl="0" indent="-1080770" algn="ctr" rtl="0">
              <a:lnSpc>
                <a:spcPct val="151000"/>
              </a:lnSpc>
              <a:spcBef>
                <a:spcPts val="100"/>
              </a:spcBef>
            </a:pPr>
            <a:r>
              <a:rPr lang="en-US" sz="2000" dirty="0" err="1">
                <a:solidFill>
                  <a:srgbClr val="0033CC"/>
                </a:solidFill>
                <a:latin typeface="Arial Rounded MT Bold" pitchFamily="34" charset="0"/>
                <a:cs typeface="Andalus" pitchFamily="18" charset="-78"/>
              </a:rPr>
              <a:t>M.B.Ch.B</a:t>
            </a:r>
            <a:r>
              <a:rPr lang="en-US" sz="2000" dirty="0">
                <a:solidFill>
                  <a:srgbClr val="0033CC"/>
                </a:solidFill>
                <a:latin typeface="Arial Rounded MT Bold" pitchFamily="34" charset="0"/>
                <a:cs typeface="Andalus" pitchFamily="18" charset="-78"/>
              </a:rPr>
              <a:t>   C.A.B.M.S.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1224280" marR="134620" lvl="0" indent="-1080770" algn="ctr" rtl="0">
              <a:lnSpc>
                <a:spcPct val="151000"/>
              </a:lnSpc>
              <a:spcBef>
                <a:spcPts val="100"/>
              </a:spcBef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3300CC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1</a:t>
            </a:r>
            <a:r>
              <a:rPr lang="en-US" sz="2800" b="1" kern="0" baseline="30000" dirty="0" err="1">
                <a:solidFill>
                  <a:srgbClr val="3300CC"/>
                </a:solidFill>
                <a:latin typeface="Calibri" pitchFamily="34" charset="0"/>
                <a:cs typeface="Calibri" pitchFamily="34" charset="0"/>
              </a:rPr>
              <a:t>st</a:t>
            </a:r>
            <a:r>
              <a:rPr lang="en-US" sz="2800" b="1" kern="0" baseline="31250" dirty="0">
                <a:solidFill>
                  <a:srgbClr val="3300C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800" b="1" i="0" u="none" strike="noStrike" kern="0" cap="none" spc="-20" normalizeH="0" baseline="0" noProof="0" dirty="0">
                <a:ln>
                  <a:noFill/>
                </a:ln>
                <a:solidFill>
                  <a:srgbClr val="3300CC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Year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8100" lvl="0" algn="ctr">
              <a:spcBef>
                <a:spcPts val="1470"/>
              </a:spcBef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3300CC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Medical</a:t>
            </a:r>
            <a:r>
              <a:rPr kumimoji="0" lang="en-US" sz="2800" b="1" i="0" u="none" strike="noStrike" kern="0" cap="none" spc="-40" normalizeH="0" baseline="0" noProof="0" dirty="0">
                <a:ln>
                  <a:noFill/>
                </a:ln>
                <a:solidFill>
                  <a:srgbClr val="3300CC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3300CC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Laboratory  Techniques </a:t>
            </a:r>
            <a:r>
              <a:rPr kumimoji="0" lang="en-US" sz="2800" b="1" i="0" u="none" strike="noStrike" kern="0" cap="none" spc="-40" normalizeH="0" baseline="0" noProof="0" dirty="0">
                <a:ln>
                  <a:noFill/>
                </a:ln>
                <a:solidFill>
                  <a:srgbClr val="3300CC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endParaRPr kumimoji="0" lang="ar-IQ" sz="2800" b="1" i="0" u="none" strike="noStrike" kern="0" cap="none" spc="-40" normalizeH="0" baseline="0" noProof="0" dirty="0">
              <a:ln>
                <a:noFill/>
              </a:ln>
              <a:solidFill>
                <a:srgbClr val="3300CC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8100" lvl="0" algn="ctr">
              <a:spcBef>
                <a:spcPts val="1470"/>
              </a:spcBef>
            </a:pPr>
            <a:r>
              <a:rPr lang="en-US" sz="3600" spc="-190" dirty="0">
                <a:solidFill>
                  <a:srgbClr val="3300CC"/>
                </a:solidFill>
                <a:latin typeface="Trebuchet MS"/>
                <a:cs typeface="Trebuchet MS"/>
              </a:rPr>
              <a:t>2</a:t>
            </a:r>
            <a:r>
              <a:rPr lang="en-US" sz="3600" spc="-190" baseline="30000" dirty="0">
                <a:solidFill>
                  <a:srgbClr val="3300CC"/>
                </a:solidFill>
                <a:latin typeface="Trebuchet MS"/>
                <a:cs typeface="Trebuchet MS"/>
              </a:rPr>
              <a:t>nd </a:t>
            </a:r>
            <a:r>
              <a:rPr lang="en-US" sz="3600" spc="-190" dirty="0">
                <a:solidFill>
                  <a:srgbClr val="3300CC"/>
                </a:solidFill>
                <a:latin typeface="Trebuchet MS"/>
                <a:cs typeface="Trebuchet MS"/>
              </a:rPr>
              <a:t> Semeste</a:t>
            </a:r>
            <a:r>
              <a:rPr lang="en-US" sz="3600" spc="-135" dirty="0">
                <a:solidFill>
                  <a:srgbClr val="3300CC"/>
                </a:solidFill>
                <a:latin typeface="Trebuchet MS"/>
                <a:cs typeface="Trebuchet MS"/>
              </a:rPr>
              <a:t>r</a:t>
            </a:r>
            <a:r>
              <a:rPr lang="en-US" sz="3600" spc="-195" dirty="0">
                <a:solidFill>
                  <a:srgbClr val="3300CC"/>
                </a:solidFill>
                <a:latin typeface="Trebuchet MS"/>
                <a:cs typeface="Trebuchet MS"/>
              </a:rPr>
              <a:t> </a:t>
            </a:r>
            <a:r>
              <a:rPr lang="en-US" sz="3600" spc="-30" dirty="0">
                <a:solidFill>
                  <a:srgbClr val="3300CC"/>
                </a:solidFill>
                <a:latin typeface="Trebuchet MS"/>
                <a:cs typeface="Trebuchet MS"/>
              </a:rPr>
              <a:t> 2023-2024</a:t>
            </a:r>
            <a:endParaRPr lang="en-US" sz="3600" dirty="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2985"/>
              </a:spcBef>
            </a:pPr>
            <a:endParaRPr sz="42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58030" y="5105019"/>
            <a:ext cx="338899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32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706945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Gross</a:t>
            </a:r>
            <a:r>
              <a:rPr spc="-245" dirty="0"/>
              <a:t> </a:t>
            </a:r>
            <a:r>
              <a:rPr spc="-10" dirty="0"/>
              <a:t>Anatomy</a:t>
            </a:r>
            <a:r>
              <a:rPr spc="-30" dirty="0"/>
              <a:t> </a:t>
            </a:r>
            <a:r>
              <a:rPr spc="-5" dirty="0"/>
              <a:t>of</a:t>
            </a:r>
            <a:r>
              <a:rPr spc="-15" dirty="0"/>
              <a:t> </a:t>
            </a:r>
            <a:r>
              <a:rPr dirty="0"/>
              <a:t>a</a:t>
            </a:r>
            <a:r>
              <a:rPr spc="-20" dirty="0"/>
              <a:t> </a:t>
            </a:r>
            <a:r>
              <a:rPr spc="-5" dirty="0"/>
              <a:t>Long</a:t>
            </a:r>
            <a:r>
              <a:rPr spc="-20" dirty="0"/>
              <a:t> </a:t>
            </a:r>
            <a:r>
              <a:rPr spc="-5" dirty="0"/>
              <a:t>Bone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6489700"/>
            <a:chOff x="-12700" y="0"/>
            <a:chExt cx="9080500" cy="64897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29212" y="1295400"/>
              <a:ext cx="3405187" cy="518159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558614" y="1296451"/>
            <a:ext cx="4079240" cy="2640466"/>
          </a:xfrm>
          <a:prstGeom prst="rect">
            <a:avLst/>
          </a:prstGeom>
        </p:spPr>
        <p:txBody>
          <a:bodyPr vert="horz" wrap="square" lIns="0" tIns="207010" rIns="0" bIns="0" rtlCol="0">
            <a:spAutoFit/>
          </a:bodyPr>
          <a:lstStyle/>
          <a:p>
            <a:pPr marL="250825" indent="-238760" algn="l" rtl="0">
              <a:lnSpc>
                <a:spcPct val="100000"/>
              </a:lnSpc>
              <a:spcBef>
                <a:spcPts val="163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5" dirty="0">
                <a:latin typeface="Arial MT"/>
                <a:cs typeface="Arial MT"/>
              </a:rPr>
              <a:t>Diaphysis</a:t>
            </a:r>
            <a:endParaRPr sz="34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134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Shaft</a:t>
            </a:r>
            <a:endParaRPr sz="3000" dirty="0">
              <a:latin typeface="Arial MT"/>
              <a:cs typeface="Arial MT"/>
            </a:endParaRPr>
          </a:p>
          <a:p>
            <a:pPr marL="250825" indent="-238760" algn="l" rtl="0">
              <a:lnSpc>
                <a:spcPct val="100000"/>
              </a:lnSpc>
              <a:spcBef>
                <a:spcPts val="102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5" dirty="0">
                <a:latin typeface="Arial MT"/>
                <a:cs typeface="Arial MT"/>
              </a:rPr>
              <a:t>Epiphysis</a:t>
            </a:r>
            <a:endParaRPr sz="34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134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10" dirty="0">
                <a:latin typeface="Arial MT"/>
                <a:cs typeface="Arial MT"/>
              </a:rPr>
              <a:t>Ends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of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the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bone</a:t>
            </a:r>
            <a:endParaRPr sz="3000" dirty="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216825" y="6419285"/>
            <a:ext cx="726440" cy="2108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Slide</a:t>
            </a:r>
            <a:r>
              <a:rPr sz="1200" i="1" spc="-60" dirty="0">
                <a:solidFill>
                  <a:srgbClr val="000099"/>
                </a:solidFill>
                <a:latin typeface="Verdana"/>
                <a:cs typeface="Verdana"/>
              </a:rPr>
              <a:t> </a:t>
            </a: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5.6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7825" y="6521704"/>
            <a:ext cx="400939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85"/>
              </a:lnSpc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74557" y="6115304"/>
            <a:ext cx="7950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5.2a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591312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Structures</a:t>
            </a:r>
            <a:r>
              <a:rPr spc="-35" dirty="0"/>
              <a:t> </a:t>
            </a:r>
            <a:r>
              <a:rPr spc="-5" dirty="0"/>
              <a:t>of</a:t>
            </a:r>
            <a:r>
              <a:rPr spc="-25" dirty="0"/>
              <a:t> </a:t>
            </a:r>
            <a:r>
              <a:rPr dirty="0"/>
              <a:t>a</a:t>
            </a:r>
            <a:r>
              <a:rPr spc="-25" dirty="0"/>
              <a:t> </a:t>
            </a:r>
            <a:r>
              <a:rPr spc="-5" dirty="0"/>
              <a:t>Long</a:t>
            </a:r>
            <a:r>
              <a:rPr spc="-25" dirty="0"/>
              <a:t> </a:t>
            </a:r>
            <a:r>
              <a:rPr spc="-5" dirty="0"/>
              <a:t>Bone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125296" y="6420104"/>
            <a:ext cx="7918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Slide</a:t>
            </a:r>
            <a:r>
              <a:rPr sz="1200" i="1" spc="-80" dirty="0">
                <a:solidFill>
                  <a:srgbClr val="000099"/>
                </a:solidFill>
                <a:latin typeface="Verdana"/>
                <a:cs typeface="Verdana"/>
              </a:rPr>
              <a:t> </a:t>
            </a: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5.8a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7825" y="6481444"/>
            <a:ext cx="40093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-12700" y="34290"/>
            <a:ext cx="9080500" cy="6214110"/>
            <a:chOff x="-12700" y="0"/>
            <a:chExt cx="9080500" cy="621411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06175" y="1294543"/>
              <a:ext cx="3165247" cy="4906766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558614" y="1335493"/>
            <a:ext cx="4165786" cy="4615366"/>
          </a:xfrm>
          <a:prstGeom prst="rect">
            <a:avLst/>
          </a:prstGeom>
        </p:spPr>
        <p:txBody>
          <a:bodyPr vert="horz" wrap="square" lIns="0" tIns="255270" rIns="0" bIns="0" rtlCol="0">
            <a:spAutoFit/>
          </a:bodyPr>
          <a:lstStyle/>
          <a:p>
            <a:pPr marL="250825" indent="-238760" algn="l" rtl="0">
              <a:lnSpc>
                <a:spcPct val="100000"/>
              </a:lnSpc>
              <a:spcBef>
                <a:spcPts val="201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b="1" spc="-10" dirty="0">
                <a:solidFill>
                  <a:srgbClr val="FF0000"/>
                </a:solidFill>
                <a:latin typeface="Arial MT"/>
                <a:cs typeface="Arial MT"/>
              </a:rPr>
              <a:t>Articular</a:t>
            </a:r>
            <a:r>
              <a:rPr sz="3400" b="1" spc="-5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3400" b="1" dirty="0">
                <a:solidFill>
                  <a:srgbClr val="FF0000"/>
                </a:solidFill>
                <a:latin typeface="Arial MT"/>
                <a:cs typeface="Arial MT"/>
              </a:rPr>
              <a:t>cartilage</a:t>
            </a:r>
          </a:p>
          <a:p>
            <a:pPr marL="594995" marR="5080" lvl="1" indent="-138430" algn="l" rtl="0">
              <a:lnSpc>
                <a:spcPct val="100299"/>
              </a:lnSpc>
              <a:spcBef>
                <a:spcPts val="167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Covers the </a:t>
            </a:r>
            <a:r>
              <a:rPr sz="300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external</a:t>
            </a:r>
            <a:r>
              <a:rPr sz="3000" spc="-5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surface</a:t>
            </a:r>
            <a:r>
              <a:rPr sz="3000" spc="-5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of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the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epiphyses</a:t>
            </a:r>
            <a:endParaRPr sz="3000" dirty="0">
              <a:latin typeface="Arial MT"/>
              <a:cs typeface="Arial MT"/>
            </a:endParaRPr>
          </a:p>
          <a:p>
            <a:pPr marL="594995" marR="448945" lvl="1" indent="-138430" algn="l" rtl="0">
              <a:lnSpc>
                <a:spcPct val="100000"/>
              </a:lnSpc>
              <a:spcBef>
                <a:spcPts val="150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dirty="0">
                <a:latin typeface="Arial MT"/>
                <a:cs typeface="Arial MT"/>
              </a:rPr>
              <a:t>Made</a:t>
            </a:r>
            <a:r>
              <a:rPr sz="3000" spc="-5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of</a:t>
            </a:r>
            <a:r>
              <a:rPr sz="3000" spc="-5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hyaline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cartilage</a:t>
            </a:r>
          </a:p>
          <a:p>
            <a:pPr marL="594995" marR="94615" lvl="1" indent="-138430" algn="l" rtl="0">
              <a:lnSpc>
                <a:spcPct val="100000"/>
              </a:lnSpc>
              <a:spcBef>
                <a:spcPts val="150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Decreases</a:t>
            </a:r>
            <a:r>
              <a:rPr sz="3000" spc="-9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friction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at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joint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surfaces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542807" y="5886704"/>
            <a:ext cx="7950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5.2a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591312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Structures</a:t>
            </a:r>
            <a:r>
              <a:rPr spc="-35" dirty="0"/>
              <a:t> </a:t>
            </a:r>
            <a:r>
              <a:rPr spc="-5" dirty="0"/>
              <a:t>of</a:t>
            </a:r>
            <a:r>
              <a:rPr spc="-25" dirty="0"/>
              <a:t> </a:t>
            </a:r>
            <a:r>
              <a:rPr dirty="0"/>
              <a:t>a</a:t>
            </a:r>
            <a:r>
              <a:rPr spc="-25" dirty="0"/>
              <a:t> </a:t>
            </a:r>
            <a:r>
              <a:rPr spc="-5" dirty="0"/>
              <a:t>Long</a:t>
            </a:r>
            <a:r>
              <a:rPr spc="-25" dirty="0"/>
              <a:t> </a:t>
            </a:r>
            <a:r>
              <a:rPr spc="-5" dirty="0"/>
              <a:t>Bone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121873" y="6420104"/>
            <a:ext cx="7956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Slide</a:t>
            </a:r>
            <a:r>
              <a:rPr sz="1200" i="1" spc="-80" dirty="0">
                <a:solidFill>
                  <a:srgbClr val="000099"/>
                </a:solidFill>
                <a:latin typeface="Verdana"/>
                <a:cs typeface="Verdana"/>
              </a:rPr>
              <a:t> </a:t>
            </a: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5.8b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7825" y="6481444"/>
            <a:ext cx="40093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-12700" y="34290"/>
            <a:ext cx="9080500" cy="6214110"/>
            <a:chOff x="-12700" y="0"/>
            <a:chExt cx="9080500" cy="621411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06175" y="1294543"/>
              <a:ext cx="3165247" cy="4906766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558614" y="1335493"/>
            <a:ext cx="4142740" cy="5077031"/>
          </a:xfrm>
          <a:prstGeom prst="rect">
            <a:avLst/>
          </a:prstGeom>
        </p:spPr>
        <p:txBody>
          <a:bodyPr vert="horz" wrap="square" lIns="0" tIns="255270" rIns="0" bIns="0" rtlCol="0">
            <a:spAutoFit/>
          </a:bodyPr>
          <a:lstStyle/>
          <a:p>
            <a:pPr marL="250825" indent="-238760" algn="l" rtl="0">
              <a:lnSpc>
                <a:spcPct val="100000"/>
              </a:lnSpc>
              <a:spcBef>
                <a:spcPts val="201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5" dirty="0">
                <a:solidFill>
                  <a:srgbClr val="FF0000"/>
                </a:solidFill>
                <a:latin typeface="Arial MT"/>
                <a:cs typeface="Arial MT"/>
              </a:rPr>
              <a:t>Medullary</a:t>
            </a:r>
            <a:r>
              <a:rPr sz="3400" spc="-5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3400" dirty="0">
                <a:solidFill>
                  <a:srgbClr val="FF0000"/>
                </a:solidFill>
                <a:latin typeface="Arial MT"/>
                <a:cs typeface="Arial MT"/>
              </a:rPr>
              <a:t>cavity</a:t>
            </a:r>
          </a:p>
          <a:p>
            <a:pPr marL="594995" lvl="1" indent="-138430" algn="l" rtl="0">
              <a:lnSpc>
                <a:spcPct val="100000"/>
              </a:lnSpc>
              <a:spcBef>
                <a:spcPts val="168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Cavity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of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the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shaft</a:t>
            </a:r>
          </a:p>
          <a:p>
            <a:pPr marL="594995" marR="282575" lvl="1" indent="-138430" algn="l" rtl="0">
              <a:lnSpc>
                <a:spcPct val="100000"/>
              </a:lnSpc>
              <a:spcBef>
                <a:spcPts val="152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Contains </a:t>
            </a:r>
            <a:r>
              <a:rPr sz="3000" dirty="0">
                <a:latin typeface="Arial MT"/>
                <a:cs typeface="Arial MT"/>
              </a:rPr>
              <a:t>yellow </a:t>
            </a:r>
            <a:r>
              <a:rPr sz="3000" spc="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marrow</a:t>
            </a:r>
            <a:r>
              <a:rPr sz="3000" spc="-5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(mostly</a:t>
            </a:r>
            <a:r>
              <a:rPr sz="3000" spc="-5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fat)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in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adults</a:t>
            </a:r>
            <a:endParaRPr sz="3000" dirty="0">
              <a:latin typeface="Arial MT"/>
              <a:cs typeface="Arial MT"/>
            </a:endParaRPr>
          </a:p>
          <a:p>
            <a:pPr marL="594995" marR="5080" lvl="1" indent="-138430" algn="l" rtl="0">
              <a:lnSpc>
                <a:spcPct val="100000"/>
              </a:lnSpc>
              <a:spcBef>
                <a:spcPts val="150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Contains</a:t>
            </a:r>
            <a:r>
              <a:rPr sz="3000" spc="-5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red</a:t>
            </a:r>
            <a:r>
              <a:rPr sz="3000" spc="-5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marrow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(for </a:t>
            </a:r>
            <a:r>
              <a:rPr sz="3000" spc="-5" dirty="0">
                <a:latin typeface="Arial MT"/>
                <a:cs typeface="Arial MT"/>
              </a:rPr>
              <a:t>blood </a:t>
            </a:r>
            <a:r>
              <a:rPr sz="3000" dirty="0">
                <a:latin typeface="Arial MT"/>
                <a:cs typeface="Arial MT"/>
              </a:rPr>
              <a:t>cell </a:t>
            </a:r>
            <a:r>
              <a:rPr sz="3000" spc="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formation)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in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infants</a:t>
            </a:r>
            <a:endParaRPr sz="3000" dirty="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542807" y="5886704"/>
            <a:ext cx="7950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5.2a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732917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Changes</a:t>
            </a:r>
            <a:r>
              <a:rPr spc="-25" dirty="0"/>
              <a:t> </a:t>
            </a:r>
            <a:r>
              <a:rPr spc="-5" dirty="0"/>
              <a:t>in</a:t>
            </a:r>
            <a:r>
              <a:rPr spc="-25" dirty="0"/>
              <a:t> </a:t>
            </a:r>
            <a:r>
              <a:rPr spc="-10" dirty="0"/>
              <a:t>the</a:t>
            </a:r>
            <a:r>
              <a:rPr spc="-25" dirty="0"/>
              <a:t> </a:t>
            </a:r>
            <a:r>
              <a:rPr spc="-5" dirty="0"/>
              <a:t>Human</a:t>
            </a:r>
            <a:r>
              <a:rPr spc="-25" dirty="0"/>
              <a:t> </a:t>
            </a:r>
            <a:r>
              <a:rPr spc="-5" dirty="0"/>
              <a:t>Skeleton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119938" y="6420104"/>
            <a:ext cx="7975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Slide</a:t>
            </a:r>
            <a:r>
              <a:rPr sz="1200" i="1" spc="-80" dirty="0">
                <a:solidFill>
                  <a:srgbClr val="000099"/>
                </a:solidFill>
                <a:latin typeface="Verdana"/>
                <a:cs typeface="Verdana"/>
              </a:rPr>
              <a:t> </a:t>
            </a: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5.12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7825" y="6481444"/>
            <a:ext cx="40093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52475" y="1380744"/>
            <a:ext cx="8144509" cy="470916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256540" marR="5080" indent="-244475" algn="l" rtl="0">
              <a:lnSpc>
                <a:spcPts val="3829"/>
              </a:lnSpc>
              <a:spcBef>
                <a:spcPts val="235"/>
              </a:spcBef>
              <a:buClr>
                <a:srgbClr val="FF6600"/>
              </a:buClr>
              <a:buFont typeface="Lucida Sans Unicode"/>
              <a:buChar char="∙"/>
              <a:tabLst>
                <a:tab pos="257175" algn="l"/>
              </a:tabLst>
            </a:pPr>
            <a:r>
              <a:rPr sz="3200" spc="-5" dirty="0">
                <a:latin typeface="Arial MT"/>
                <a:cs typeface="Arial MT"/>
              </a:rPr>
              <a:t>In embryos, </a:t>
            </a:r>
            <a:r>
              <a:rPr sz="3200" spc="-10" dirty="0">
                <a:latin typeface="Arial MT"/>
                <a:cs typeface="Arial MT"/>
              </a:rPr>
              <a:t>the </a:t>
            </a:r>
            <a:r>
              <a:rPr sz="3200" dirty="0">
                <a:latin typeface="Arial MT"/>
                <a:cs typeface="Arial MT"/>
              </a:rPr>
              <a:t>skeleton </a:t>
            </a:r>
            <a:r>
              <a:rPr sz="3200" spc="-5" dirty="0">
                <a:latin typeface="Arial MT"/>
                <a:cs typeface="Arial MT"/>
              </a:rPr>
              <a:t>is primarily hyaline </a:t>
            </a:r>
            <a:r>
              <a:rPr sz="3200" spc="-87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cartilage</a:t>
            </a:r>
          </a:p>
          <a:p>
            <a:pPr marL="256540" marR="182880" indent="-244475" algn="l" rtl="0">
              <a:lnSpc>
                <a:spcPct val="100899"/>
              </a:lnSpc>
              <a:spcBef>
                <a:spcPts val="1420"/>
              </a:spcBef>
              <a:buClr>
                <a:srgbClr val="FF6600"/>
              </a:buClr>
              <a:buFont typeface="Lucida Sans Unicode"/>
              <a:buChar char="∙"/>
              <a:tabLst>
                <a:tab pos="257175" algn="l"/>
              </a:tabLst>
            </a:pPr>
            <a:r>
              <a:rPr sz="3200" spc="-5" dirty="0">
                <a:latin typeface="Arial MT"/>
                <a:cs typeface="Arial MT"/>
              </a:rPr>
              <a:t>During development, much of </a:t>
            </a:r>
            <a:r>
              <a:rPr sz="3200" spc="-10" dirty="0">
                <a:latin typeface="Arial MT"/>
                <a:cs typeface="Arial MT"/>
              </a:rPr>
              <a:t>this </a:t>
            </a:r>
            <a:r>
              <a:rPr sz="3200" dirty="0">
                <a:latin typeface="Arial MT"/>
                <a:cs typeface="Arial MT"/>
              </a:rPr>
              <a:t>cartilage </a:t>
            </a:r>
            <a:r>
              <a:rPr sz="3200" spc="-87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is</a:t>
            </a:r>
            <a:r>
              <a:rPr sz="3200" spc="-1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replaced by</a:t>
            </a:r>
            <a:r>
              <a:rPr sz="3200" spc="-1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bone</a:t>
            </a:r>
            <a:endParaRPr sz="3200" dirty="0">
              <a:latin typeface="Arial MT"/>
              <a:cs typeface="Arial MT"/>
            </a:endParaRPr>
          </a:p>
          <a:p>
            <a:pPr marL="256540" indent="-244475" algn="l" rtl="0">
              <a:lnSpc>
                <a:spcPct val="100000"/>
              </a:lnSpc>
              <a:spcBef>
                <a:spcPts val="1585"/>
              </a:spcBef>
              <a:buClr>
                <a:srgbClr val="FF6600"/>
              </a:buClr>
              <a:buFont typeface="Lucida Sans Unicode"/>
              <a:buChar char="∙"/>
              <a:tabLst>
                <a:tab pos="257175" algn="l"/>
              </a:tabLst>
            </a:pPr>
            <a:r>
              <a:rPr sz="3200" spc="-5" dirty="0">
                <a:latin typeface="Arial MT"/>
                <a:cs typeface="Arial MT"/>
              </a:rPr>
              <a:t>Cartilage</a:t>
            </a:r>
            <a:r>
              <a:rPr sz="3200" spc="-2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remains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in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isolated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areas</a:t>
            </a:r>
            <a:endParaRPr sz="3200" dirty="0">
              <a:latin typeface="Arial MT"/>
              <a:cs typeface="Arial MT"/>
            </a:endParaRPr>
          </a:p>
          <a:p>
            <a:pPr marL="601345" lvl="1" indent="-144780" algn="l" rtl="0">
              <a:lnSpc>
                <a:spcPct val="100000"/>
              </a:lnSpc>
              <a:spcBef>
                <a:spcPts val="1650"/>
              </a:spcBef>
              <a:buClr>
                <a:srgbClr val="FF6600"/>
              </a:buClr>
              <a:buFont typeface="Lucida Sans Unicode"/>
              <a:buChar char="∙"/>
              <a:tabLst>
                <a:tab pos="601980" algn="l"/>
              </a:tabLst>
            </a:pPr>
            <a:r>
              <a:rPr sz="2800" spc="-10" dirty="0">
                <a:latin typeface="Arial MT"/>
                <a:cs typeface="Arial MT"/>
              </a:rPr>
              <a:t>Bridge</a:t>
            </a:r>
            <a:r>
              <a:rPr sz="2800" spc="-3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of</a:t>
            </a:r>
            <a:r>
              <a:rPr sz="2800" spc="-2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the</a:t>
            </a:r>
            <a:r>
              <a:rPr sz="2800" spc="-3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nose</a:t>
            </a:r>
            <a:endParaRPr sz="2800" dirty="0">
              <a:latin typeface="Arial MT"/>
              <a:cs typeface="Arial MT"/>
            </a:endParaRPr>
          </a:p>
          <a:p>
            <a:pPr marL="601345" lvl="1" indent="-144780" algn="l" rtl="0">
              <a:lnSpc>
                <a:spcPct val="100000"/>
              </a:lnSpc>
              <a:spcBef>
                <a:spcPts val="1390"/>
              </a:spcBef>
              <a:buClr>
                <a:srgbClr val="FF6600"/>
              </a:buClr>
              <a:buFont typeface="Lucida Sans Unicode"/>
              <a:buChar char="∙"/>
              <a:tabLst>
                <a:tab pos="601980" algn="l"/>
              </a:tabLst>
            </a:pPr>
            <a:r>
              <a:rPr sz="2800" spc="-10" dirty="0">
                <a:latin typeface="Arial MT"/>
                <a:cs typeface="Arial MT"/>
              </a:rPr>
              <a:t>Parts</a:t>
            </a:r>
            <a:r>
              <a:rPr sz="2800" spc="-4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of</a:t>
            </a:r>
            <a:r>
              <a:rPr sz="2800" spc="-3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ribs</a:t>
            </a:r>
          </a:p>
          <a:p>
            <a:pPr marL="601345" lvl="1" indent="-144780" algn="l" rtl="0">
              <a:lnSpc>
                <a:spcPct val="100000"/>
              </a:lnSpc>
              <a:spcBef>
                <a:spcPts val="1365"/>
              </a:spcBef>
              <a:buClr>
                <a:srgbClr val="FF6600"/>
              </a:buClr>
              <a:buFont typeface="Lucida Sans Unicode"/>
              <a:buChar char="∙"/>
              <a:tabLst>
                <a:tab pos="601980" algn="l"/>
              </a:tabLst>
            </a:pPr>
            <a:r>
              <a:rPr sz="2800" dirty="0">
                <a:latin typeface="Arial MT"/>
                <a:cs typeface="Arial MT"/>
              </a:rPr>
              <a:t>Joints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45370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Types</a:t>
            </a:r>
            <a:r>
              <a:rPr spc="-35" dirty="0"/>
              <a:t> </a:t>
            </a:r>
            <a:r>
              <a:rPr spc="-5" dirty="0"/>
              <a:t>of</a:t>
            </a:r>
            <a:r>
              <a:rPr spc="-30" dirty="0"/>
              <a:t> </a:t>
            </a:r>
            <a:r>
              <a:rPr spc="-10" dirty="0"/>
              <a:t>Bone</a:t>
            </a:r>
            <a:r>
              <a:rPr spc="-45" dirty="0"/>
              <a:t> </a:t>
            </a:r>
            <a:r>
              <a:rPr spc="-5" dirty="0"/>
              <a:t>Cells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46298" y="1108905"/>
            <a:ext cx="8193405" cy="4883150"/>
          </a:xfrm>
          <a:prstGeom prst="rect">
            <a:avLst/>
          </a:prstGeom>
        </p:spPr>
        <p:txBody>
          <a:bodyPr vert="horz" wrap="square" lIns="0" tIns="135890" rIns="0" bIns="0" rtlCol="0">
            <a:spAutoFit/>
          </a:bodyPr>
          <a:lstStyle/>
          <a:p>
            <a:pPr marL="262890" indent="-250825" algn="l" rtl="0">
              <a:lnSpc>
                <a:spcPct val="100000"/>
              </a:lnSpc>
              <a:spcBef>
                <a:spcPts val="1070"/>
              </a:spcBef>
              <a:buClr>
                <a:srgbClr val="FF6600"/>
              </a:buClr>
              <a:buFont typeface="Lucida Sans Unicode"/>
              <a:buChar char="∙"/>
              <a:tabLst>
                <a:tab pos="263525" algn="l"/>
              </a:tabLst>
            </a:pPr>
            <a:r>
              <a:rPr sz="3000" b="1" spc="-5" dirty="0">
                <a:latin typeface="Arial MT"/>
                <a:cs typeface="Arial MT"/>
              </a:rPr>
              <a:t>Osteocytes</a:t>
            </a:r>
            <a:endParaRPr sz="3000" b="1" dirty="0">
              <a:latin typeface="Arial MT"/>
              <a:cs typeface="Arial MT"/>
            </a:endParaRPr>
          </a:p>
          <a:p>
            <a:pPr marL="607695" lvl="1" indent="-151130" algn="l" rtl="0">
              <a:lnSpc>
                <a:spcPct val="100000"/>
              </a:lnSpc>
              <a:spcBef>
                <a:spcPts val="844"/>
              </a:spcBef>
              <a:buClr>
                <a:srgbClr val="FF6600"/>
              </a:buClr>
              <a:buFont typeface="Lucida Sans Unicode"/>
              <a:buChar char="∙"/>
              <a:tabLst>
                <a:tab pos="608330" algn="l"/>
              </a:tabLst>
            </a:pPr>
            <a:r>
              <a:rPr sz="2600" dirty="0">
                <a:latin typeface="Arial MT"/>
                <a:cs typeface="Arial MT"/>
              </a:rPr>
              <a:t>Mature</a:t>
            </a:r>
            <a:r>
              <a:rPr sz="2600" spc="-35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bone</a:t>
            </a:r>
            <a:r>
              <a:rPr sz="2600" spc="-3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cells</a:t>
            </a:r>
          </a:p>
          <a:p>
            <a:pPr marL="262890" indent="-250825" algn="l" rtl="0">
              <a:lnSpc>
                <a:spcPct val="100000"/>
              </a:lnSpc>
              <a:spcBef>
                <a:spcPts val="560"/>
              </a:spcBef>
              <a:buClr>
                <a:srgbClr val="FF6600"/>
              </a:buClr>
              <a:buFont typeface="Lucida Sans Unicode"/>
              <a:buChar char="∙"/>
              <a:tabLst>
                <a:tab pos="263525" algn="l"/>
              </a:tabLst>
            </a:pPr>
            <a:r>
              <a:rPr sz="3000" b="1" spc="-5" dirty="0">
                <a:latin typeface="Arial MT"/>
                <a:cs typeface="Arial MT"/>
              </a:rPr>
              <a:t>Osteoblasts</a:t>
            </a:r>
            <a:endParaRPr sz="3000" b="1" dirty="0">
              <a:latin typeface="Arial MT"/>
              <a:cs typeface="Arial MT"/>
            </a:endParaRPr>
          </a:p>
          <a:p>
            <a:pPr marL="607695" lvl="1" indent="-151130" algn="l" rtl="0">
              <a:lnSpc>
                <a:spcPct val="100000"/>
              </a:lnSpc>
              <a:spcBef>
                <a:spcPts val="894"/>
              </a:spcBef>
              <a:buClr>
                <a:srgbClr val="FF6600"/>
              </a:buClr>
              <a:buFont typeface="Lucida Sans Unicode"/>
              <a:buChar char="∙"/>
              <a:tabLst>
                <a:tab pos="608330" algn="l"/>
              </a:tabLst>
            </a:pPr>
            <a:r>
              <a:rPr sz="2600" spc="-10" dirty="0">
                <a:latin typeface="Arial MT"/>
                <a:cs typeface="Arial MT"/>
              </a:rPr>
              <a:t>Bone-forming</a:t>
            </a:r>
            <a:r>
              <a:rPr sz="2600" spc="-5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cells</a:t>
            </a:r>
          </a:p>
          <a:p>
            <a:pPr marL="262890" indent="-250825" algn="l" rtl="0">
              <a:lnSpc>
                <a:spcPct val="100000"/>
              </a:lnSpc>
              <a:spcBef>
                <a:spcPts val="560"/>
              </a:spcBef>
              <a:buClr>
                <a:srgbClr val="FF6600"/>
              </a:buClr>
              <a:buFont typeface="Lucida Sans Unicode"/>
              <a:buChar char="∙"/>
              <a:tabLst>
                <a:tab pos="263525" algn="l"/>
              </a:tabLst>
            </a:pPr>
            <a:r>
              <a:rPr sz="3000" b="1" spc="-5" dirty="0">
                <a:latin typeface="Arial MT"/>
                <a:cs typeface="Arial MT"/>
              </a:rPr>
              <a:t>Osteoclasts</a:t>
            </a:r>
            <a:endParaRPr sz="3000" b="1" dirty="0">
              <a:latin typeface="Arial MT"/>
              <a:cs typeface="Arial MT"/>
            </a:endParaRPr>
          </a:p>
          <a:p>
            <a:pPr marL="607695" lvl="1" indent="-151130" algn="l" rtl="0">
              <a:lnSpc>
                <a:spcPct val="100000"/>
              </a:lnSpc>
              <a:spcBef>
                <a:spcPts val="894"/>
              </a:spcBef>
              <a:buClr>
                <a:srgbClr val="FF6600"/>
              </a:buClr>
              <a:buFont typeface="Lucida Sans Unicode"/>
              <a:buChar char="∙"/>
              <a:tabLst>
                <a:tab pos="608330" algn="l"/>
              </a:tabLst>
            </a:pPr>
            <a:r>
              <a:rPr sz="2600" spc="-10" dirty="0">
                <a:latin typeface="Arial MT"/>
                <a:cs typeface="Arial MT"/>
              </a:rPr>
              <a:t>Bone-destroying</a:t>
            </a:r>
            <a:r>
              <a:rPr sz="2600" spc="-5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cells</a:t>
            </a:r>
          </a:p>
          <a:p>
            <a:pPr marL="607695" marR="5080" lvl="1" indent="-150495" algn="l" rtl="0">
              <a:lnSpc>
                <a:spcPts val="2530"/>
              </a:lnSpc>
              <a:spcBef>
                <a:spcPts val="1230"/>
              </a:spcBef>
              <a:buClr>
                <a:srgbClr val="FF6600"/>
              </a:buClr>
              <a:buFont typeface="Lucida Sans Unicode"/>
              <a:buChar char="∙"/>
              <a:tabLst>
                <a:tab pos="608330" algn="l"/>
              </a:tabLst>
            </a:pPr>
            <a:r>
              <a:rPr sz="2600" spc="-10" dirty="0">
                <a:latin typeface="Arial MT"/>
                <a:cs typeface="Arial MT"/>
              </a:rPr>
              <a:t>Break</a:t>
            </a:r>
            <a:r>
              <a:rPr sz="2600" spc="-20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down</a:t>
            </a:r>
            <a:r>
              <a:rPr sz="2600" spc="-15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bone</a:t>
            </a:r>
            <a:r>
              <a:rPr sz="2600" spc="-1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matrix</a:t>
            </a:r>
            <a:r>
              <a:rPr sz="2600" spc="-15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for</a:t>
            </a:r>
            <a:r>
              <a:rPr sz="2600" spc="-2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remodeling</a:t>
            </a:r>
            <a:r>
              <a:rPr sz="2600" spc="-15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and</a:t>
            </a:r>
            <a:r>
              <a:rPr sz="2600" spc="-1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release </a:t>
            </a:r>
            <a:r>
              <a:rPr sz="2600" spc="-710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of</a:t>
            </a:r>
            <a:r>
              <a:rPr sz="2600" spc="-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calcium</a:t>
            </a:r>
          </a:p>
          <a:p>
            <a:pPr marL="262890" marR="1553845" indent="-250825" algn="l" rtl="0">
              <a:lnSpc>
                <a:spcPts val="2900"/>
              </a:lnSpc>
              <a:spcBef>
                <a:spcPts val="1250"/>
              </a:spcBef>
              <a:buClr>
                <a:srgbClr val="FF6600"/>
              </a:buClr>
              <a:buFont typeface="Lucida Sans Unicode"/>
              <a:buChar char="∙"/>
              <a:tabLst>
                <a:tab pos="263525" algn="l"/>
              </a:tabLst>
            </a:pPr>
            <a:r>
              <a:rPr sz="3000" spc="-10" dirty="0">
                <a:latin typeface="Arial MT"/>
                <a:cs typeface="Arial MT"/>
              </a:rPr>
              <a:t>Bone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remodeling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is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a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process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by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both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osteoblasts</a:t>
            </a:r>
            <a:r>
              <a:rPr sz="3000" spc="-1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and</a:t>
            </a:r>
            <a:r>
              <a:rPr sz="3000" spc="-1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osteoclasts</a:t>
            </a:r>
            <a:endParaRPr sz="3000" dirty="0">
              <a:latin typeface="Arial MT"/>
              <a:cs typeface="Arial M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Slide</a:t>
            </a:r>
            <a:r>
              <a:rPr spc="-55" dirty="0"/>
              <a:t> </a:t>
            </a:r>
            <a:r>
              <a:rPr spc="-5" dirty="0"/>
              <a:t>5.15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77825" y="6521704"/>
            <a:ext cx="400939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85"/>
              </a:lnSpc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349059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Bone</a:t>
            </a:r>
            <a:r>
              <a:rPr spc="-100" dirty="0"/>
              <a:t> </a:t>
            </a:r>
            <a:r>
              <a:rPr spc="-5" dirty="0"/>
              <a:t>Fractures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52475" y="1234096"/>
            <a:ext cx="7817484" cy="4918013"/>
          </a:xfrm>
          <a:prstGeom prst="rect">
            <a:avLst/>
          </a:prstGeom>
        </p:spPr>
        <p:txBody>
          <a:bodyPr vert="horz" wrap="square" lIns="0" tIns="166370" rIns="0" bIns="0" rtlCol="0">
            <a:spAutoFit/>
          </a:bodyPr>
          <a:lstStyle/>
          <a:p>
            <a:pPr marL="256540" indent="-244475" algn="l" rtl="0">
              <a:lnSpc>
                <a:spcPct val="100000"/>
              </a:lnSpc>
              <a:spcBef>
                <a:spcPts val="1310"/>
              </a:spcBef>
              <a:buClr>
                <a:srgbClr val="FF6600"/>
              </a:buClr>
              <a:buFont typeface="Lucida Sans Unicode"/>
              <a:buChar char="∙"/>
              <a:tabLst>
                <a:tab pos="257175" algn="l"/>
              </a:tabLst>
            </a:pPr>
            <a:r>
              <a:rPr sz="3200" dirty="0">
                <a:latin typeface="Arial MT"/>
                <a:cs typeface="Arial MT"/>
              </a:rPr>
              <a:t>A</a:t>
            </a:r>
            <a:r>
              <a:rPr sz="3200" spc="-20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break</a:t>
            </a:r>
            <a:r>
              <a:rPr sz="3200" spc="-2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in</a:t>
            </a:r>
            <a:r>
              <a:rPr sz="3200" spc="-2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a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bone</a:t>
            </a:r>
            <a:endParaRPr sz="3200" dirty="0">
              <a:latin typeface="Arial MT"/>
              <a:cs typeface="Arial MT"/>
            </a:endParaRPr>
          </a:p>
          <a:p>
            <a:pPr marL="256540" indent="-244475" algn="l" rtl="0">
              <a:lnSpc>
                <a:spcPct val="100000"/>
              </a:lnSpc>
              <a:spcBef>
                <a:spcPts val="1210"/>
              </a:spcBef>
              <a:buClr>
                <a:srgbClr val="FF6600"/>
              </a:buClr>
              <a:buFont typeface="Lucida Sans Unicode"/>
              <a:buChar char="∙"/>
              <a:tabLst>
                <a:tab pos="257175" algn="l"/>
              </a:tabLst>
            </a:pPr>
            <a:r>
              <a:rPr sz="3200" spc="-40" dirty="0">
                <a:latin typeface="Arial MT"/>
                <a:cs typeface="Arial MT"/>
              </a:rPr>
              <a:t>Types</a:t>
            </a:r>
            <a:r>
              <a:rPr sz="3200" spc="-2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of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bone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fractures</a:t>
            </a:r>
            <a:endParaRPr sz="3200" dirty="0">
              <a:latin typeface="Arial MT"/>
              <a:cs typeface="Arial MT"/>
            </a:endParaRPr>
          </a:p>
          <a:p>
            <a:pPr marL="601345" marR="5080" lvl="1" indent="-144145" algn="l" rtl="0">
              <a:lnSpc>
                <a:spcPts val="3050"/>
              </a:lnSpc>
              <a:spcBef>
                <a:spcPts val="1600"/>
              </a:spcBef>
              <a:buClr>
                <a:srgbClr val="FF6600"/>
              </a:buClr>
              <a:buFont typeface="Lucida Sans Unicode"/>
              <a:buChar char="∙"/>
              <a:tabLst>
                <a:tab pos="601980" algn="l"/>
              </a:tabLst>
            </a:pPr>
            <a:r>
              <a:rPr sz="2800" spc="-5" dirty="0">
                <a:latin typeface="Arial MT"/>
                <a:cs typeface="Arial MT"/>
              </a:rPr>
              <a:t>Closed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(simple)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fracture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–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break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that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does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not </a:t>
            </a:r>
            <a:r>
              <a:rPr sz="2800" spc="-76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penetrate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the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skin</a:t>
            </a:r>
          </a:p>
          <a:p>
            <a:pPr marL="601345" marR="674370" lvl="1" indent="-144145" algn="l" rtl="0">
              <a:lnSpc>
                <a:spcPts val="3020"/>
              </a:lnSpc>
              <a:spcBef>
                <a:spcPts val="1370"/>
              </a:spcBef>
              <a:buClr>
                <a:srgbClr val="FF6600"/>
              </a:buClr>
              <a:buFont typeface="Lucida Sans Unicode"/>
              <a:buChar char="∙"/>
              <a:tabLst>
                <a:tab pos="601980" algn="l"/>
              </a:tabLst>
            </a:pPr>
            <a:r>
              <a:rPr sz="2800" spc="-5" dirty="0">
                <a:latin typeface="Arial MT"/>
                <a:cs typeface="Arial MT"/>
              </a:rPr>
              <a:t>Open</a:t>
            </a:r>
            <a:r>
              <a:rPr sz="2800" spc="-3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(compound)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fracture</a:t>
            </a:r>
            <a:r>
              <a:rPr sz="2800" spc="-2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–</a:t>
            </a:r>
            <a:r>
              <a:rPr sz="2800" spc="-2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broken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bone </a:t>
            </a:r>
            <a:r>
              <a:rPr sz="2800" spc="-76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penetrates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through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the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skin</a:t>
            </a:r>
          </a:p>
          <a:p>
            <a:pPr marL="256540" marR="407670" indent="-244475" algn="l" rtl="0">
              <a:lnSpc>
                <a:spcPts val="3470"/>
              </a:lnSpc>
              <a:spcBef>
                <a:spcPts val="1370"/>
              </a:spcBef>
              <a:buClr>
                <a:srgbClr val="FF6600"/>
              </a:buClr>
              <a:buFont typeface="Lucida Sans Unicode"/>
              <a:buChar char="∙"/>
              <a:tabLst>
                <a:tab pos="257175" algn="l"/>
                <a:tab pos="5187950" algn="l"/>
              </a:tabLst>
            </a:pPr>
            <a:r>
              <a:rPr sz="3200" spc="-10" dirty="0">
                <a:latin typeface="Arial MT"/>
                <a:cs typeface="Arial MT"/>
              </a:rPr>
              <a:t>Bone</a:t>
            </a:r>
            <a:r>
              <a:rPr sz="3200" spc="-5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fractures</a:t>
            </a:r>
            <a:r>
              <a:rPr sz="3200" spc="-5" dirty="0">
                <a:latin typeface="Arial MT"/>
                <a:cs typeface="Arial MT"/>
              </a:rPr>
              <a:t> are</a:t>
            </a:r>
            <a:r>
              <a:rPr sz="3200" spc="5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treated	</a:t>
            </a:r>
            <a:r>
              <a:rPr sz="3200" spc="-5" dirty="0">
                <a:latin typeface="Arial MT"/>
                <a:cs typeface="Arial MT"/>
              </a:rPr>
              <a:t>by</a:t>
            </a:r>
            <a:r>
              <a:rPr sz="3200" spc="-9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reduction </a:t>
            </a:r>
            <a:r>
              <a:rPr sz="3200" spc="-87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and</a:t>
            </a:r>
            <a:r>
              <a:rPr sz="3200" spc="-1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immobilization</a:t>
            </a:r>
            <a:endParaRPr sz="3200" dirty="0">
              <a:latin typeface="Arial MT"/>
              <a:cs typeface="Arial MT"/>
            </a:endParaRPr>
          </a:p>
          <a:p>
            <a:pPr marL="601345" lvl="1" indent="-144780" algn="l" rtl="0">
              <a:lnSpc>
                <a:spcPct val="100000"/>
              </a:lnSpc>
              <a:spcBef>
                <a:spcPts val="1220"/>
              </a:spcBef>
              <a:buClr>
                <a:srgbClr val="FF6600"/>
              </a:buClr>
              <a:buFont typeface="Lucida Sans Unicode"/>
              <a:buChar char="∙"/>
              <a:tabLst>
                <a:tab pos="601980" algn="l"/>
              </a:tabLst>
            </a:pPr>
            <a:r>
              <a:rPr sz="2800" spc="-5" dirty="0">
                <a:latin typeface="Arial MT"/>
                <a:cs typeface="Arial MT"/>
              </a:rPr>
              <a:t>Realignment</a:t>
            </a:r>
            <a:r>
              <a:rPr sz="2800" spc="-3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of</a:t>
            </a:r>
            <a:r>
              <a:rPr sz="2800" spc="-2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the</a:t>
            </a:r>
            <a:r>
              <a:rPr sz="2800" spc="-3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bone</a:t>
            </a:r>
            <a:endParaRPr sz="2800" dirty="0">
              <a:latin typeface="Arial MT"/>
              <a:cs typeface="Arial M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Slide</a:t>
            </a:r>
            <a:r>
              <a:rPr spc="-55" dirty="0"/>
              <a:t> </a:t>
            </a:r>
            <a:r>
              <a:rPr spc="-5" dirty="0"/>
              <a:t>5.16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77825" y="6521704"/>
            <a:ext cx="400939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85"/>
              </a:lnSpc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422084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The</a:t>
            </a:r>
            <a:r>
              <a:rPr spc="-265" dirty="0"/>
              <a:t> </a:t>
            </a:r>
            <a:r>
              <a:rPr spc="-10" dirty="0"/>
              <a:t>Axial</a:t>
            </a:r>
            <a:r>
              <a:rPr spc="-60" dirty="0"/>
              <a:t> </a:t>
            </a:r>
            <a:r>
              <a:rPr spc="-5" dirty="0"/>
              <a:t>Skeleton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28409" y="6420104"/>
            <a:ext cx="889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Slide</a:t>
            </a:r>
            <a:r>
              <a:rPr sz="1200" i="1" spc="-80" dirty="0">
                <a:solidFill>
                  <a:srgbClr val="000099"/>
                </a:solidFill>
                <a:latin typeface="Verdana"/>
                <a:cs typeface="Verdana"/>
              </a:rPr>
              <a:t> </a:t>
            </a: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5.20a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7825" y="6481444"/>
            <a:ext cx="40093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58614" y="1859610"/>
            <a:ext cx="7620000" cy="3225800"/>
          </a:xfrm>
          <a:prstGeom prst="rect">
            <a:avLst/>
          </a:prstGeom>
        </p:spPr>
        <p:txBody>
          <a:bodyPr vert="horz" wrap="square" lIns="0" tIns="177165" rIns="0" bIns="0" rtlCol="0">
            <a:spAutoFit/>
          </a:bodyPr>
          <a:lstStyle/>
          <a:p>
            <a:pPr marL="250825" indent="-238760" algn="l" rtl="0">
              <a:lnSpc>
                <a:spcPct val="100000"/>
              </a:lnSpc>
              <a:spcBef>
                <a:spcPts val="139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Forms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the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longitudinal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part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of</a:t>
            </a:r>
            <a:r>
              <a:rPr sz="3400" spc="-10" dirty="0">
                <a:latin typeface="Arial MT"/>
                <a:cs typeface="Arial MT"/>
              </a:rPr>
              <a:t> the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body</a:t>
            </a:r>
            <a:endParaRPr sz="3400" dirty="0">
              <a:latin typeface="Arial MT"/>
              <a:cs typeface="Arial MT"/>
            </a:endParaRPr>
          </a:p>
          <a:p>
            <a:pPr marL="250825" indent="-238760" algn="l" rtl="0">
              <a:lnSpc>
                <a:spcPct val="100000"/>
              </a:lnSpc>
              <a:spcBef>
                <a:spcPts val="129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5" dirty="0">
                <a:latin typeface="Arial MT"/>
                <a:cs typeface="Arial MT"/>
              </a:rPr>
              <a:t>Divided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into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three</a:t>
            </a:r>
            <a:r>
              <a:rPr sz="3400" spc="-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parts</a:t>
            </a:r>
            <a:endParaRPr sz="34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137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Skull</a:t>
            </a:r>
            <a:endParaRPr sz="30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115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25" dirty="0">
                <a:latin typeface="Arial MT"/>
                <a:cs typeface="Arial MT"/>
              </a:rPr>
              <a:t>Vertebral</a:t>
            </a:r>
            <a:r>
              <a:rPr sz="3000" spc="-4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column</a:t>
            </a:r>
          </a:p>
          <a:p>
            <a:pPr marL="594995" lvl="1" indent="-138430" algn="l" rtl="0">
              <a:lnSpc>
                <a:spcPct val="100000"/>
              </a:lnSpc>
              <a:spcBef>
                <a:spcPts val="112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10" dirty="0">
                <a:latin typeface="Arial MT"/>
                <a:cs typeface="Arial MT"/>
              </a:rPr>
              <a:t>Bony</a:t>
            </a:r>
            <a:r>
              <a:rPr sz="3000" spc="-5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thorax</a:t>
            </a:r>
            <a:endParaRPr sz="30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422084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The</a:t>
            </a:r>
            <a:r>
              <a:rPr spc="-265" dirty="0"/>
              <a:t> </a:t>
            </a:r>
            <a:r>
              <a:rPr spc="-10" dirty="0"/>
              <a:t>Axial</a:t>
            </a:r>
            <a:r>
              <a:rPr spc="-60" dirty="0"/>
              <a:t> </a:t>
            </a:r>
            <a:r>
              <a:rPr spc="-5" dirty="0"/>
              <a:t>Skeleton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24986" y="6420104"/>
            <a:ext cx="8921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Slide</a:t>
            </a:r>
            <a:r>
              <a:rPr sz="1200" i="1" spc="-80" dirty="0">
                <a:solidFill>
                  <a:srgbClr val="000099"/>
                </a:solidFill>
                <a:latin typeface="Verdana"/>
                <a:cs typeface="Verdana"/>
              </a:rPr>
              <a:t> </a:t>
            </a: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5.20b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7825" y="6481444"/>
            <a:ext cx="40093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-12700" y="0"/>
            <a:ext cx="9080500" cy="6439535"/>
            <a:chOff x="-12700" y="0"/>
            <a:chExt cx="9080500" cy="6439535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55588" y="1068116"/>
              <a:ext cx="5671670" cy="5358353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7235825" y="6221665"/>
            <a:ext cx="7099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5.6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213804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The</a:t>
            </a:r>
            <a:r>
              <a:rPr spc="-95" dirty="0"/>
              <a:t> </a:t>
            </a:r>
            <a:r>
              <a:rPr spc="-5" dirty="0"/>
              <a:t>Skull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28409" y="6420104"/>
            <a:ext cx="889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Slide</a:t>
            </a:r>
            <a:r>
              <a:rPr sz="1200" i="1" spc="-80" dirty="0">
                <a:solidFill>
                  <a:srgbClr val="000099"/>
                </a:solidFill>
                <a:latin typeface="Verdana"/>
                <a:cs typeface="Verdana"/>
              </a:rPr>
              <a:t> </a:t>
            </a: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5.21a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7825" y="6481444"/>
            <a:ext cx="40093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58614" y="1441856"/>
            <a:ext cx="6880225" cy="4063365"/>
          </a:xfrm>
          <a:prstGeom prst="rect">
            <a:avLst/>
          </a:prstGeom>
        </p:spPr>
        <p:txBody>
          <a:bodyPr vert="horz" wrap="square" lIns="0" tIns="255270" rIns="0" bIns="0" rtlCol="0">
            <a:spAutoFit/>
          </a:bodyPr>
          <a:lstStyle/>
          <a:p>
            <a:pPr marL="250825" indent="-238760" algn="l" rtl="0">
              <a:lnSpc>
                <a:spcPct val="100000"/>
              </a:lnSpc>
              <a:spcBef>
                <a:spcPts val="201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65" dirty="0">
                <a:latin typeface="Arial MT"/>
                <a:cs typeface="Arial MT"/>
              </a:rPr>
              <a:t>Two</a:t>
            </a:r>
            <a:r>
              <a:rPr sz="3400" spc="-3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sets</a:t>
            </a:r>
            <a:r>
              <a:rPr sz="3400" spc="-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of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bones</a:t>
            </a:r>
            <a:endParaRPr sz="34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168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Cranium</a:t>
            </a:r>
            <a:endParaRPr sz="30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152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Facial</a:t>
            </a:r>
            <a:r>
              <a:rPr sz="3000" spc="-5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bones</a:t>
            </a:r>
            <a:endParaRPr sz="3000" dirty="0">
              <a:latin typeface="Arial MT"/>
              <a:cs typeface="Arial MT"/>
            </a:endParaRPr>
          </a:p>
          <a:p>
            <a:pPr marL="250825" indent="-238760" algn="l" rtl="0">
              <a:lnSpc>
                <a:spcPct val="100000"/>
              </a:lnSpc>
              <a:spcBef>
                <a:spcPts val="148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Bones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are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joined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by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sutures</a:t>
            </a:r>
          </a:p>
          <a:p>
            <a:pPr marL="250825" marR="5080" indent="-238760" algn="l" rtl="0">
              <a:lnSpc>
                <a:spcPct val="100000"/>
              </a:lnSpc>
              <a:spcBef>
                <a:spcPts val="167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Only the </a:t>
            </a:r>
            <a:r>
              <a:rPr sz="3400" spc="-5" dirty="0">
                <a:latin typeface="Arial MT"/>
                <a:cs typeface="Arial MT"/>
              </a:rPr>
              <a:t>mandible is attached by </a:t>
            </a:r>
            <a:r>
              <a:rPr sz="3400" dirty="0">
                <a:latin typeface="Arial MT"/>
                <a:cs typeface="Arial MT"/>
              </a:rPr>
              <a:t>a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freely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movable</a:t>
            </a:r>
            <a:r>
              <a:rPr sz="3400" spc="-1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joint</a:t>
            </a:r>
            <a:endParaRPr sz="34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632396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Human</a:t>
            </a:r>
            <a:r>
              <a:rPr spc="-30" dirty="0"/>
              <a:t> </a:t>
            </a:r>
            <a:r>
              <a:rPr spc="-10" dirty="0"/>
              <a:t>Skull,</a:t>
            </a:r>
            <a:r>
              <a:rPr spc="-35" dirty="0"/>
              <a:t> </a:t>
            </a:r>
            <a:r>
              <a:rPr spc="-10" dirty="0"/>
              <a:t>Superior</a:t>
            </a:r>
            <a:r>
              <a:rPr spc="-40" dirty="0"/>
              <a:t> </a:t>
            </a:r>
            <a:r>
              <a:rPr spc="-25" dirty="0"/>
              <a:t>View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119938" y="6420104"/>
            <a:ext cx="7975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Slide</a:t>
            </a:r>
            <a:r>
              <a:rPr sz="1200" i="1" spc="-80" dirty="0">
                <a:solidFill>
                  <a:srgbClr val="000099"/>
                </a:solidFill>
                <a:latin typeface="Verdana"/>
                <a:cs typeface="Verdana"/>
              </a:rPr>
              <a:t> </a:t>
            </a: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5.23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7825" y="6481444"/>
            <a:ext cx="40093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-12700" y="0"/>
            <a:ext cx="9080500" cy="6254750"/>
            <a:chOff x="-12700" y="0"/>
            <a:chExt cx="9080500" cy="625475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7824" y="1219200"/>
              <a:ext cx="7465313" cy="5022849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6550025" y="5993065"/>
            <a:ext cx="7099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5.8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466979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The</a:t>
            </a:r>
            <a:r>
              <a:rPr spc="-50" dirty="0"/>
              <a:t> </a:t>
            </a:r>
            <a:r>
              <a:rPr spc="-10" dirty="0"/>
              <a:t>Skeletal</a:t>
            </a:r>
            <a:r>
              <a:rPr spc="-55" dirty="0"/>
              <a:t> </a:t>
            </a:r>
            <a:r>
              <a:rPr spc="-5" dirty="0"/>
              <a:t>System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58614" y="1172020"/>
            <a:ext cx="6756586" cy="4910319"/>
          </a:xfrm>
          <a:prstGeom prst="rect">
            <a:avLst/>
          </a:prstGeom>
        </p:spPr>
        <p:txBody>
          <a:bodyPr vert="horz" wrap="square" lIns="0" tIns="224790" rIns="0" bIns="0" rtlCol="0">
            <a:spAutoFit/>
          </a:bodyPr>
          <a:lstStyle/>
          <a:p>
            <a:pPr marL="250825" indent="-238760" algn="l" rtl="0">
              <a:lnSpc>
                <a:spcPct val="100000"/>
              </a:lnSpc>
              <a:spcBef>
                <a:spcPts val="177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Parts</a:t>
            </a:r>
            <a:r>
              <a:rPr sz="3400" spc="-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of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the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skeletal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system</a:t>
            </a:r>
          </a:p>
          <a:p>
            <a:pPr marL="594995" lvl="1" indent="-144780" algn="l" rtl="0">
              <a:lnSpc>
                <a:spcPct val="100000"/>
              </a:lnSpc>
              <a:spcBef>
                <a:spcPts val="137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2800" spc="-10" dirty="0">
                <a:latin typeface="Arial MT"/>
                <a:cs typeface="Arial MT"/>
              </a:rPr>
              <a:t>Bones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(skeleton)</a:t>
            </a:r>
          </a:p>
          <a:p>
            <a:pPr marL="594995" lvl="1" indent="-144780" algn="l" rtl="0">
              <a:lnSpc>
                <a:spcPct val="100000"/>
              </a:lnSpc>
              <a:spcBef>
                <a:spcPts val="106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2800" dirty="0">
                <a:latin typeface="Arial MT"/>
                <a:cs typeface="Arial MT"/>
              </a:rPr>
              <a:t>Joints</a:t>
            </a:r>
          </a:p>
          <a:p>
            <a:pPr marL="594995" lvl="1" indent="-144780" algn="l" rtl="0">
              <a:lnSpc>
                <a:spcPct val="100000"/>
              </a:lnSpc>
              <a:spcBef>
                <a:spcPts val="106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2800" spc="-5" dirty="0">
                <a:latin typeface="Arial MT"/>
                <a:cs typeface="Arial MT"/>
              </a:rPr>
              <a:t>Cartilages</a:t>
            </a:r>
            <a:endParaRPr sz="2800" dirty="0">
              <a:latin typeface="Arial MT"/>
              <a:cs typeface="Arial MT"/>
            </a:endParaRPr>
          </a:p>
          <a:p>
            <a:pPr marL="594995" lvl="1" indent="-144780" algn="l" rtl="0">
              <a:lnSpc>
                <a:spcPct val="100000"/>
              </a:lnSpc>
              <a:spcBef>
                <a:spcPts val="106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2800" spc="-5" dirty="0">
                <a:latin typeface="Arial MT"/>
                <a:cs typeface="Arial MT"/>
              </a:rPr>
              <a:t>Ligaments</a:t>
            </a:r>
            <a:endParaRPr sz="2800" dirty="0">
              <a:latin typeface="Arial MT"/>
              <a:cs typeface="Arial MT"/>
            </a:endParaRPr>
          </a:p>
          <a:p>
            <a:pPr marL="250825" indent="-238760" algn="l" rtl="0">
              <a:lnSpc>
                <a:spcPct val="100000"/>
              </a:lnSpc>
              <a:spcBef>
                <a:spcPts val="98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5" dirty="0">
                <a:latin typeface="Arial MT"/>
                <a:cs typeface="Arial MT"/>
              </a:rPr>
              <a:t>Divided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into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two</a:t>
            </a:r>
            <a:r>
              <a:rPr sz="3400" spc="-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divisions</a:t>
            </a:r>
            <a:endParaRPr sz="3400" dirty="0">
              <a:latin typeface="Arial MT"/>
              <a:cs typeface="Arial MT"/>
            </a:endParaRPr>
          </a:p>
          <a:p>
            <a:pPr marL="594995" lvl="1" indent="-144780" algn="l" rtl="0">
              <a:lnSpc>
                <a:spcPct val="100000"/>
              </a:lnSpc>
              <a:spcBef>
                <a:spcPts val="140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2800" spc="-10" dirty="0">
                <a:latin typeface="Arial MT"/>
                <a:cs typeface="Arial MT"/>
              </a:rPr>
              <a:t>Axial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skeleton</a:t>
            </a:r>
          </a:p>
          <a:p>
            <a:pPr marL="594995" lvl="1" indent="-144780" algn="l" rtl="0">
              <a:lnSpc>
                <a:spcPct val="100000"/>
              </a:lnSpc>
              <a:spcBef>
                <a:spcPts val="106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2800" spc="-10" dirty="0">
                <a:latin typeface="Arial MT"/>
                <a:cs typeface="Arial MT"/>
              </a:rPr>
              <a:t>Appendicular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skeleton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216825" y="6419285"/>
            <a:ext cx="726440" cy="2108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Slide</a:t>
            </a:r>
            <a:r>
              <a:rPr sz="1200" i="1" spc="-60" dirty="0">
                <a:solidFill>
                  <a:srgbClr val="000099"/>
                </a:solidFill>
                <a:latin typeface="Verdana"/>
                <a:cs typeface="Verdana"/>
              </a:rPr>
              <a:t> </a:t>
            </a: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5.1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7825" y="6521704"/>
            <a:ext cx="400939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85"/>
              </a:lnSpc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213804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The</a:t>
            </a:r>
            <a:r>
              <a:rPr spc="-95" dirty="0"/>
              <a:t> </a:t>
            </a:r>
            <a:r>
              <a:rPr spc="-5" dirty="0"/>
              <a:t>Skull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24986" y="6420104"/>
            <a:ext cx="8921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Slide</a:t>
            </a:r>
            <a:r>
              <a:rPr sz="1200" i="1" spc="-80" dirty="0">
                <a:solidFill>
                  <a:srgbClr val="000099"/>
                </a:solidFill>
                <a:latin typeface="Verdana"/>
                <a:cs typeface="Verdana"/>
              </a:rPr>
              <a:t> </a:t>
            </a: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5.21b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7825" y="6481444"/>
            <a:ext cx="40093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9516" y="1451081"/>
            <a:ext cx="8056625" cy="4784618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7921625" y="6115304"/>
            <a:ext cx="7099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5.7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410908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Bones</a:t>
            </a:r>
            <a:r>
              <a:rPr spc="-40" dirty="0"/>
              <a:t> </a:t>
            </a:r>
            <a:r>
              <a:rPr spc="-5" dirty="0"/>
              <a:t>of</a:t>
            </a:r>
            <a:r>
              <a:rPr spc="-30" dirty="0"/>
              <a:t> </a:t>
            </a:r>
            <a:r>
              <a:rPr spc="-10" dirty="0"/>
              <a:t>the</a:t>
            </a:r>
            <a:r>
              <a:rPr spc="-35" dirty="0"/>
              <a:t> </a:t>
            </a:r>
            <a:r>
              <a:rPr spc="-5" dirty="0"/>
              <a:t>Skull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6470015"/>
            <a:chOff x="-12700" y="0"/>
            <a:chExt cx="9080500" cy="647001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72448" y="1076950"/>
              <a:ext cx="6265803" cy="5379796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6740525" y="6115304"/>
            <a:ext cx="7835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25" dirty="0">
                <a:latin typeface="Arial MT"/>
                <a:cs typeface="Arial MT"/>
              </a:rPr>
              <a:t>5.11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19938" y="6419285"/>
            <a:ext cx="797560" cy="2108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Slide</a:t>
            </a:r>
            <a:r>
              <a:rPr sz="1200" i="1" spc="-80" dirty="0">
                <a:solidFill>
                  <a:srgbClr val="000099"/>
                </a:solidFill>
                <a:latin typeface="Verdana"/>
                <a:cs typeface="Verdana"/>
              </a:rPr>
              <a:t> </a:t>
            </a: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5.22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7825" y="6521704"/>
            <a:ext cx="400939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85"/>
              </a:lnSpc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598614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Human</a:t>
            </a:r>
            <a:r>
              <a:rPr spc="-30" dirty="0"/>
              <a:t> </a:t>
            </a:r>
            <a:r>
              <a:rPr spc="-10" dirty="0"/>
              <a:t>Skull,</a:t>
            </a:r>
            <a:r>
              <a:rPr spc="-35" dirty="0"/>
              <a:t> </a:t>
            </a:r>
            <a:r>
              <a:rPr spc="-10" dirty="0"/>
              <a:t>Inferior</a:t>
            </a:r>
            <a:r>
              <a:rPr spc="-35" dirty="0"/>
              <a:t> </a:t>
            </a:r>
            <a:r>
              <a:rPr spc="-25" dirty="0"/>
              <a:t>View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6378575"/>
            <a:chOff x="-12700" y="0"/>
            <a:chExt cx="9080500" cy="637857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8416" y="1221235"/>
              <a:ext cx="7489951" cy="514463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881062" y="6039104"/>
            <a:ext cx="7099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5.9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19938" y="6419285"/>
            <a:ext cx="797560" cy="2108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Slide</a:t>
            </a:r>
            <a:r>
              <a:rPr sz="1200" i="1" spc="-80" dirty="0">
                <a:solidFill>
                  <a:srgbClr val="000099"/>
                </a:solidFill>
                <a:latin typeface="Verdana"/>
                <a:cs typeface="Verdana"/>
              </a:rPr>
              <a:t> </a:t>
            </a: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5.24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7825" y="6521704"/>
            <a:ext cx="400939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85"/>
              </a:lnSpc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34036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The</a:t>
            </a:r>
            <a:r>
              <a:rPr spc="-50" dirty="0"/>
              <a:t> </a:t>
            </a:r>
            <a:r>
              <a:rPr spc="-10" dirty="0"/>
              <a:t>Fetal</a:t>
            </a:r>
            <a:r>
              <a:rPr spc="-50" dirty="0"/>
              <a:t> </a:t>
            </a:r>
            <a:r>
              <a:rPr spc="-5" dirty="0"/>
              <a:t>Skull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28409" y="6420104"/>
            <a:ext cx="889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Slide</a:t>
            </a:r>
            <a:r>
              <a:rPr sz="1200" i="1" spc="-80" dirty="0">
                <a:solidFill>
                  <a:srgbClr val="000099"/>
                </a:solidFill>
                <a:latin typeface="Verdana"/>
                <a:cs typeface="Verdana"/>
              </a:rPr>
              <a:t> </a:t>
            </a: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5.27a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7825" y="6481444"/>
            <a:ext cx="40093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-12700" y="0"/>
            <a:ext cx="9080500" cy="6337300"/>
            <a:chOff x="-12700" y="0"/>
            <a:chExt cx="9080500" cy="633730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28150" y="762000"/>
              <a:ext cx="4059908" cy="5562599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695139" y="2446528"/>
            <a:ext cx="3427729" cy="208661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250825" marR="5080" indent="-238760" algn="l" rtl="0">
              <a:lnSpc>
                <a:spcPts val="4050"/>
              </a:lnSpc>
              <a:spcBef>
                <a:spcPts val="229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The fetal </a:t>
            </a:r>
            <a:r>
              <a:rPr sz="3400" dirty="0">
                <a:latin typeface="Arial MT"/>
                <a:cs typeface="Arial MT"/>
              </a:rPr>
              <a:t>skull </a:t>
            </a:r>
            <a:r>
              <a:rPr sz="3400" spc="-5" dirty="0">
                <a:latin typeface="Arial MT"/>
                <a:cs typeface="Arial MT"/>
              </a:rPr>
              <a:t>is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large </a:t>
            </a:r>
            <a:r>
              <a:rPr sz="3400" dirty="0">
                <a:latin typeface="Arial MT"/>
                <a:cs typeface="Arial MT"/>
              </a:rPr>
              <a:t>compared </a:t>
            </a:r>
            <a:r>
              <a:rPr sz="3400" spc="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to </a:t>
            </a:r>
            <a:r>
              <a:rPr sz="3400" spc="-10" dirty="0">
                <a:latin typeface="Arial MT"/>
                <a:cs typeface="Arial MT"/>
              </a:rPr>
              <a:t>the </a:t>
            </a:r>
            <a:r>
              <a:rPr sz="3400" spc="-5" dirty="0">
                <a:latin typeface="Arial MT"/>
                <a:cs typeface="Arial MT"/>
              </a:rPr>
              <a:t>infants </a:t>
            </a:r>
            <a:r>
              <a:rPr sz="3400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total</a:t>
            </a:r>
            <a:r>
              <a:rPr sz="3400" spc="-5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body</a:t>
            </a:r>
            <a:r>
              <a:rPr sz="3400" spc="-4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length</a:t>
            </a:r>
            <a:endParaRPr sz="3400" dirty="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007945" y="6115304"/>
            <a:ext cx="7950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5.13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34036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The</a:t>
            </a:r>
            <a:r>
              <a:rPr spc="-50" dirty="0"/>
              <a:t> </a:t>
            </a:r>
            <a:r>
              <a:rPr spc="-10" dirty="0"/>
              <a:t>Fetal</a:t>
            </a:r>
            <a:r>
              <a:rPr spc="-50" dirty="0"/>
              <a:t> </a:t>
            </a:r>
            <a:r>
              <a:rPr spc="-5" dirty="0"/>
              <a:t>Skull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6337300"/>
            <a:chOff x="-12700" y="0"/>
            <a:chExt cx="9080500" cy="63373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28150" y="762000"/>
              <a:ext cx="4059908" cy="556259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377825" y="1761744"/>
            <a:ext cx="4009390" cy="489775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355600" marR="172085" indent="-244475" algn="l" rtl="0">
              <a:lnSpc>
                <a:spcPts val="3829"/>
              </a:lnSpc>
              <a:spcBef>
                <a:spcPts val="235"/>
              </a:spcBef>
              <a:buClr>
                <a:srgbClr val="FF6600"/>
              </a:buClr>
              <a:buFont typeface="Lucida Sans Unicode"/>
              <a:buChar char="∙"/>
              <a:tabLst>
                <a:tab pos="355600" algn="l"/>
              </a:tabLst>
            </a:pPr>
            <a:r>
              <a:rPr sz="3200" spc="-10" dirty="0">
                <a:latin typeface="Arial MT"/>
                <a:cs typeface="Arial MT"/>
              </a:rPr>
              <a:t>Fontanelles </a:t>
            </a:r>
            <a:r>
              <a:rPr sz="3200" dirty="0">
                <a:latin typeface="Arial MT"/>
                <a:cs typeface="Arial MT"/>
              </a:rPr>
              <a:t>– </a:t>
            </a:r>
            <a:r>
              <a:rPr sz="3200" spc="5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fibrous</a:t>
            </a:r>
            <a:r>
              <a:rPr sz="3200" spc="-9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membranes </a:t>
            </a:r>
            <a:r>
              <a:rPr sz="3200" spc="-87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connecting </a:t>
            </a:r>
            <a:r>
              <a:rPr sz="3200" spc="-10" dirty="0">
                <a:latin typeface="Arial MT"/>
                <a:cs typeface="Arial MT"/>
              </a:rPr>
              <a:t>the </a:t>
            </a:r>
            <a:r>
              <a:rPr sz="3200" spc="-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cranial</a:t>
            </a:r>
            <a:r>
              <a:rPr sz="3200" spc="-1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bones</a:t>
            </a:r>
            <a:endParaRPr sz="3200" dirty="0">
              <a:latin typeface="Arial MT"/>
              <a:cs typeface="Arial MT"/>
            </a:endParaRPr>
          </a:p>
          <a:p>
            <a:pPr marL="699770" marR="891540" lvl="1" indent="-140970" algn="l" rtl="0">
              <a:lnSpc>
                <a:spcPct val="100600"/>
              </a:lnSpc>
              <a:spcBef>
                <a:spcPts val="1435"/>
              </a:spcBef>
              <a:buClr>
                <a:srgbClr val="FF6600"/>
              </a:buClr>
              <a:buFont typeface="Lucida Sans Unicode"/>
              <a:buChar char="∙"/>
              <a:tabLst>
                <a:tab pos="700405" algn="l"/>
              </a:tabLst>
            </a:pPr>
            <a:r>
              <a:rPr sz="2900" spc="-10" dirty="0">
                <a:latin typeface="Arial MT"/>
                <a:cs typeface="Arial MT"/>
              </a:rPr>
              <a:t>Allow</a:t>
            </a:r>
            <a:r>
              <a:rPr sz="2900" spc="-55" dirty="0">
                <a:latin typeface="Arial MT"/>
                <a:cs typeface="Arial MT"/>
              </a:rPr>
              <a:t> </a:t>
            </a:r>
            <a:r>
              <a:rPr sz="2900" spc="-5" dirty="0">
                <a:latin typeface="Arial MT"/>
                <a:cs typeface="Arial MT"/>
              </a:rPr>
              <a:t>the</a:t>
            </a:r>
            <a:r>
              <a:rPr sz="2900" spc="-50" dirty="0">
                <a:latin typeface="Arial MT"/>
                <a:cs typeface="Arial MT"/>
              </a:rPr>
              <a:t> </a:t>
            </a:r>
            <a:r>
              <a:rPr sz="2900" spc="-5" dirty="0">
                <a:latin typeface="Arial MT"/>
                <a:cs typeface="Arial MT"/>
              </a:rPr>
              <a:t>brain </a:t>
            </a:r>
            <a:r>
              <a:rPr sz="2900" spc="-790" dirty="0">
                <a:latin typeface="Arial MT"/>
                <a:cs typeface="Arial MT"/>
              </a:rPr>
              <a:t> </a:t>
            </a:r>
            <a:r>
              <a:rPr sz="2900" spc="-5" dirty="0">
                <a:latin typeface="Arial MT"/>
                <a:cs typeface="Arial MT"/>
              </a:rPr>
              <a:t>to</a:t>
            </a:r>
            <a:r>
              <a:rPr sz="2900" spc="-20" dirty="0">
                <a:latin typeface="Arial MT"/>
                <a:cs typeface="Arial MT"/>
              </a:rPr>
              <a:t> </a:t>
            </a:r>
            <a:r>
              <a:rPr sz="2900" spc="-5" dirty="0">
                <a:latin typeface="Arial MT"/>
                <a:cs typeface="Arial MT"/>
              </a:rPr>
              <a:t>grow</a:t>
            </a:r>
            <a:endParaRPr sz="2900" dirty="0">
              <a:latin typeface="Arial MT"/>
              <a:cs typeface="Arial MT"/>
            </a:endParaRPr>
          </a:p>
          <a:p>
            <a:pPr marL="699770" marR="538480" lvl="1" indent="-140970" algn="l" rtl="0">
              <a:lnSpc>
                <a:spcPct val="99900"/>
              </a:lnSpc>
              <a:spcBef>
                <a:spcPts val="1425"/>
              </a:spcBef>
              <a:buClr>
                <a:srgbClr val="FF6600"/>
              </a:buClr>
              <a:buFont typeface="Lucida Sans Unicode"/>
              <a:buChar char="∙"/>
              <a:tabLst>
                <a:tab pos="700405" algn="l"/>
              </a:tabLst>
            </a:pPr>
            <a:r>
              <a:rPr sz="2900" spc="-5" dirty="0">
                <a:latin typeface="Arial MT"/>
                <a:cs typeface="Arial MT"/>
              </a:rPr>
              <a:t>Convert to bone </a:t>
            </a:r>
            <a:r>
              <a:rPr sz="2900" dirty="0">
                <a:latin typeface="Arial MT"/>
                <a:cs typeface="Arial MT"/>
              </a:rPr>
              <a:t> </a:t>
            </a:r>
            <a:r>
              <a:rPr sz="2900" spc="-5" dirty="0">
                <a:latin typeface="Arial MT"/>
                <a:cs typeface="Arial MT"/>
              </a:rPr>
              <a:t>within</a:t>
            </a:r>
            <a:r>
              <a:rPr sz="2900" spc="-50" dirty="0">
                <a:latin typeface="Arial MT"/>
                <a:cs typeface="Arial MT"/>
              </a:rPr>
              <a:t> </a:t>
            </a:r>
            <a:r>
              <a:rPr sz="2900" spc="-5" dirty="0">
                <a:latin typeface="Arial MT"/>
                <a:cs typeface="Arial MT"/>
              </a:rPr>
              <a:t>24</a:t>
            </a:r>
            <a:r>
              <a:rPr sz="2900" spc="-50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months </a:t>
            </a:r>
            <a:r>
              <a:rPr sz="2900" spc="-790" dirty="0">
                <a:latin typeface="Arial MT"/>
                <a:cs typeface="Arial MT"/>
              </a:rPr>
              <a:t> </a:t>
            </a:r>
            <a:r>
              <a:rPr sz="2900" spc="-5" dirty="0">
                <a:latin typeface="Arial MT"/>
                <a:cs typeface="Arial MT"/>
              </a:rPr>
              <a:t>after</a:t>
            </a:r>
            <a:r>
              <a:rPr sz="2900" spc="-15" dirty="0">
                <a:latin typeface="Arial MT"/>
                <a:cs typeface="Arial MT"/>
              </a:rPr>
              <a:t> </a:t>
            </a:r>
            <a:r>
              <a:rPr sz="2900" spc="-5" dirty="0">
                <a:latin typeface="Arial MT"/>
                <a:cs typeface="Arial MT"/>
              </a:rPr>
              <a:t>birth</a:t>
            </a:r>
            <a:endParaRPr sz="29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007945" y="6115304"/>
            <a:ext cx="909319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5.13</a:t>
            </a:r>
            <a:endParaRPr sz="1200">
              <a:latin typeface="Arial MT"/>
              <a:cs typeface="Arial MT"/>
            </a:endParaRPr>
          </a:p>
          <a:p>
            <a:pPr marL="29209">
              <a:lnSpc>
                <a:spcPct val="100000"/>
              </a:lnSpc>
              <a:spcBef>
                <a:spcPts val="960"/>
              </a:spcBef>
            </a:pP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Slide</a:t>
            </a:r>
            <a:r>
              <a:rPr sz="1200" i="1" spc="-80" dirty="0">
                <a:solidFill>
                  <a:srgbClr val="000099"/>
                </a:solidFill>
                <a:latin typeface="Verdana"/>
                <a:cs typeface="Verdana"/>
              </a:rPr>
              <a:t> </a:t>
            </a: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5.27b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496125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The</a:t>
            </a:r>
            <a:r>
              <a:rPr spc="-50" dirty="0"/>
              <a:t> </a:t>
            </a:r>
            <a:r>
              <a:rPr spc="-30" dirty="0"/>
              <a:t>Vertebral</a:t>
            </a:r>
            <a:r>
              <a:rPr spc="-40" dirty="0"/>
              <a:t> </a:t>
            </a:r>
            <a:r>
              <a:rPr spc="-5" dirty="0"/>
              <a:t>Column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6337300"/>
            <a:chOff x="-12700" y="0"/>
            <a:chExt cx="9080500" cy="63373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64633" y="1290108"/>
              <a:ext cx="3900080" cy="5034491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377825" y="1380744"/>
            <a:ext cx="5224805" cy="494284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256540" marR="1240155" indent="-244475" algn="l" rtl="0">
              <a:lnSpc>
                <a:spcPts val="3829"/>
              </a:lnSpc>
              <a:spcBef>
                <a:spcPts val="235"/>
              </a:spcBef>
              <a:buClr>
                <a:srgbClr val="FF6600"/>
              </a:buClr>
              <a:buFont typeface="Lucida Sans Unicode"/>
              <a:buChar char="∙"/>
              <a:tabLst>
                <a:tab pos="257175" algn="l"/>
              </a:tabLst>
            </a:pPr>
            <a:r>
              <a:rPr sz="3200" spc="-25" dirty="0">
                <a:latin typeface="Arial MT"/>
                <a:cs typeface="Arial MT"/>
              </a:rPr>
              <a:t>Vertebrae 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separated </a:t>
            </a:r>
            <a:r>
              <a:rPr sz="3200" spc="-5" dirty="0">
                <a:latin typeface="Arial MT"/>
                <a:cs typeface="Arial MT"/>
              </a:rPr>
              <a:t>by </a:t>
            </a:r>
            <a:r>
              <a:rPr sz="320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intervertebral</a:t>
            </a:r>
            <a:r>
              <a:rPr sz="3200" spc="-9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discs</a:t>
            </a:r>
            <a:endParaRPr sz="3200" dirty="0">
              <a:latin typeface="Arial MT"/>
              <a:cs typeface="Arial MT"/>
            </a:endParaRPr>
          </a:p>
          <a:p>
            <a:pPr marL="256540" marR="1600200" indent="-244475" algn="l" rtl="0">
              <a:lnSpc>
                <a:spcPct val="100899"/>
              </a:lnSpc>
              <a:spcBef>
                <a:spcPts val="1415"/>
              </a:spcBef>
              <a:buClr>
                <a:srgbClr val="FF6600"/>
              </a:buClr>
              <a:buFont typeface="Lucida Sans Unicode"/>
              <a:buChar char="∙"/>
              <a:tabLst>
                <a:tab pos="257175" algn="l"/>
              </a:tabLst>
            </a:pPr>
            <a:r>
              <a:rPr sz="3200" spc="-10" dirty="0">
                <a:latin typeface="Arial MT"/>
                <a:cs typeface="Arial MT"/>
              </a:rPr>
              <a:t>The </a:t>
            </a:r>
            <a:r>
              <a:rPr sz="3200" dirty="0">
                <a:latin typeface="Arial MT"/>
                <a:cs typeface="Arial MT"/>
              </a:rPr>
              <a:t>spine </a:t>
            </a:r>
            <a:r>
              <a:rPr sz="3200" spc="-5" dirty="0">
                <a:latin typeface="Arial MT"/>
                <a:cs typeface="Arial MT"/>
              </a:rPr>
              <a:t>has </a:t>
            </a:r>
            <a:r>
              <a:rPr sz="3200" dirty="0">
                <a:latin typeface="Arial MT"/>
                <a:cs typeface="Arial MT"/>
              </a:rPr>
              <a:t>a </a:t>
            </a:r>
            <a:r>
              <a:rPr sz="3200" spc="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normal</a:t>
            </a:r>
            <a:r>
              <a:rPr sz="3200" spc="-10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curvature</a:t>
            </a:r>
          </a:p>
          <a:p>
            <a:pPr marL="256540" marR="1489710" indent="-244475" algn="l" rtl="0">
              <a:lnSpc>
                <a:spcPct val="100899"/>
              </a:lnSpc>
              <a:spcBef>
                <a:spcPts val="1550"/>
              </a:spcBef>
              <a:buClr>
                <a:srgbClr val="FF6600"/>
              </a:buClr>
              <a:buFont typeface="Lucida Sans Unicode"/>
              <a:buChar char="∙"/>
              <a:tabLst>
                <a:tab pos="257175" algn="l"/>
              </a:tabLst>
            </a:pPr>
            <a:r>
              <a:rPr sz="3200" spc="-10" dirty="0">
                <a:latin typeface="Arial MT"/>
                <a:cs typeface="Arial MT"/>
              </a:rPr>
              <a:t>Each</a:t>
            </a:r>
            <a:r>
              <a:rPr sz="3200" spc="-5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vertebrae</a:t>
            </a:r>
            <a:r>
              <a:rPr sz="3200" spc="-5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is </a:t>
            </a:r>
            <a:r>
              <a:rPr sz="3200" spc="-87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given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a</a:t>
            </a:r>
            <a:r>
              <a:rPr sz="3200" spc="-1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name</a:t>
            </a:r>
            <a:endParaRPr sz="3200" dirty="0">
              <a:latin typeface="Arial MT"/>
              <a:cs typeface="Arial MT"/>
            </a:endParaRPr>
          </a:p>
          <a:p>
            <a:pPr marL="256540" marR="1918335" algn="l" rtl="0">
              <a:lnSpc>
                <a:spcPts val="3829"/>
              </a:lnSpc>
              <a:spcBef>
                <a:spcPts val="120"/>
              </a:spcBef>
            </a:pPr>
            <a:r>
              <a:rPr sz="3200" spc="-5" dirty="0">
                <a:latin typeface="Arial MT"/>
                <a:cs typeface="Arial MT"/>
              </a:rPr>
              <a:t>according</a:t>
            </a:r>
            <a:r>
              <a:rPr sz="3200" spc="-5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to</a:t>
            </a:r>
            <a:r>
              <a:rPr sz="3200" spc="-5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its </a:t>
            </a:r>
            <a:r>
              <a:rPr sz="3200" spc="-87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location</a:t>
            </a:r>
            <a:endParaRPr sz="3200" dirty="0">
              <a:latin typeface="Arial MT"/>
              <a:cs typeface="Arial MT"/>
            </a:endParaRPr>
          </a:p>
          <a:p>
            <a:pPr marR="5080" algn="l" rtl="0">
              <a:lnSpc>
                <a:spcPts val="850"/>
              </a:lnSpc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5.14</a:t>
            </a:r>
            <a:endParaRPr sz="1200" dirty="0">
              <a:latin typeface="Arial MT"/>
              <a:cs typeface="Arial M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Slide</a:t>
            </a:r>
            <a:r>
              <a:rPr spc="-55" dirty="0"/>
              <a:t> </a:t>
            </a:r>
            <a:r>
              <a:rPr spc="-5" dirty="0"/>
              <a:t>5.28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77825" y="6521704"/>
            <a:ext cx="400939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85"/>
              </a:lnSpc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711962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Structure</a:t>
            </a:r>
            <a:r>
              <a:rPr spc="-30" dirty="0"/>
              <a:t> </a:t>
            </a:r>
            <a:r>
              <a:rPr spc="-5" dirty="0"/>
              <a:t>of</a:t>
            </a:r>
            <a:r>
              <a:rPr spc="-20" dirty="0"/>
              <a:t> </a:t>
            </a:r>
            <a:r>
              <a:rPr dirty="0"/>
              <a:t>a</a:t>
            </a:r>
            <a:r>
              <a:rPr spc="-95" dirty="0"/>
              <a:t> </a:t>
            </a:r>
            <a:r>
              <a:rPr spc="-35" dirty="0"/>
              <a:t>Typical</a:t>
            </a:r>
            <a:r>
              <a:rPr spc="-20" dirty="0"/>
              <a:t> </a:t>
            </a:r>
            <a:r>
              <a:rPr spc="-30" dirty="0"/>
              <a:t>Vertebrae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7008" y="1664108"/>
            <a:ext cx="6729983" cy="449221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7055445" y="5962904"/>
            <a:ext cx="7950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5.16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Slide</a:t>
            </a:r>
            <a:r>
              <a:rPr spc="-55" dirty="0"/>
              <a:t> </a:t>
            </a:r>
            <a:r>
              <a:rPr spc="-5" dirty="0"/>
              <a:t>5.29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77825" y="6521704"/>
            <a:ext cx="400939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85"/>
              </a:lnSpc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390334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The</a:t>
            </a:r>
            <a:r>
              <a:rPr spc="-50" dirty="0"/>
              <a:t> </a:t>
            </a:r>
            <a:r>
              <a:rPr spc="-10" dirty="0"/>
              <a:t>Bony</a:t>
            </a:r>
            <a:r>
              <a:rPr spc="-125" dirty="0"/>
              <a:t> </a:t>
            </a:r>
            <a:r>
              <a:rPr spc="-5" dirty="0"/>
              <a:t>Thorax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28409" y="6420104"/>
            <a:ext cx="889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Slide</a:t>
            </a:r>
            <a:r>
              <a:rPr sz="1200" i="1" spc="-80" dirty="0">
                <a:solidFill>
                  <a:srgbClr val="000099"/>
                </a:solidFill>
                <a:latin typeface="Verdana"/>
                <a:cs typeface="Verdana"/>
              </a:rPr>
              <a:t> </a:t>
            </a: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5.31a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7825" y="6481444"/>
            <a:ext cx="40093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80002" y="2819400"/>
            <a:ext cx="2974975" cy="1606849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250825" marR="5080" indent="-238760" algn="l" rtl="0">
              <a:lnSpc>
                <a:spcPts val="4050"/>
              </a:lnSpc>
              <a:spcBef>
                <a:spcPts val="229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Forms</a:t>
            </a:r>
            <a:r>
              <a:rPr sz="3400" spc="-10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a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cage </a:t>
            </a:r>
            <a:r>
              <a:rPr sz="3400" spc="-10" dirty="0">
                <a:latin typeface="Arial MT"/>
                <a:cs typeface="Arial MT"/>
              </a:rPr>
              <a:t>to </a:t>
            </a:r>
            <a:r>
              <a:rPr sz="3400" spc="-5" dirty="0">
                <a:latin typeface="Arial MT"/>
                <a:cs typeface="Arial MT"/>
              </a:rPr>
              <a:t> protect </a:t>
            </a:r>
            <a:r>
              <a:rPr sz="340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major </a:t>
            </a:r>
            <a:r>
              <a:rPr sz="340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organs</a:t>
            </a:r>
            <a:endParaRPr sz="3400" dirty="0">
              <a:latin typeface="Arial MT"/>
              <a:cs typeface="Arial MT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98512" y="1449034"/>
            <a:ext cx="5002395" cy="4862248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7778725" y="6069265"/>
            <a:ext cx="879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5.19a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390334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The</a:t>
            </a:r>
            <a:r>
              <a:rPr spc="-50" dirty="0"/>
              <a:t> </a:t>
            </a:r>
            <a:r>
              <a:rPr spc="-10" dirty="0"/>
              <a:t>Bony</a:t>
            </a:r>
            <a:r>
              <a:rPr spc="-125" dirty="0"/>
              <a:t> </a:t>
            </a:r>
            <a:r>
              <a:rPr spc="-5" dirty="0"/>
              <a:t>Thorax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24986" y="6420104"/>
            <a:ext cx="8921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Slide</a:t>
            </a:r>
            <a:r>
              <a:rPr sz="1200" i="1" spc="-80" dirty="0">
                <a:solidFill>
                  <a:srgbClr val="000099"/>
                </a:solidFill>
                <a:latin typeface="Verdana"/>
                <a:cs typeface="Verdana"/>
              </a:rPr>
              <a:t> </a:t>
            </a: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5.31b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7825" y="6481444"/>
            <a:ext cx="40093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95139" y="1425764"/>
            <a:ext cx="2447925" cy="3521477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250825" marR="5080" indent="-238760" algn="l" rtl="0">
              <a:lnSpc>
                <a:spcPts val="4050"/>
              </a:lnSpc>
              <a:spcBef>
                <a:spcPts val="26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5" dirty="0">
                <a:latin typeface="Arial MT"/>
                <a:cs typeface="Arial MT"/>
              </a:rPr>
              <a:t>Made-up</a:t>
            </a:r>
            <a:r>
              <a:rPr sz="3400" spc="-9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of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three</a:t>
            </a:r>
            <a:r>
              <a:rPr sz="3400" spc="-5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parts</a:t>
            </a:r>
            <a:endParaRPr sz="34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155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Sternum</a:t>
            </a:r>
            <a:endParaRPr sz="30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152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Ribs</a:t>
            </a:r>
            <a:endParaRPr sz="3000" dirty="0">
              <a:latin typeface="Arial MT"/>
              <a:cs typeface="Arial MT"/>
            </a:endParaRPr>
          </a:p>
          <a:p>
            <a:pPr marL="594995" marR="234315" lvl="1" indent="-138430" algn="l" rtl="0">
              <a:lnSpc>
                <a:spcPct val="100000"/>
              </a:lnSpc>
              <a:spcBef>
                <a:spcPts val="150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Thoracic </a:t>
            </a:r>
            <a:r>
              <a:rPr sz="3000" dirty="0">
                <a:latin typeface="Arial MT"/>
                <a:cs typeface="Arial MT"/>
              </a:rPr>
              <a:t> vertebrae</a:t>
            </a: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98512" y="1449034"/>
            <a:ext cx="5002395" cy="4862248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7778725" y="6069265"/>
            <a:ext cx="879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5.19a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607822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The</a:t>
            </a:r>
            <a:r>
              <a:rPr spc="-265" dirty="0"/>
              <a:t> </a:t>
            </a:r>
            <a:r>
              <a:rPr spc="-10" dirty="0"/>
              <a:t>Appendicular</a:t>
            </a:r>
            <a:r>
              <a:rPr spc="-55" dirty="0"/>
              <a:t> </a:t>
            </a:r>
            <a:r>
              <a:rPr spc="-5" dirty="0"/>
              <a:t>Skeleton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24986" y="6420104"/>
            <a:ext cx="8921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Slide</a:t>
            </a:r>
            <a:r>
              <a:rPr sz="1200" i="1" spc="-80" dirty="0">
                <a:solidFill>
                  <a:srgbClr val="000099"/>
                </a:solidFill>
                <a:latin typeface="Verdana"/>
                <a:cs typeface="Verdana"/>
              </a:rPr>
              <a:t> </a:t>
            </a: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5.32b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7825" y="6481444"/>
            <a:ext cx="40093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-12700" y="0"/>
            <a:ext cx="9080500" cy="6439535"/>
            <a:chOff x="-12700" y="0"/>
            <a:chExt cx="9080500" cy="6439535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55588" y="1068116"/>
              <a:ext cx="5671670" cy="5358353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221395" y="6191504"/>
            <a:ext cx="7861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5.6c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436308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Functions</a:t>
            </a:r>
            <a:r>
              <a:rPr spc="-50" dirty="0"/>
              <a:t> </a:t>
            </a:r>
            <a:r>
              <a:rPr spc="-5" dirty="0"/>
              <a:t>of</a:t>
            </a:r>
            <a:r>
              <a:rPr spc="-45" dirty="0"/>
              <a:t> </a:t>
            </a:r>
            <a:r>
              <a:rPr spc="-5" dirty="0"/>
              <a:t>Bones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58614" y="1548638"/>
            <a:ext cx="8021431" cy="4200525"/>
          </a:xfrm>
          <a:prstGeom prst="rect">
            <a:avLst/>
          </a:prstGeom>
        </p:spPr>
        <p:txBody>
          <a:bodyPr vert="horz" wrap="square" lIns="0" tIns="224790" rIns="0" bIns="0" rtlCol="0">
            <a:spAutoFit/>
          </a:bodyPr>
          <a:lstStyle/>
          <a:p>
            <a:pPr marL="250825" indent="-238760" algn="l" rtl="0">
              <a:lnSpc>
                <a:spcPct val="100000"/>
              </a:lnSpc>
              <a:spcBef>
                <a:spcPts val="177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Support</a:t>
            </a:r>
            <a:r>
              <a:rPr sz="3400" spc="-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of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the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body</a:t>
            </a:r>
            <a:endParaRPr sz="3400" dirty="0">
              <a:latin typeface="Arial MT"/>
              <a:cs typeface="Arial MT"/>
            </a:endParaRPr>
          </a:p>
          <a:p>
            <a:pPr marL="250825" indent="-238760" algn="l" rtl="0">
              <a:lnSpc>
                <a:spcPct val="100000"/>
              </a:lnSpc>
              <a:spcBef>
                <a:spcPts val="167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Protection</a:t>
            </a:r>
            <a:r>
              <a:rPr sz="3400" spc="-3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of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soft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organs</a:t>
            </a:r>
            <a:endParaRPr sz="3400" dirty="0">
              <a:latin typeface="Arial MT"/>
              <a:cs typeface="Arial MT"/>
            </a:endParaRPr>
          </a:p>
          <a:p>
            <a:pPr marL="250825" marR="5080" indent="-238760" algn="l" rtl="0">
              <a:lnSpc>
                <a:spcPct val="100000"/>
              </a:lnSpc>
              <a:spcBef>
                <a:spcPts val="169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5" dirty="0">
                <a:latin typeface="Arial MT"/>
                <a:cs typeface="Arial MT"/>
              </a:rPr>
              <a:t>Movement</a:t>
            </a:r>
            <a:r>
              <a:rPr sz="3400" spc="-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due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to</a:t>
            </a:r>
            <a:r>
              <a:rPr sz="3400" spc="-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attached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skeletal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muscles</a:t>
            </a:r>
          </a:p>
          <a:p>
            <a:pPr marL="250825" indent="-238760" algn="l" rtl="0">
              <a:lnSpc>
                <a:spcPct val="100000"/>
              </a:lnSpc>
              <a:spcBef>
                <a:spcPts val="1664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Storage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of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minerals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and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fats</a:t>
            </a:r>
            <a:endParaRPr sz="3400" dirty="0">
              <a:latin typeface="Arial MT"/>
              <a:cs typeface="Arial MT"/>
            </a:endParaRPr>
          </a:p>
          <a:p>
            <a:pPr marL="250825" indent="-238760" algn="l" rtl="0">
              <a:lnSpc>
                <a:spcPct val="100000"/>
              </a:lnSpc>
              <a:spcBef>
                <a:spcPts val="169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Blood</a:t>
            </a:r>
            <a:r>
              <a:rPr sz="3400" spc="-4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cell</a:t>
            </a:r>
            <a:r>
              <a:rPr sz="3400" spc="-3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formation</a:t>
            </a:r>
            <a:endParaRPr sz="3400" dirty="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16825" y="6419285"/>
            <a:ext cx="726440" cy="2108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Slide</a:t>
            </a:r>
            <a:r>
              <a:rPr sz="1200" i="1" spc="-60" dirty="0">
                <a:solidFill>
                  <a:srgbClr val="000099"/>
                </a:solidFill>
                <a:latin typeface="Verdana"/>
                <a:cs typeface="Verdana"/>
              </a:rPr>
              <a:t> </a:t>
            </a: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5.2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7825" y="6521704"/>
            <a:ext cx="400939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85"/>
              </a:lnSpc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563435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Bones</a:t>
            </a:r>
            <a:r>
              <a:rPr spc="-35" dirty="0"/>
              <a:t> </a:t>
            </a:r>
            <a:r>
              <a:rPr spc="-5" dirty="0"/>
              <a:t>of</a:t>
            </a:r>
            <a:r>
              <a:rPr spc="-20" dirty="0"/>
              <a:t> </a:t>
            </a:r>
            <a:r>
              <a:rPr spc="-10" dirty="0"/>
              <a:t>the</a:t>
            </a:r>
            <a:r>
              <a:rPr spc="-30" dirty="0"/>
              <a:t> </a:t>
            </a:r>
            <a:r>
              <a:rPr spc="-5" dirty="0"/>
              <a:t>Upper</a:t>
            </a:r>
            <a:r>
              <a:rPr spc="-20" dirty="0"/>
              <a:t> </a:t>
            </a:r>
            <a:r>
              <a:rPr spc="-5" dirty="0"/>
              <a:t>Limb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28409" y="6420104"/>
            <a:ext cx="889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Slide</a:t>
            </a:r>
            <a:r>
              <a:rPr sz="1200" i="1" spc="-80" dirty="0">
                <a:solidFill>
                  <a:srgbClr val="000099"/>
                </a:solidFill>
                <a:latin typeface="Verdana"/>
                <a:cs typeface="Verdana"/>
              </a:rPr>
              <a:t> </a:t>
            </a: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5.35a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7825" y="6481444"/>
            <a:ext cx="40093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-12700" y="0"/>
            <a:ext cx="9080500" cy="6184900"/>
            <a:chOff x="-12700" y="0"/>
            <a:chExt cx="9080500" cy="618490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23271" y="1104547"/>
              <a:ext cx="4103228" cy="5067651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695138" y="1989328"/>
            <a:ext cx="3038661" cy="2277547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250825" marR="5080" indent="-238760" algn="l" rtl="0">
              <a:lnSpc>
                <a:spcPts val="4050"/>
              </a:lnSpc>
              <a:spcBef>
                <a:spcPts val="26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The </a:t>
            </a:r>
            <a:r>
              <a:rPr sz="3400" spc="-5" dirty="0">
                <a:latin typeface="Arial MT"/>
                <a:cs typeface="Arial MT"/>
              </a:rPr>
              <a:t>arm is </a:t>
            </a:r>
            <a:r>
              <a:rPr sz="3400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formed</a:t>
            </a:r>
            <a:r>
              <a:rPr sz="3400" spc="-5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by</a:t>
            </a:r>
            <a:r>
              <a:rPr sz="3400" spc="-45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a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single</a:t>
            </a:r>
            <a:r>
              <a:rPr sz="3400" spc="-7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bone</a:t>
            </a:r>
            <a:endParaRPr sz="34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155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Humerus</a:t>
            </a:r>
            <a:endParaRPr sz="3000" dirty="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26185" y="6267704"/>
            <a:ext cx="10490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5.21a,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b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563435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Bones</a:t>
            </a:r>
            <a:r>
              <a:rPr spc="-35" dirty="0"/>
              <a:t> </a:t>
            </a:r>
            <a:r>
              <a:rPr spc="-5" dirty="0"/>
              <a:t>of</a:t>
            </a:r>
            <a:r>
              <a:rPr spc="-20" dirty="0"/>
              <a:t> </a:t>
            </a:r>
            <a:r>
              <a:rPr spc="-10" dirty="0"/>
              <a:t>the</a:t>
            </a:r>
            <a:r>
              <a:rPr spc="-30" dirty="0"/>
              <a:t> </a:t>
            </a:r>
            <a:r>
              <a:rPr spc="-5" dirty="0"/>
              <a:t>Upper</a:t>
            </a:r>
            <a:r>
              <a:rPr spc="-20" dirty="0"/>
              <a:t> </a:t>
            </a:r>
            <a:r>
              <a:rPr spc="-5" dirty="0"/>
              <a:t>Limb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24986" y="6420104"/>
            <a:ext cx="8921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Slide</a:t>
            </a:r>
            <a:r>
              <a:rPr sz="1200" i="1" spc="-80" dirty="0">
                <a:solidFill>
                  <a:srgbClr val="000099"/>
                </a:solidFill>
                <a:latin typeface="Verdana"/>
                <a:cs typeface="Verdana"/>
              </a:rPr>
              <a:t> </a:t>
            </a: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5.35b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7825" y="6481444"/>
            <a:ext cx="40093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-12700" y="0"/>
            <a:ext cx="9080500" cy="6413500"/>
            <a:chOff x="-12700" y="0"/>
            <a:chExt cx="9080500" cy="641350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89424" y="1158683"/>
              <a:ext cx="2772806" cy="5242116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655295" y="2217928"/>
            <a:ext cx="3084830" cy="2405787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290830" marR="5080" indent="-278765" algn="l" rtl="0">
              <a:lnSpc>
                <a:spcPts val="4050"/>
              </a:lnSpc>
              <a:spcBef>
                <a:spcPts val="260"/>
              </a:spcBef>
              <a:buClr>
                <a:srgbClr val="FF6600"/>
              </a:buClr>
              <a:buChar char="•"/>
              <a:tabLst>
                <a:tab pos="291465" algn="l"/>
              </a:tabLst>
            </a:pPr>
            <a:r>
              <a:rPr sz="3400" spc="-10" dirty="0">
                <a:latin typeface="Arial MT"/>
                <a:cs typeface="Arial MT"/>
              </a:rPr>
              <a:t>The forearm </a:t>
            </a:r>
            <a:r>
              <a:rPr sz="3400" spc="-5" dirty="0">
                <a:latin typeface="Arial MT"/>
                <a:cs typeface="Arial MT"/>
              </a:rPr>
              <a:t> has</a:t>
            </a:r>
            <a:r>
              <a:rPr sz="3400" spc="-50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two</a:t>
            </a:r>
            <a:r>
              <a:rPr sz="3400" spc="-5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bones</a:t>
            </a:r>
            <a:endParaRPr sz="3400" dirty="0">
              <a:latin typeface="Arial MT"/>
              <a:cs typeface="Arial MT"/>
            </a:endParaRPr>
          </a:p>
          <a:p>
            <a:pPr marL="635000" lvl="1" indent="-173990" algn="l" rtl="0">
              <a:lnSpc>
                <a:spcPct val="100000"/>
              </a:lnSpc>
              <a:spcBef>
                <a:spcPts val="1555"/>
              </a:spcBef>
              <a:buClr>
                <a:srgbClr val="FF6600"/>
              </a:buClr>
              <a:buChar char="•"/>
              <a:tabLst>
                <a:tab pos="635635" algn="l"/>
              </a:tabLst>
            </a:pPr>
            <a:r>
              <a:rPr sz="3000" spc="-5" dirty="0">
                <a:latin typeface="Arial MT"/>
                <a:cs typeface="Arial MT"/>
              </a:rPr>
              <a:t>Ulna</a:t>
            </a:r>
            <a:endParaRPr sz="3000" dirty="0">
              <a:latin typeface="Arial MT"/>
              <a:cs typeface="Arial MT"/>
            </a:endParaRPr>
          </a:p>
          <a:p>
            <a:pPr marL="635000" lvl="1" indent="-173990" algn="l" rtl="0">
              <a:lnSpc>
                <a:spcPct val="100000"/>
              </a:lnSpc>
              <a:spcBef>
                <a:spcPts val="1525"/>
              </a:spcBef>
              <a:buClr>
                <a:srgbClr val="FF6600"/>
              </a:buClr>
              <a:buChar char="•"/>
              <a:tabLst>
                <a:tab pos="635635" algn="l"/>
              </a:tabLst>
            </a:pPr>
            <a:r>
              <a:rPr sz="3000" spc="-5" dirty="0">
                <a:latin typeface="Arial MT"/>
                <a:cs typeface="Arial MT"/>
              </a:rPr>
              <a:t>Radius</a:t>
            </a:r>
            <a:endParaRPr sz="3000" dirty="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15185" y="6267704"/>
            <a:ext cx="87121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5.21c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563435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Bones</a:t>
            </a:r>
            <a:r>
              <a:rPr spc="-35" dirty="0"/>
              <a:t> </a:t>
            </a:r>
            <a:r>
              <a:rPr spc="-5" dirty="0"/>
              <a:t>of</a:t>
            </a:r>
            <a:r>
              <a:rPr spc="-20" dirty="0"/>
              <a:t> </a:t>
            </a:r>
            <a:r>
              <a:rPr spc="-10" dirty="0"/>
              <a:t>the</a:t>
            </a:r>
            <a:r>
              <a:rPr spc="-30" dirty="0"/>
              <a:t> </a:t>
            </a:r>
            <a:r>
              <a:rPr spc="-5" dirty="0"/>
              <a:t>Upper</a:t>
            </a:r>
            <a:r>
              <a:rPr spc="-20" dirty="0"/>
              <a:t> </a:t>
            </a:r>
            <a:r>
              <a:rPr spc="-5" dirty="0"/>
              <a:t>Limb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99550" cy="1320800"/>
            <a:chOff x="-12700" y="0"/>
            <a:chExt cx="9099550" cy="13208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77825" y="1670456"/>
            <a:ext cx="3443419" cy="3692036"/>
          </a:xfrm>
          <a:prstGeom prst="rect">
            <a:avLst/>
          </a:prstGeom>
        </p:spPr>
        <p:txBody>
          <a:bodyPr vert="horz" wrap="square" lIns="0" tIns="255270" rIns="0" bIns="0" rtlCol="0">
            <a:spAutoFit/>
          </a:bodyPr>
          <a:lstStyle/>
          <a:p>
            <a:pPr marL="250825" indent="-238760" algn="l" rtl="0">
              <a:lnSpc>
                <a:spcPct val="100000"/>
              </a:lnSpc>
              <a:spcBef>
                <a:spcPts val="201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The</a:t>
            </a:r>
            <a:r>
              <a:rPr sz="3400" spc="-5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hand</a:t>
            </a:r>
            <a:endParaRPr sz="34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168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Carpals</a:t>
            </a:r>
            <a:r>
              <a:rPr sz="3000" spc="-5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–</a:t>
            </a:r>
            <a:r>
              <a:rPr sz="3000" spc="-5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wrist</a:t>
            </a:r>
            <a:endParaRPr sz="3000" dirty="0">
              <a:latin typeface="Arial MT"/>
              <a:cs typeface="Arial MT"/>
            </a:endParaRPr>
          </a:p>
          <a:p>
            <a:pPr marL="594995" marR="129539" lvl="1" indent="-138430" algn="l" rtl="0">
              <a:lnSpc>
                <a:spcPct val="100000"/>
              </a:lnSpc>
              <a:spcBef>
                <a:spcPts val="152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dirty="0">
                <a:latin typeface="Arial MT"/>
                <a:cs typeface="Arial MT"/>
              </a:rPr>
              <a:t>Metacarpals</a:t>
            </a:r>
            <a:r>
              <a:rPr sz="3000" spc="-10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–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palm</a:t>
            </a:r>
            <a:endParaRPr sz="3000" dirty="0">
              <a:latin typeface="Arial MT"/>
              <a:cs typeface="Arial MT"/>
            </a:endParaRPr>
          </a:p>
          <a:p>
            <a:pPr marL="594995" marR="410845" lvl="1" indent="-138430" algn="l" rtl="0">
              <a:lnSpc>
                <a:spcPct val="100000"/>
              </a:lnSpc>
              <a:spcBef>
                <a:spcPts val="150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10" dirty="0">
                <a:latin typeface="Arial MT"/>
                <a:cs typeface="Arial MT"/>
              </a:rPr>
              <a:t>Phalanges</a:t>
            </a:r>
            <a:r>
              <a:rPr sz="3000" spc="-9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–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fingers</a:t>
            </a:r>
            <a:endParaRPr sz="3000" dirty="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97685" y="5962904"/>
            <a:ext cx="7950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5.22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46575" y="1143000"/>
            <a:ext cx="4568824" cy="4876799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Slide</a:t>
            </a:r>
            <a:r>
              <a:rPr spc="-55" dirty="0"/>
              <a:t> </a:t>
            </a:r>
            <a:r>
              <a:rPr spc="-5" dirty="0"/>
              <a:t>5.36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77825" y="6521704"/>
            <a:ext cx="400939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85"/>
              </a:lnSpc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239141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The</a:t>
            </a:r>
            <a:r>
              <a:rPr spc="-95" dirty="0"/>
              <a:t> </a:t>
            </a:r>
            <a:r>
              <a:rPr spc="-5" dirty="0"/>
              <a:t>Pelvis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24986" y="6420104"/>
            <a:ext cx="8921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Slide</a:t>
            </a:r>
            <a:r>
              <a:rPr sz="1200" i="1" spc="-80" dirty="0">
                <a:solidFill>
                  <a:srgbClr val="000099"/>
                </a:solidFill>
                <a:latin typeface="Verdana"/>
                <a:cs typeface="Verdana"/>
              </a:rPr>
              <a:t> </a:t>
            </a: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5.38b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7825" y="6481444"/>
            <a:ext cx="40093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-12700" y="0"/>
            <a:ext cx="9080500" cy="6337300"/>
            <a:chOff x="-12700" y="0"/>
            <a:chExt cx="9080500" cy="633730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13028" y="1209800"/>
              <a:ext cx="5759527" cy="5114798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6254724" y="6221665"/>
            <a:ext cx="879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5.23b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731012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Gender</a:t>
            </a:r>
            <a:r>
              <a:rPr spc="-30" dirty="0"/>
              <a:t> </a:t>
            </a:r>
            <a:r>
              <a:rPr spc="-15" dirty="0"/>
              <a:t>Differences</a:t>
            </a:r>
            <a:r>
              <a:rPr spc="-25" dirty="0"/>
              <a:t> </a:t>
            </a:r>
            <a:r>
              <a:rPr spc="-5" dirty="0"/>
              <a:t>of</a:t>
            </a:r>
            <a:r>
              <a:rPr spc="-20" dirty="0"/>
              <a:t> </a:t>
            </a:r>
            <a:r>
              <a:rPr spc="-10" dirty="0"/>
              <a:t>the</a:t>
            </a:r>
            <a:r>
              <a:rPr spc="-25" dirty="0"/>
              <a:t> </a:t>
            </a:r>
            <a:r>
              <a:rPr spc="-5" dirty="0"/>
              <a:t>Pelvis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119938" y="6420104"/>
            <a:ext cx="7975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Slide</a:t>
            </a:r>
            <a:r>
              <a:rPr sz="1200" i="1" spc="-80" dirty="0">
                <a:solidFill>
                  <a:srgbClr val="000099"/>
                </a:solidFill>
                <a:latin typeface="Verdana"/>
                <a:cs typeface="Verdana"/>
              </a:rPr>
              <a:t> </a:t>
            </a: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5.39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7825" y="6481444"/>
            <a:ext cx="40093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-12700" y="0"/>
            <a:ext cx="9080500" cy="6413500"/>
            <a:chOff x="-12700" y="0"/>
            <a:chExt cx="9080500" cy="641350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40971" y="1149141"/>
              <a:ext cx="4290193" cy="5251658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2331045" y="6039104"/>
            <a:ext cx="87121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5.23c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588835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Bones</a:t>
            </a:r>
            <a:r>
              <a:rPr spc="-35" dirty="0"/>
              <a:t> </a:t>
            </a:r>
            <a:r>
              <a:rPr spc="-5" dirty="0"/>
              <a:t>of</a:t>
            </a:r>
            <a:r>
              <a:rPr spc="-20" dirty="0"/>
              <a:t> </a:t>
            </a:r>
            <a:r>
              <a:rPr spc="-10" dirty="0"/>
              <a:t>the</a:t>
            </a:r>
            <a:r>
              <a:rPr spc="-30" dirty="0"/>
              <a:t> </a:t>
            </a:r>
            <a:r>
              <a:rPr spc="-5" dirty="0"/>
              <a:t>Lower</a:t>
            </a:r>
            <a:r>
              <a:rPr spc="-20" dirty="0"/>
              <a:t> </a:t>
            </a:r>
            <a:r>
              <a:rPr spc="-5" dirty="0"/>
              <a:t>Limbs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28409" y="6420104"/>
            <a:ext cx="889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Slide</a:t>
            </a:r>
            <a:r>
              <a:rPr sz="1200" i="1" spc="-80" dirty="0">
                <a:solidFill>
                  <a:srgbClr val="000099"/>
                </a:solidFill>
                <a:latin typeface="Verdana"/>
                <a:cs typeface="Verdana"/>
              </a:rPr>
              <a:t> </a:t>
            </a: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5.40a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7825" y="6481444"/>
            <a:ext cx="40093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-12700" y="0"/>
            <a:ext cx="9080500" cy="6489700"/>
            <a:chOff x="-12700" y="0"/>
            <a:chExt cx="9080500" cy="648970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00512" y="990600"/>
              <a:ext cx="4814887" cy="5486399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695139" y="2279839"/>
            <a:ext cx="2952115" cy="219011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250825" marR="83185" indent="-238760" algn="l" rtl="0">
              <a:lnSpc>
                <a:spcPts val="4050"/>
              </a:lnSpc>
              <a:spcBef>
                <a:spcPts val="26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The</a:t>
            </a:r>
            <a:r>
              <a:rPr sz="3400" spc="-50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thigh</a:t>
            </a:r>
            <a:r>
              <a:rPr sz="3400" spc="-5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has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one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bone</a:t>
            </a:r>
            <a:endParaRPr sz="3400" dirty="0">
              <a:latin typeface="Arial MT"/>
              <a:cs typeface="Arial MT"/>
            </a:endParaRPr>
          </a:p>
          <a:p>
            <a:pPr marL="594995" marR="5080" lvl="1" indent="-138430" algn="l" rtl="0">
              <a:lnSpc>
                <a:spcPct val="100699"/>
              </a:lnSpc>
              <a:spcBef>
                <a:spcPts val="153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Femur</a:t>
            </a:r>
            <a:r>
              <a:rPr sz="3000" spc="-6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–</a:t>
            </a:r>
            <a:r>
              <a:rPr sz="3000" spc="-5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thigh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bone</a:t>
            </a:r>
            <a:endParaRPr sz="3000" dirty="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15047" y="6145465"/>
            <a:ext cx="10490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5.35a,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b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588835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Bones</a:t>
            </a:r>
            <a:r>
              <a:rPr spc="-35" dirty="0"/>
              <a:t> </a:t>
            </a:r>
            <a:r>
              <a:rPr spc="-5" dirty="0"/>
              <a:t>of</a:t>
            </a:r>
            <a:r>
              <a:rPr spc="-20" dirty="0"/>
              <a:t> </a:t>
            </a:r>
            <a:r>
              <a:rPr spc="-10" dirty="0"/>
              <a:t>the</a:t>
            </a:r>
            <a:r>
              <a:rPr spc="-30" dirty="0"/>
              <a:t> </a:t>
            </a:r>
            <a:r>
              <a:rPr spc="-5" dirty="0"/>
              <a:t>Lower</a:t>
            </a:r>
            <a:r>
              <a:rPr spc="-20" dirty="0"/>
              <a:t> </a:t>
            </a:r>
            <a:r>
              <a:rPr spc="-5" dirty="0"/>
              <a:t>Limbs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24986" y="6420104"/>
            <a:ext cx="8921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Slide</a:t>
            </a:r>
            <a:r>
              <a:rPr sz="1200" i="1" spc="-80" dirty="0">
                <a:solidFill>
                  <a:srgbClr val="000099"/>
                </a:solidFill>
                <a:latin typeface="Verdana"/>
                <a:cs typeface="Verdana"/>
              </a:rPr>
              <a:t> </a:t>
            </a: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5.40b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7825" y="6481444"/>
            <a:ext cx="40093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-12700" y="0"/>
            <a:ext cx="9080500" cy="6489700"/>
            <a:chOff x="-12700" y="0"/>
            <a:chExt cx="9080500" cy="648970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03800" y="990600"/>
              <a:ext cx="3606799" cy="5486399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695139" y="2400489"/>
            <a:ext cx="2516505" cy="2405787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250825" marR="5080" indent="-238760" algn="l" rtl="0">
              <a:lnSpc>
                <a:spcPts val="4050"/>
              </a:lnSpc>
              <a:spcBef>
                <a:spcPts val="26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The</a:t>
            </a:r>
            <a:r>
              <a:rPr sz="3400" spc="-5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leg</a:t>
            </a:r>
            <a:r>
              <a:rPr sz="3400" spc="-4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has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two</a:t>
            </a:r>
            <a:r>
              <a:rPr sz="3400" spc="-4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bones</a:t>
            </a:r>
            <a:endParaRPr sz="34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155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30" dirty="0">
                <a:latin typeface="Arial MT"/>
                <a:cs typeface="Arial MT"/>
              </a:rPr>
              <a:t>Tibia</a:t>
            </a:r>
            <a:endParaRPr sz="30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152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Fibula</a:t>
            </a:r>
            <a:endParaRPr sz="3000" dirty="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26545" y="6145465"/>
            <a:ext cx="87121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5.35c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135255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Joints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95139" y="1167638"/>
            <a:ext cx="7382061" cy="2825132"/>
          </a:xfrm>
          <a:prstGeom prst="rect">
            <a:avLst/>
          </a:prstGeom>
        </p:spPr>
        <p:txBody>
          <a:bodyPr vert="horz" wrap="square" lIns="0" tIns="224790" rIns="0" bIns="0" rtlCol="0">
            <a:spAutoFit/>
          </a:bodyPr>
          <a:lstStyle/>
          <a:p>
            <a:pPr marL="250825" indent="-238760" algn="l" rtl="0">
              <a:lnSpc>
                <a:spcPct val="100000"/>
              </a:lnSpc>
              <a:spcBef>
                <a:spcPts val="177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Articulations</a:t>
            </a:r>
            <a:r>
              <a:rPr sz="3400" spc="-4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of</a:t>
            </a:r>
            <a:r>
              <a:rPr sz="3400" spc="-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bones</a:t>
            </a:r>
            <a:endParaRPr sz="3400" dirty="0">
              <a:latin typeface="Arial MT"/>
              <a:cs typeface="Arial MT"/>
            </a:endParaRPr>
          </a:p>
          <a:p>
            <a:pPr marL="250825" indent="-238760" algn="l" rtl="0">
              <a:lnSpc>
                <a:spcPct val="100000"/>
              </a:lnSpc>
              <a:spcBef>
                <a:spcPts val="167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Functions</a:t>
            </a:r>
            <a:r>
              <a:rPr sz="3400" spc="-4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of</a:t>
            </a:r>
            <a:r>
              <a:rPr sz="3400" spc="-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joints</a:t>
            </a:r>
            <a:endParaRPr sz="34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171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Hold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bones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together</a:t>
            </a:r>
            <a:endParaRPr sz="30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152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10" dirty="0">
                <a:latin typeface="Arial MT"/>
                <a:cs typeface="Arial MT"/>
              </a:rPr>
              <a:t>Allow</a:t>
            </a:r>
            <a:r>
              <a:rPr sz="3000" spc="-4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for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mobility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Slide</a:t>
            </a:r>
            <a:r>
              <a:rPr spc="-55" dirty="0"/>
              <a:t> </a:t>
            </a:r>
            <a:r>
              <a:rPr spc="-5" dirty="0"/>
              <a:t>5.43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77825" y="6521704"/>
            <a:ext cx="400939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85"/>
              </a:lnSpc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416496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6337300"/>
            <a:chOff x="-12700" y="0"/>
            <a:chExt cx="9080500" cy="63373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45667" y="1232903"/>
              <a:ext cx="6323898" cy="5091696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6397625" y="6069265"/>
            <a:ext cx="7950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5.28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Slide</a:t>
            </a:r>
            <a:r>
              <a:rPr spc="-55" dirty="0"/>
              <a:t> </a:t>
            </a:r>
            <a:r>
              <a:rPr spc="-5" dirty="0"/>
              <a:t>5.51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77825" y="6521704"/>
            <a:ext cx="400939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85"/>
              </a:lnSpc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59436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Bones</a:t>
            </a:r>
            <a:r>
              <a:rPr spc="-35" dirty="0"/>
              <a:t> </a:t>
            </a:r>
            <a:r>
              <a:rPr spc="-5" dirty="0"/>
              <a:t>of</a:t>
            </a:r>
            <a:r>
              <a:rPr spc="-20" dirty="0"/>
              <a:t> </a:t>
            </a:r>
            <a:r>
              <a:rPr spc="-10" dirty="0"/>
              <a:t>the</a:t>
            </a:r>
            <a:r>
              <a:rPr spc="-30" dirty="0"/>
              <a:t> </a:t>
            </a:r>
            <a:r>
              <a:rPr spc="-5" dirty="0"/>
              <a:t>Human</a:t>
            </a:r>
            <a:r>
              <a:rPr spc="-20" dirty="0"/>
              <a:t> </a:t>
            </a:r>
            <a:r>
              <a:rPr spc="-5" dirty="0"/>
              <a:t>Body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52401" y="1447800"/>
            <a:ext cx="7391399" cy="3164328"/>
          </a:xfrm>
          <a:prstGeom prst="rect">
            <a:avLst/>
          </a:prstGeom>
        </p:spPr>
        <p:txBody>
          <a:bodyPr vert="horz" wrap="square" lIns="0" tIns="177165" rIns="0" bIns="0" rtlCol="0">
            <a:spAutoFit/>
          </a:bodyPr>
          <a:lstStyle/>
          <a:p>
            <a:pPr marL="250825" indent="-238760" algn="l" rtl="0">
              <a:lnSpc>
                <a:spcPct val="100000"/>
              </a:lnSpc>
              <a:spcBef>
                <a:spcPts val="139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The</a:t>
            </a:r>
            <a:r>
              <a:rPr sz="3400" spc="-3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skeleton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has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206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bones</a:t>
            </a:r>
            <a:endParaRPr sz="3400" dirty="0">
              <a:latin typeface="Arial MT"/>
              <a:cs typeface="Arial MT"/>
            </a:endParaRPr>
          </a:p>
          <a:p>
            <a:pPr marL="250825" indent="-238760" algn="l" rtl="0">
              <a:lnSpc>
                <a:spcPct val="100000"/>
              </a:lnSpc>
              <a:spcBef>
                <a:spcPts val="129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65" dirty="0">
                <a:latin typeface="Arial MT"/>
                <a:cs typeface="Arial MT"/>
              </a:rPr>
              <a:t>Two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basic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types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of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bone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tissue</a:t>
            </a:r>
            <a:endParaRPr sz="3400" dirty="0">
              <a:latin typeface="Arial MT"/>
              <a:cs typeface="Arial MT"/>
            </a:endParaRPr>
          </a:p>
          <a:p>
            <a:pPr marL="138430" marR="3054985" lvl="1" indent="-138430" algn="l" rtl="0">
              <a:lnSpc>
                <a:spcPct val="100000"/>
              </a:lnSpc>
              <a:spcBef>
                <a:spcPts val="1375"/>
              </a:spcBef>
              <a:buClr>
                <a:srgbClr val="FF6600"/>
              </a:buClr>
              <a:buFont typeface="Lucida Sans Unicode"/>
              <a:buChar char="∙"/>
              <a:tabLst>
                <a:tab pos="138430" algn="l"/>
              </a:tabLst>
            </a:pPr>
            <a:r>
              <a:rPr lang="en-US" sz="3000" spc="-5" dirty="0">
                <a:latin typeface="Arial MT"/>
                <a:cs typeface="Arial MT"/>
              </a:rPr>
              <a:t>1. </a:t>
            </a:r>
            <a:r>
              <a:rPr sz="3000" spc="-5" dirty="0">
                <a:latin typeface="Arial MT"/>
                <a:cs typeface="Arial MT"/>
              </a:rPr>
              <a:t>Compact</a:t>
            </a:r>
            <a:r>
              <a:rPr sz="3000" spc="-10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bone</a:t>
            </a:r>
            <a:endParaRPr sz="3000" dirty="0">
              <a:latin typeface="Arial MT"/>
              <a:cs typeface="Arial MT"/>
            </a:endParaRPr>
          </a:p>
          <a:p>
            <a:pPr marL="149225" marR="3041015" lvl="2" indent="-149225" algn="l" rtl="0">
              <a:lnSpc>
                <a:spcPct val="100000"/>
              </a:lnSpc>
              <a:spcBef>
                <a:spcPts val="1200"/>
              </a:spcBef>
              <a:buClr>
                <a:srgbClr val="FF6600"/>
              </a:buClr>
              <a:buFont typeface="Lucida Sans Unicode"/>
              <a:buChar char="∙"/>
              <a:tabLst>
                <a:tab pos="149225" algn="l"/>
              </a:tabLst>
            </a:pPr>
            <a:endParaRPr sz="26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90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lang="en-US" sz="3000" spc="-10" dirty="0">
                <a:latin typeface="Arial MT"/>
                <a:cs typeface="Arial MT"/>
              </a:rPr>
              <a:t>2.  </a:t>
            </a:r>
            <a:r>
              <a:rPr sz="3000" spc="-10" dirty="0">
                <a:latin typeface="Arial MT"/>
                <a:cs typeface="Arial MT"/>
              </a:rPr>
              <a:t>Spongy</a:t>
            </a:r>
            <a:r>
              <a:rPr sz="3000" spc="-5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bone</a:t>
            </a:r>
            <a:endParaRPr sz="3000" dirty="0">
              <a:latin typeface="Arial MT"/>
              <a:cs typeface="Arial MT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00601" y="2919464"/>
            <a:ext cx="4267199" cy="268922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4959945" y="5505704"/>
            <a:ext cx="7950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5.2b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216825" y="6419285"/>
            <a:ext cx="726440" cy="2108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Slide</a:t>
            </a:r>
            <a:r>
              <a:rPr sz="1200" i="1" spc="-60" dirty="0">
                <a:solidFill>
                  <a:srgbClr val="000099"/>
                </a:solidFill>
                <a:latin typeface="Verdana"/>
                <a:cs typeface="Verdana"/>
              </a:rPr>
              <a:t> </a:t>
            </a: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5.3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7825" y="6521704"/>
            <a:ext cx="400939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85"/>
              </a:lnSpc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515874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Classification</a:t>
            </a:r>
            <a:r>
              <a:rPr spc="-50" dirty="0"/>
              <a:t> </a:t>
            </a:r>
            <a:r>
              <a:rPr spc="-5" dirty="0"/>
              <a:t>of</a:t>
            </a:r>
            <a:r>
              <a:rPr spc="-45" dirty="0"/>
              <a:t> </a:t>
            </a:r>
            <a:r>
              <a:rPr spc="-5" dirty="0"/>
              <a:t>Bones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125296" y="6420104"/>
            <a:ext cx="7918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Slide</a:t>
            </a:r>
            <a:r>
              <a:rPr sz="1200" i="1" spc="-80" dirty="0">
                <a:solidFill>
                  <a:srgbClr val="000099"/>
                </a:solidFill>
                <a:latin typeface="Verdana"/>
                <a:cs typeface="Verdana"/>
              </a:rPr>
              <a:t> </a:t>
            </a: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5.4a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7825" y="6481444"/>
            <a:ext cx="40093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-12700" y="0"/>
            <a:ext cx="9099550" cy="1320800"/>
            <a:chOff x="-12700" y="0"/>
            <a:chExt cx="9099550" cy="132080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58614" y="2217928"/>
            <a:ext cx="13716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-1030" dirty="0">
                <a:solidFill>
                  <a:srgbClr val="FF6600"/>
                </a:solidFill>
                <a:latin typeface="Lucida Sans Unicode"/>
                <a:cs typeface="Lucida Sans Unicode"/>
              </a:rPr>
              <a:t>∙</a:t>
            </a:r>
            <a:endParaRPr sz="340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9624" y="2247900"/>
            <a:ext cx="2847975" cy="518159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45"/>
              </a:lnSpc>
            </a:pPr>
            <a:r>
              <a:rPr sz="3400" b="1" spc="-5" dirty="0">
                <a:solidFill>
                  <a:srgbClr val="0070C0"/>
                </a:solidFill>
                <a:latin typeface="Arial MT"/>
                <a:cs typeface="Arial MT"/>
              </a:rPr>
              <a:t>Long</a:t>
            </a:r>
            <a:r>
              <a:rPr sz="3400" b="1" spc="-60" dirty="0">
                <a:solidFill>
                  <a:srgbClr val="0070C0"/>
                </a:solidFill>
                <a:latin typeface="Arial MT"/>
                <a:cs typeface="Arial MT"/>
              </a:rPr>
              <a:t> </a:t>
            </a:r>
            <a:r>
              <a:rPr sz="3400" b="1" spc="-5" dirty="0">
                <a:solidFill>
                  <a:srgbClr val="0070C0"/>
                </a:solidFill>
                <a:latin typeface="Arial MT"/>
                <a:cs typeface="Arial MT"/>
              </a:rPr>
              <a:t>bones</a:t>
            </a:r>
            <a:endParaRPr sz="3400" b="1" dirty="0">
              <a:solidFill>
                <a:srgbClr val="0070C0"/>
              </a:solidFill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6201" y="2895600"/>
            <a:ext cx="5638800" cy="3093796"/>
          </a:xfrm>
          <a:prstGeom prst="rect">
            <a:avLst/>
          </a:prstGeom>
        </p:spPr>
        <p:txBody>
          <a:bodyPr vert="horz" wrap="square" lIns="0" tIns="206375" rIns="0" bIns="0" rtlCol="0">
            <a:spAutoFit/>
          </a:bodyPr>
          <a:lstStyle/>
          <a:p>
            <a:pPr marL="150495" indent="-138430" algn="l" rtl="0">
              <a:lnSpc>
                <a:spcPct val="100000"/>
              </a:lnSpc>
              <a:spcBef>
                <a:spcPts val="1625"/>
              </a:spcBef>
              <a:buClr>
                <a:srgbClr val="FF6600"/>
              </a:buClr>
              <a:buFont typeface="Lucida Sans Unicode"/>
              <a:buChar char="∙"/>
              <a:tabLst>
                <a:tab pos="151130" algn="l"/>
              </a:tabLst>
            </a:pPr>
            <a:r>
              <a:rPr sz="3000" spc="-20" dirty="0">
                <a:latin typeface="Arial MT"/>
                <a:cs typeface="Arial MT"/>
              </a:rPr>
              <a:t>Typically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longer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than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wide</a:t>
            </a:r>
            <a:endParaRPr sz="3000" dirty="0">
              <a:latin typeface="Arial MT"/>
              <a:cs typeface="Arial MT"/>
            </a:endParaRPr>
          </a:p>
          <a:p>
            <a:pPr marL="150495" indent="-138430" algn="l" rtl="0">
              <a:lnSpc>
                <a:spcPct val="100000"/>
              </a:lnSpc>
              <a:spcBef>
                <a:spcPts val="1525"/>
              </a:spcBef>
              <a:buClr>
                <a:srgbClr val="FF6600"/>
              </a:buClr>
              <a:buFont typeface="Lucida Sans Unicode"/>
              <a:buChar char="∙"/>
              <a:tabLst>
                <a:tab pos="151130" algn="l"/>
              </a:tabLst>
            </a:pPr>
            <a:r>
              <a:rPr sz="3000" spc="-5" dirty="0">
                <a:latin typeface="Arial MT"/>
                <a:cs typeface="Arial MT"/>
              </a:rPr>
              <a:t>Have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a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shaft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with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heads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at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both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ends</a:t>
            </a:r>
            <a:endParaRPr sz="3000" dirty="0">
              <a:latin typeface="Arial MT"/>
              <a:cs typeface="Arial MT"/>
            </a:endParaRPr>
          </a:p>
          <a:p>
            <a:pPr marL="150495" indent="-138430" algn="l" rtl="0">
              <a:lnSpc>
                <a:spcPct val="100000"/>
              </a:lnSpc>
              <a:spcBef>
                <a:spcPts val="1500"/>
              </a:spcBef>
              <a:buClr>
                <a:srgbClr val="FF6600"/>
              </a:buClr>
              <a:buFont typeface="Lucida Sans Unicode"/>
              <a:buChar char="∙"/>
              <a:tabLst>
                <a:tab pos="151130" algn="l"/>
              </a:tabLst>
            </a:pPr>
            <a:r>
              <a:rPr sz="3000" spc="-5" dirty="0">
                <a:latin typeface="Arial MT"/>
                <a:cs typeface="Arial MT"/>
              </a:rPr>
              <a:t>Contain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mostly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compact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bone</a:t>
            </a:r>
            <a:endParaRPr sz="3000" dirty="0">
              <a:latin typeface="Arial MT"/>
              <a:cs typeface="Arial MT"/>
            </a:endParaRPr>
          </a:p>
          <a:p>
            <a:pPr marL="493395" lvl="1" indent="-172085" algn="l" rtl="0">
              <a:lnSpc>
                <a:spcPct val="100000"/>
              </a:lnSpc>
              <a:spcBef>
                <a:spcPts val="1500"/>
              </a:spcBef>
              <a:buClr>
                <a:srgbClr val="FF6600"/>
              </a:buClr>
              <a:buChar char="•"/>
              <a:tabLst>
                <a:tab pos="494030" algn="l"/>
              </a:tabLst>
            </a:pPr>
            <a:r>
              <a:rPr sz="3000" spc="-10" dirty="0">
                <a:latin typeface="Arial MT"/>
                <a:cs typeface="Arial MT"/>
              </a:rPr>
              <a:t>Examples:</a:t>
            </a:r>
            <a:r>
              <a:rPr sz="3000" spc="-35" dirty="0">
                <a:latin typeface="Arial MT"/>
                <a:cs typeface="Arial MT"/>
              </a:rPr>
              <a:t> Femur,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humerus</a:t>
            </a:r>
            <a:endParaRPr sz="3000" dirty="0">
              <a:latin typeface="Arial MT"/>
              <a:cs typeface="Arial MT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15000" y="995364"/>
            <a:ext cx="3422649" cy="464343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515874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Classification</a:t>
            </a:r>
            <a:r>
              <a:rPr spc="-50" dirty="0"/>
              <a:t> </a:t>
            </a:r>
            <a:r>
              <a:rPr spc="-5" dirty="0"/>
              <a:t>of</a:t>
            </a:r>
            <a:r>
              <a:rPr spc="-45" dirty="0"/>
              <a:t> </a:t>
            </a:r>
            <a:r>
              <a:rPr spc="-5" dirty="0"/>
              <a:t>Bones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121873" y="6420104"/>
            <a:ext cx="7956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Slide</a:t>
            </a:r>
            <a:r>
              <a:rPr sz="1200" i="1" spc="-80" dirty="0">
                <a:solidFill>
                  <a:srgbClr val="000099"/>
                </a:solidFill>
                <a:latin typeface="Verdana"/>
                <a:cs typeface="Verdana"/>
              </a:rPr>
              <a:t> </a:t>
            </a: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5.4b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7825" y="6481444"/>
            <a:ext cx="40093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-12700" y="0"/>
            <a:ext cx="9099550" cy="1320800"/>
            <a:chOff x="-12700" y="0"/>
            <a:chExt cx="9099550" cy="132080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58614" y="2416366"/>
            <a:ext cx="13716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-1030" dirty="0">
                <a:solidFill>
                  <a:srgbClr val="FF6600"/>
                </a:solidFill>
                <a:latin typeface="Lucida Sans Unicode"/>
                <a:cs typeface="Lucida Sans Unicode"/>
              </a:rPr>
              <a:t>∙</a:t>
            </a:r>
            <a:endParaRPr sz="340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9625" y="2446338"/>
            <a:ext cx="3000375" cy="50013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45"/>
              </a:lnSpc>
            </a:pPr>
            <a:r>
              <a:rPr sz="3400" b="1" spc="-10" dirty="0">
                <a:solidFill>
                  <a:srgbClr val="0070C0"/>
                </a:solidFill>
                <a:latin typeface="Arial MT"/>
                <a:cs typeface="Arial MT"/>
              </a:rPr>
              <a:t>Short</a:t>
            </a:r>
            <a:r>
              <a:rPr sz="3400" b="1" spc="-80" dirty="0">
                <a:solidFill>
                  <a:srgbClr val="0070C0"/>
                </a:solidFill>
                <a:latin typeface="Arial MT"/>
                <a:cs typeface="Arial MT"/>
              </a:rPr>
              <a:t> </a:t>
            </a:r>
            <a:r>
              <a:rPr sz="3400" b="1" spc="-5" dirty="0">
                <a:solidFill>
                  <a:srgbClr val="0070C0"/>
                </a:solidFill>
                <a:latin typeface="Arial MT"/>
                <a:cs typeface="Arial MT"/>
              </a:rPr>
              <a:t>bones</a:t>
            </a:r>
            <a:endParaRPr sz="3400" b="1" dirty="0">
              <a:solidFill>
                <a:srgbClr val="0070C0"/>
              </a:solidFill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98739" y="3432629"/>
            <a:ext cx="5465128" cy="1978106"/>
          </a:xfrm>
          <a:prstGeom prst="rect">
            <a:avLst/>
          </a:prstGeom>
        </p:spPr>
        <p:txBody>
          <a:bodyPr vert="horz" wrap="square" lIns="0" tIns="206375" rIns="0" bIns="0" rtlCol="0">
            <a:spAutoFit/>
          </a:bodyPr>
          <a:lstStyle/>
          <a:p>
            <a:pPr marL="150495" indent="-138430" algn="l" rtl="0">
              <a:lnSpc>
                <a:spcPct val="100000"/>
              </a:lnSpc>
              <a:spcBef>
                <a:spcPts val="1625"/>
              </a:spcBef>
              <a:buClr>
                <a:srgbClr val="FF6600"/>
              </a:buClr>
              <a:buFont typeface="Lucida Sans Unicode"/>
              <a:buChar char="∙"/>
              <a:tabLst>
                <a:tab pos="151130" algn="l"/>
              </a:tabLst>
            </a:pPr>
            <a:r>
              <a:rPr sz="3000" spc="-5" dirty="0">
                <a:latin typeface="Arial MT"/>
                <a:cs typeface="Arial MT"/>
              </a:rPr>
              <a:t>Generally</a:t>
            </a:r>
            <a:r>
              <a:rPr sz="3000" spc="-5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cube-shape</a:t>
            </a:r>
          </a:p>
          <a:p>
            <a:pPr marL="150495" indent="-138430" algn="l" rtl="0">
              <a:lnSpc>
                <a:spcPct val="100000"/>
              </a:lnSpc>
              <a:spcBef>
                <a:spcPts val="1525"/>
              </a:spcBef>
              <a:buClr>
                <a:srgbClr val="FF6600"/>
              </a:buClr>
              <a:buFont typeface="Lucida Sans Unicode"/>
              <a:buChar char="∙"/>
              <a:tabLst>
                <a:tab pos="151130" algn="l"/>
              </a:tabLst>
            </a:pPr>
            <a:r>
              <a:rPr sz="3000" spc="-5" dirty="0">
                <a:latin typeface="Arial MT"/>
                <a:cs typeface="Arial MT"/>
              </a:rPr>
              <a:t>Contain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mostly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spongy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bone</a:t>
            </a:r>
            <a:endParaRPr sz="3000" dirty="0">
              <a:latin typeface="Arial MT"/>
              <a:cs typeface="Arial MT"/>
            </a:endParaRPr>
          </a:p>
          <a:p>
            <a:pPr marL="493395" lvl="1" indent="-137160" algn="l" rtl="0">
              <a:lnSpc>
                <a:spcPct val="100000"/>
              </a:lnSpc>
              <a:spcBef>
                <a:spcPts val="1500"/>
              </a:spcBef>
              <a:buClr>
                <a:srgbClr val="FF6600"/>
              </a:buClr>
              <a:buFont typeface="Lucida Sans Unicode"/>
              <a:buChar char="∙"/>
              <a:tabLst>
                <a:tab pos="494030" algn="l"/>
              </a:tabLst>
            </a:pPr>
            <a:r>
              <a:rPr sz="3000" spc="-10" dirty="0">
                <a:latin typeface="Arial MT"/>
                <a:cs typeface="Arial MT"/>
              </a:rPr>
              <a:t>Examples:</a:t>
            </a:r>
            <a:r>
              <a:rPr sz="3000" spc="-5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Carpals,</a:t>
            </a:r>
            <a:r>
              <a:rPr sz="3000" spc="-4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tarsals</a:t>
            </a:r>
            <a:endParaRPr sz="3000" dirty="0">
              <a:latin typeface="Arial MT"/>
              <a:cs typeface="Arial MT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81600" y="914399"/>
            <a:ext cx="3962399" cy="297180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515874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Classification</a:t>
            </a:r>
            <a:r>
              <a:rPr spc="-50" dirty="0"/>
              <a:t> </a:t>
            </a:r>
            <a:r>
              <a:rPr spc="-5" dirty="0"/>
              <a:t>of</a:t>
            </a:r>
            <a:r>
              <a:rPr spc="-45" dirty="0"/>
              <a:t> </a:t>
            </a:r>
            <a:r>
              <a:rPr spc="-5" dirty="0"/>
              <a:t>Bones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125296" y="6420104"/>
            <a:ext cx="7918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Slide</a:t>
            </a:r>
            <a:r>
              <a:rPr sz="1200" i="1" spc="-80" dirty="0">
                <a:solidFill>
                  <a:srgbClr val="000099"/>
                </a:solidFill>
                <a:latin typeface="Verdana"/>
                <a:cs typeface="Verdana"/>
              </a:rPr>
              <a:t> </a:t>
            </a: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5.5a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7825" y="6481444"/>
            <a:ext cx="40093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58614" y="1836928"/>
            <a:ext cx="13716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-1030" dirty="0">
                <a:solidFill>
                  <a:srgbClr val="FF6600"/>
                </a:solidFill>
                <a:latin typeface="Lucida Sans Unicode"/>
                <a:cs typeface="Lucida Sans Unicode"/>
              </a:rPr>
              <a:t>∙</a:t>
            </a:r>
            <a:endParaRPr sz="340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9625" y="1866900"/>
            <a:ext cx="2924175" cy="50013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45"/>
              </a:lnSpc>
            </a:pPr>
            <a:r>
              <a:rPr sz="3400" b="1" spc="-10" dirty="0">
                <a:solidFill>
                  <a:srgbClr val="0070C0"/>
                </a:solidFill>
                <a:latin typeface="Arial MT"/>
                <a:cs typeface="Arial MT"/>
              </a:rPr>
              <a:t>Flat</a:t>
            </a:r>
            <a:r>
              <a:rPr sz="3400" b="1" spc="-65" dirty="0">
                <a:latin typeface="Arial MT"/>
                <a:cs typeface="Arial MT"/>
              </a:rPr>
              <a:t> </a:t>
            </a:r>
            <a:r>
              <a:rPr sz="3400" b="1" spc="-5" dirty="0">
                <a:solidFill>
                  <a:srgbClr val="0070C0"/>
                </a:solidFill>
                <a:latin typeface="Arial MT"/>
                <a:cs typeface="Arial MT"/>
              </a:rPr>
              <a:t>bones</a:t>
            </a:r>
            <a:endParaRPr sz="3400" b="1" dirty="0">
              <a:solidFill>
                <a:srgbClr val="0070C0"/>
              </a:solidFill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03498" y="2375535"/>
            <a:ext cx="7483475" cy="3079750"/>
          </a:xfrm>
          <a:prstGeom prst="rect">
            <a:avLst/>
          </a:prstGeom>
        </p:spPr>
        <p:txBody>
          <a:bodyPr vert="horz" wrap="square" lIns="0" tIns="206375" rIns="0" bIns="0" rtlCol="0">
            <a:spAutoFit/>
          </a:bodyPr>
          <a:lstStyle/>
          <a:p>
            <a:pPr marL="150495" indent="-138430" algn="l" rtl="0">
              <a:lnSpc>
                <a:spcPct val="100000"/>
              </a:lnSpc>
              <a:spcBef>
                <a:spcPts val="1625"/>
              </a:spcBef>
              <a:buClr>
                <a:srgbClr val="FF6600"/>
              </a:buClr>
              <a:buFont typeface="Lucida Sans Unicode"/>
              <a:buChar char="∙"/>
              <a:tabLst>
                <a:tab pos="151130" algn="l"/>
              </a:tabLst>
            </a:pPr>
            <a:r>
              <a:rPr sz="3000" spc="-5" dirty="0">
                <a:latin typeface="Arial MT"/>
                <a:cs typeface="Arial MT"/>
              </a:rPr>
              <a:t>Thin</a:t>
            </a:r>
            <a:r>
              <a:rPr sz="3000" spc="-4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and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flattened</a:t>
            </a:r>
            <a:endParaRPr sz="3000" dirty="0">
              <a:latin typeface="Arial MT"/>
              <a:cs typeface="Arial MT"/>
            </a:endParaRPr>
          </a:p>
          <a:p>
            <a:pPr marL="150495" indent="-138430" algn="l" rtl="0">
              <a:lnSpc>
                <a:spcPct val="100000"/>
              </a:lnSpc>
              <a:spcBef>
                <a:spcPts val="1525"/>
              </a:spcBef>
              <a:buClr>
                <a:srgbClr val="FF6600"/>
              </a:buClr>
              <a:buFont typeface="Lucida Sans Unicode"/>
              <a:buChar char="∙"/>
              <a:tabLst>
                <a:tab pos="151130" algn="l"/>
              </a:tabLst>
            </a:pPr>
            <a:r>
              <a:rPr sz="3000" spc="-5" dirty="0">
                <a:latin typeface="Arial MT"/>
                <a:cs typeface="Arial MT"/>
              </a:rPr>
              <a:t>Usually</a:t>
            </a:r>
            <a:r>
              <a:rPr sz="3000" spc="-5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curved</a:t>
            </a:r>
          </a:p>
          <a:p>
            <a:pPr marL="150495" marR="5080" indent="-138430" algn="l" rtl="0">
              <a:lnSpc>
                <a:spcPct val="100000"/>
              </a:lnSpc>
              <a:spcBef>
                <a:spcPts val="1500"/>
              </a:spcBef>
              <a:buClr>
                <a:srgbClr val="FF6600"/>
              </a:buClr>
              <a:buFont typeface="Lucida Sans Unicode"/>
              <a:buChar char="∙"/>
              <a:tabLst>
                <a:tab pos="151130" algn="l"/>
              </a:tabLst>
            </a:pPr>
            <a:r>
              <a:rPr sz="3000" spc="-5" dirty="0">
                <a:latin typeface="Arial MT"/>
                <a:cs typeface="Arial MT"/>
              </a:rPr>
              <a:t>Thin layers of </a:t>
            </a:r>
            <a:r>
              <a:rPr sz="3000" dirty="0">
                <a:latin typeface="Arial MT"/>
                <a:cs typeface="Arial MT"/>
              </a:rPr>
              <a:t>compact </a:t>
            </a:r>
            <a:r>
              <a:rPr sz="3000" spc="-5" dirty="0">
                <a:latin typeface="Arial MT"/>
                <a:cs typeface="Arial MT"/>
              </a:rPr>
              <a:t>bone around </a:t>
            </a:r>
            <a:r>
              <a:rPr sz="3000" dirty="0">
                <a:latin typeface="Arial MT"/>
                <a:cs typeface="Arial MT"/>
              </a:rPr>
              <a:t>a </a:t>
            </a:r>
            <a:r>
              <a:rPr sz="3000" spc="-5" dirty="0">
                <a:latin typeface="Arial MT"/>
                <a:cs typeface="Arial MT"/>
              </a:rPr>
              <a:t>layer </a:t>
            </a:r>
            <a:r>
              <a:rPr sz="3000" spc="-8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of</a:t>
            </a:r>
            <a:r>
              <a:rPr sz="3000" spc="-1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spongy</a:t>
            </a:r>
            <a:r>
              <a:rPr sz="3000" spc="-5" dirty="0">
                <a:latin typeface="Arial MT"/>
                <a:cs typeface="Arial MT"/>
              </a:rPr>
              <a:t> bone</a:t>
            </a:r>
            <a:endParaRPr sz="3000" dirty="0">
              <a:latin typeface="Arial MT"/>
              <a:cs typeface="Arial MT"/>
            </a:endParaRPr>
          </a:p>
          <a:p>
            <a:pPr marL="493395" lvl="1" indent="-137160" algn="l" rtl="0">
              <a:lnSpc>
                <a:spcPct val="100000"/>
              </a:lnSpc>
              <a:spcBef>
                <a:spcPts val="1500"/>
              </a:spcBef>
              <a:buClr>
                <a:srgbClr val="FF6600"/>
              </a:buClr>
              <a:buFont typeface="Lucida Sans Unicode"/>
              <a:buChar char="∙"/>
              <a:tabLst>
                <a:tab pos="494030" algn="l"/>
              </a:tabLst>
            </a:pPr>
            <a:r>
              <a:rPr sz="3000" spc="-10" dirty="0">
                <a:latin typeface="Arial MT"/>
                <a:cs typeface="Arial MT"/>
              </a:rPr>
              <a:t>Examples: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spc="-10" dirty="0">
                <a:latin typeface="Arial MT"/>
                <a:cs typeface="Arial MT"/>
              </a:rPr>
              <a:t>Skull,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ribs,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sternum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515874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Classification</a:t>
            </a:r>
            <a:r>
              <a:rPr spc="-50" dirty="0"/>
              <a:t> </a:t>
            </a:r>
            <a:r>
              <a:rPr spc="-5" dirty="0"/>
              <a:t>of</a:t>
            </a:r>
            <a:r>
              <a:rPr spc="-45" dirty="0"/>
              <a:t> </a:t>
            </a:r>
            <a:r>
              <a:rPr spc="-5" dirty="0"/>
              <a:t>Bones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121873" y="6420104"/>
            <a:ext cx="7956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Slide</a:t>
            </a:r>
            <a:r>
              <a:rPr sz="1200" i="1" spc="-80" dirty="0">
                <a:solidFill>
                  <a:srgbClr val="000099"/>
                </a:solidFill>
                <a:latin typeface="Verdana"/>
                <a:cs typeface="Verdana"/>
              </a:rPr>
              <a:t> </a:t>
            </a: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5.5b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7825" y="6481444"/>
            <a:ext cx="40093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58614" y="2065528"/>
            <a:ext cx="13716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-1030" dirty="0">
                <a:solidFill>
                  <a:srgbClr val="FF6600"/>
                </a:solidFill>
                <a:latin typeface="Lucida Sans Unicode"/>
                <a:cs typeface="Lucida Sans Unicode"/>
              </a:rPr>
              <a:t>∙</a:t>
            </a:r>
            <a:endParaRPr sz="340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9624" y="2095500"/>
            <a:ext cx="3800475" cy="518159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45"/>
              </a:lnSpc>
            </a:pPr>
            <a:r>
              <a:rPr sz="3400" b="1" spc="-10" dirty="0">
                <a:solidFill>
                  <a:srgbClr val="0070C0"/>
                </a:solidFill>
                <a:latin typeface="Arial MT"/>
                <a:cs typeface="Arial MT"/>
              </a:rPr>
              <a:t>Irregular</a:t>
            </a:r>
            <a:r>
              <a:rPr sz="3400" b="1" spc="-90" dirty="0">
                <a:solidFill>
                  <a:srgbClr val="0070C0"/>
                </a:solidFill>
                <a:latin typeface="Arial MT"/>
                <a:cs typeface="Arial MT"/>
              </a:rPr>
              <a:t> </a:t>
            </a:r>
            <a:r>
              <a:rPr sz="3400" b="1" spc="-5" dirty="0">
                <a:solidFill>
                  <a:srgbClr val="0070C0"/>
                </a:solidFill>
                <a:latin typeface="Arial MT"/>
                <a:cs typeface="Arial MT"/>
              </a:rPr>
              <a:t>bones</a:t>
            </a:r>
            <a:endParaRPr sz="3400" b="1" dirty="0">
              <a:solidFill>
                <a:srgbClr val="0070C0"/>
              </a:solidFill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03498" y="2604135"/>
            <a:ext cx="6595745" cy="2432050"/>
          </a:xfrm>
          <a:prstGeom prst="rect">
            <a:avLst/>
          </a:prstGeom>
        </p:spPr>
        <p:txBody>
          <a:bodyPr vert="horz" wrap="square" lIns="0" tIns="206375" rIns="0" bIns="0" rtlCol="0">
            <a:spAutoFit/>
          </a:bodyPr>
          <a:lstStyle/>
          <a:p>
            <a:pPr marL="150495" indent="-138430" algn="l" rtl="0">
              <a:lnSpc>
                <a:spcPct val="100000"/>
              </a:lnSpc>
              <a:spcBef>
                <a:spcPts val="1625"/>
              </a:spcBef>
              <a:buClr>
                <a:srgbClr val="FF6600"/>
              </a:buClr>
              <a:buFont typeface="Lucida Sans Unicode"/>
              <a:buChar char="∙"/>
              <a:tabLst>
                <a:tab pos="151130" algn="l"/>
              </a:tabLst>
            </a:pPr>
            <a:r>
              <a:rPr sz="3000" spc="-5" dirty="0">
                <a:latin typeface="Arial MT"/>
                <a:cs typeface="Arial MT"/>
              </a:rPr>
              <a:t>Irregular</a:t>
            </a:r>
            <a:r>
              <a:rPr sz="3000" spc="-5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shape</a:t>
            </a:r>
          </a:p>
          <a:p>
            <a:pPr marL="150495" marR="5080" indent="-138430" algn="l" rtl="0">
              <a:lnSpc>
                <a:spcPct val="100000"/>
              </a:lnSpc>
              <a:spcBef>
                <a:spcPts val="1525"/>
              </a:spcBef>
              <a:buClr>
                <a:srgbClr val="FF6600"/>
              </a:buClr>
              <a:buFont typeface="Lucida Sans Unicode"/>
              <a:buChar char="∙"/>
              <a:tabLst>
                <a:tab pos="151130" algn="l"/>
              </a:tabLst>
            </a:pPr>
            <a:r>
              <a:rPr sz="3000" spc="-5" dirty="0">
                <a:latin typeface="Arial MT"/>
                <a:cs typeface="Arial MT"/>
              </a:rPr>
              <a:t>Do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not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fit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into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other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bone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classification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categories</a:t>
            </a:r>
          </a:p>
          <a:p>
            <a:pPr marL="493395" lvl="1" indent="-137160" algn="l" rtl="0">
              <a:lnSpc>
                <a:spcPct val="100000"/>
              </a:lnSpc>
              <a:spcBef>
                <a:spcPts val="1500"/>
              </a:spcBef>
              <a:buClr>
                <a:srgbClr val="FF6600"/>
              </a:buClr>
              <a:buFont typeface="Lucida Sans Unicode"/>
              <a:buChar char="∙"/>
              <a:tabLst>
                <a:tab pos="494030" algn="l"/>
              </a:tabLst>
            </a:pPr>
            <a:r>
              <a:rPr sz="3000" spc="-10" dirty="0">
                <a:latin typeface="Arial MT"/>
                <a:cs typeface="Arial MT"/>
              </a:rPr>
              <a:t>Example: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spc="-25" dirty="0">
                <a:latin typeface="Arial MT"/>
                <a:cs typeface="Arial MT"/>
              </a:rPr>
              <a:t>Vertebrae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and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hip</a:t>
            </a:r>
            <a:endParaRPr sz="30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Classification of </a:t>
            </a:r>
            <a:r>
              <a:rPr spc="-10" dirty="0"/>
              <a:t>Bones </a:t>
            </a:r>
            <a:r>
              <a:rPr spc="-5" dirty="0"/>
              <a:t>on </a:t>
            </a:r>
            <a:r>
              <a:rPr spc="-10" dirty="0"/>
              <a:t>the Basis </a:t>
            </a:r>
            <a:r>
              <a:rPr spc="-1100" dirty="0"/>
              <a:t> </a:t>
            </a:r>
            <a:r>
              <a:rPr spc="-5" dirty="0"/>
              <a:t>of</a:t>
            </a:r>
            <a:r>
              <a:rPr spc="-10" dirty="0"/>
              <a:t> </a:t>
            </a:r>
            <a:r>
              <a:rPr spc="-5" dirty="0"/>
              <a:t>Shape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137425" y="6420104"/>
            <a:ext cx="7797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Slide</a:t>
            </a:r>
            <a:r>
              <a:rPr sz="1200" i="1" spc="-80" dirty="0">
                <a:solidFill>
                  <a:srgbClr val="000099"/>
                </a:solidFill>
                <a:latin typeface="Verdana"/>
                <a:cs typeface="Verdana"/>
              </a:rPr>
              <a:t> </a:t>
            </a: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5.5c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7825" y="6481444"/>
            <a:ext cx="40093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4088" y="1676400"/>
            <a:ext cx="7745896" cy="443229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7559302" y="5962904"/>
            <a:ext cx="7099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5.1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</TotalTime>
  <Words>1216</Words>
  <Application>Microsoft Office PowerPoint</Application>
  <PresentationFormat>عرض على الشاشة (4:3)</PresentationFormat>
  <Paragraphs>256</Paragraphs>
  <Slides>38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38</vt:i4>
      </vt:variant>
    </vt:vector>
  </HeadingPairs>
  <TitlesOfParts>
    <vt:vector size="46" baseType="lpstr">
      <vt:lpstr>Arial MT</vt:lpstr>
      <vt:lpstr>Arial Rounded MT Bold</vt:lpstr>
      <vt:lpstr>Calibri</vt:lpstr>
      <vt:lpstr>Lucida Sans Unicode</vt:lpstr>
      <vt:lpstr>Times New Roman</vt:lpstr>
      <vt:lpstr>Trebuchet MS</vt:lpstr>
      <vt:lpstr>Verdana</vt:lpstr>
      <vt:lpstr>Office Theme</vt:lpstr>
      <vt:lpstr>Chapter 4</vt:lpstr>
      <vt:lpstr>The Skeletal System</vt:lpstr>
      <vt:lpstr>Functions of Bones</vt:lpstr>
      <vt:lpstr>Bones of the Human Body</vt:lpstr>
      <vt:lpstr>Classification of Bones</vt:lpstr>
      <vt:lpstr>Classification of Bones</vt:lpstr>
      <vt:lpstr>Classification of Bones</vt:lpstr>
      <vt:lpstr>Classification of Bones</vt:lpstr>
      <vt:lpstr>Classification of Bones on the Basis  of Shape</vt:lpstr>
      <vt:lpstr>Gross Anatomy of a Long Bone</vt:lpstr>
      <vt:lpstr>Structures of a Long Bone</vt:lpstr>
      <vt:lpstr>Structures of a Long Bone</vt:lpstr>
      <vt:lpstr>Changes in the Human Skeleton</vt:lpstr>
      <vt:lpstr>Types of Bone Cells</vt:lpstr>
      <vt:lpstr>Bone Fractures</vt:lpstr>
      <vt:lpstr>The Axial Skeleton</vt:lpstr>
      <vt:lpstr>The Axial Skeleton</vt:lpstr>
      <vt:lpstr>The Skull</vt:lpstr>
      <vt:lpstr>Human Skull, Superior View</vt:lpstr>
      <vt:lpstr>The Skull</vt:lpstr>
      <vt:lpstr>Bones of the Skull</vt:lpstr>
      <vt:lpstr>Human Skull, Inferior View</vt:lpstr>
      <vt:lpstr>The Fetal Skull</vt:lpstr>
      <vt:lpstr>The Fetal Skull</vt:lpstr>
      <vt:lpstr>The Vertebral Column</vt:lpstr>
      <vt:lpstr>Structure of a Typical Vertebrae</vt:lpstr>
      <vt:lpstr>The Bony Thorax</vt:lpstr>
      <vt:lpstr>The Bony Thorax</vt:lpstr>
      <vt:lpstr>The Appendicular Skeleton</vt:lpstr>
      <vt:lpstr>Bones of the Upper Limb</vt:lpstr>
      <vt:lpstr>Bones of the Upper Limb</vt:lpstr>
      <vt:lpstr>Bones of the Upper Limb</vt:lpstr>
      <vt:lpstr>The Pelvis</vt:lpstr>
      <vt:lpstr>Gender Differences of the Pelvis</vt:lpstr>
      <vt:lpstr>Bones of the Lower Limbs</vt:lpstr>
      <vt:lpstr>Bones of the Lower Limbs</vt:lpstr>
      <vt:lpstr>Joints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</dc:title>
  <dc:creator>ALMadar</dc:creator>
  <cp:lastModifiedBy>Shosha Hussein</cp:lastModifiedBy>
  <cp:revision>9</cp:revision>
  <dcterms:created xsi:type="dcterms:W3CDTF">2023-10-18T05:44:27Z</dcterms:created>
  <dcterms:modified xsi:type="dcterms:W3CDTF">2024-05-29T21:33:40Z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