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4.jpg" ContentType="image/jpg"/>
  <Override PartName="/ppt/media/image6.jpg" ContentType="image/jpg"/>
  <Override PartName="/ppt/media/image8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sldIdLst>
    <p:sldId id="256" r:id="rId2"/>
    <p:sldId id="257" r:id="rId3"/>
    <p:sldId id="297" r:id="rId4"/>
    <p:sldId id="258" r:id="rId5"/>
    <p:sldId id="259" r:id="rId6"/>
    <p:sldId id="260" r:id="rId7"/>
    <p:sldId id="261" r:id="rId8"/>
    <p:sldId id="262" r:id="rId9"/>
    <p:sldId id="296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98" r:id="rId20"/>
    <p:sldId id="276" r:id="rId21"/>
    <p:sldId id="277" r:id="rId22"/>
    <p:sldId id="278" r:id="rId23"/>
    <p:sldId id="279" r:id="rId24"/>
    <p:sldId id="299" r:id="rId25"/>
    <p:sldId id="287" r:id="rId26"/>
    <p:sldId id="289" r:id="rId27"/>
    <p:sldId id="300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150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sha Hussein" userId="c8145bb4124d9370" providerId="LiveId" clId="{3F9DC3A3-1831-4F5B-BCC6-85CFE473C7BE}"/>
    <pc:docChg chg="modSld modMainMaster">
      <pc:chgData name="Shosha Hussein" userId="c8145bb4124d9370" providerId="LiveId" clId="{3F9DC3A3-1831-4F5B-BCC6-85CFE473C7BE}" dt="2024-05-29T21:37:47.750" v="86"/>
      <pc:docMkLst>
        <pc:docMk/>
      </pc:docMkLst>
      <pc:sldChg chg="addSp delSp modSp mod">
        <pc:chgData name="Shosha Hussein" userId="c8145bb4124d9370" providerId="LiveId" clId="{3F9DC3A3-1831-4F5B-BCC6-85CFE473C7BE}" dt="2024-05-29T21:37:17.205" v="83" actId="403"/>
        <pc:sldMkLst>
          <pc:docMk/>
          <pc:sldMk cId="0" sldId="256"/>
        </pc:sldMkLst>
        <pc:spChg chg="add mod">
          <ac:chgData name="Shosha Hussein" userId="c8145bb4124d9370" providerId="LiveId" clId="{3F9DC3A3-1831-4F5B-BCC6-85CFE473C7BE}" dt="2024-05-29T21:37:17.205" v="83" actId="403"/>
          <ac:spMkLst>
            <pc:docMk/>
            <pc:sldMk cId="0" sldId="256"/>
            <ac:spMk id="4" creationId="{678BA356-F8DA-AFA3-6A32-B34DB040D290}"/>
          </ac:spMkLst>
        </pc:spChg>
        <pc:picChg chg="del mod">
          <ac:chgData name="Shosha Hussein" userId="c8145bb4124d9370" providerId="LiveId" clId="{3F9DC3A3-1831-4F5B-BCC6-85CFE473C7BE}" dt="2024-05-29T21:36:04.725" v="1" actId="21"/>
          <ac:picMkLst>
            <pc:docMk/>
            <pc:sldMk cId="0" sldId="256"/>
            <ac:picMk id="1026" creationId="{00000000-0000-0000-0000-000000000000}"/>
          </ac:picMkLst>
        </pc:picChg>
      </pc:sldChg>
      <pc:sldChg chg="modSp">
        <pc:chgData name="Shosha Hussein" userId="c8145bb4124d9370" providerId="LiveId" clId="{3F9DC3A3-1831-4F5B-BCC6-85CFE473C7BE}" dt="2024-05-29T21:37:47.750" v="86"/>
        <pc:sldMkLst>
          <pc:docMk/>
          <pc:sldMk cId="0" sldId="290"/>
        </pc:sldMkLst>
        <pc:spChg chg="mod">
          <ac:chgData name="Shosha Hussein" userId="c8145bb4124d9370" providerId="LiveId" clId="{3F9DC3A3-1831-4F5B-BCC6-85CFE473C7BE}" dt="2024-05-29T21:37:47.750" v="86"/>
          <ac:spMkLst>
            <pc:docMk/>
            <pc:sldMk cId="0" sldId="290"/>
            <ac:spMk id="8" creationId="{00000000-0000-0000-0000-000000000000}"/>
          </ac:spMkLst>
        </pc:spChg>
      </pc:sldChg>
      <pc:sldChg chg="modSp">
        <pc:chgData name="Shosha Hussein" userId="c8145bb4124d9370" providerId="LiveId" clId="{3F9DC3A3-1831-4F5B-BCC6-85CFE473C7BE}" dt="2024-05-29T21:37:47.750" v="86"/>
        <pc:sldMkLst>
          <pc:docMk/>
          <pc:sldMk cId="491928628" sldId="295"/>
        </pc:sldMkLst>
        <pc:spChg chg="mod">
          <ac:chgData name="Shosha Hussein" userId="c8145bb4124d9370" providerId="LiveId" clId="{3F9DC3A3-1831-4F5B-BCC6-85CFE473C7BE}" dt="2024-05-29T21:37:47.750" v="86"/>
          <ac:spMkLst>
            <pc:docMk/>
            <pc:sldMk cId="491928628" sldId="295"/>
            <ac:spMk id="2" creationId="{00000000-0000-0000-0000-000000000000}"/>
          </ac:spMkLst>
        </pc:spChg>
        <pc:spChg chg="mod">
          <ac:chgData name="Shosha Hussein" userId="c8145bb4124d9370" providerId="LiveId" clId="{3F9DC3A3-1831-4F5B-BCC6-85CFE473C7BE}" dt="2024-05-29T21:37:47.750" v="86"/>
          <ac:spMkLst>
            <pc:docMk/>
            <pc:sldMk cId="491928628" sldId="295"/>
            <ac:spMk id="3" creationId="{00000000-0000-0000-0000-000000000000}"/>
          </ac:spMkLst>
        </pc:spChg>
      </pc:sldChg>
      <pc:sldChg chg="modSp">
        <pc:chgData name="Shosha Hussein" userId="c8145bb4124d9370" providerId="LiveId" clId="{3F9DC3A3-1831-4F5B-BCC6-85CFE473C7BE}" dt="2024-05-29T21:37:47.750" v="86"/>
        <pc:sldMkLst>
          <pc:docMk/>
          <pc:sldMk cId="248711494" sldId="297"/>
        </pc:sldMkLst>
        <pc:spChg chg="mod">
          <ac:chgData name="Shosha Hussein" userId="c8145bb4124d9370" providerId="LiveId" clId="{3F9DC3A3-1831-4F5B-BCC6-85CFE473C7BE}" dt="2024-05-29T21:37:47.750" v="86"/>
          <ac:spMkLst>
            <pc:docMk/>
            <pc:sldMk cId="248711494" sldId="297"/>
            <ac:spMk id="2" creationId="{00000000-0000-0000-0000-000000000000}"/>
          </ac:spMkLst>
        </pc:spChg>
        <pc:spChg chg="mod">
          <ac:chgData name="Shosha Hussein" userId="c8145bb4124d9370" providerId="LiveId" clId="{3F9DC3A3-1831-4F5B-BCC6-85CFE473C7BE}" dt="2024-05-29T21:37:47.750" v="86"/>
          <ac:spMkLst>
            <pc:docMk/>
            <pc:sldMk cId="248711494" sldId="297"/>
            <ac:spMk id="3" creationId="{00000000-0000-0000-0000-000000000000}"/>
          </ac:spMkLst>
        </pc:spChg>
      </pc:sldChg>
      <pc:sldChg chg="modSp">
        <pc:chgData name="Shosha Hussein" userId="c8145bb4124d9370" providerId="LiveId" clId="{3F9DC3A3-1831-4F5B-BCC6-85CFE473C7BE}" dt="2024-05-29T21:37:47.750" v="86"/>
        <pc:sldMkLst>
          <pc:docMk/>
          <pc:sldMk cId="2830168560" sldId="298"/>
        </pc:sldMkLst>
        <pc:spChg chg="mod">
          <ac:chgData name="Shosha Hussein" userId="c8145bb4124d9370" providerId="LiveId" clId="{3F9DC3A3-1831-4F5B-BCC6-85CFE473C7BE}" dt="2024-05-29T21:37:47.750" v="86"/>
          <ac:spMkLst>
            <pc:docMk/>
            <pc:sldMk cId="2830168560" sldId="298"/>
            <ac:spMk id="2" creationId="{00000000-0000-0000-0000-000000000000}"/>
          </ac:spMkLst>
        </pc:spChg>
        <pc:spChg chg="mod">
          <ac:chgData name="Shosha Hussein" userId="c8145bb4124d9370" providerId="LiveId" clId="{3F9DC3A3-1831-4F5B-BCC6-85CFE473C7BE}" dt="2024-05-29T21:37:47.750" v="86"/>
          <ac:spMkLst>
            <pc:docMk/>
            <pc:sldMk cId="2830168560" sldId="298"/>
            <ac:spMk id="3" creationId="{00000000-0000-0000-0000-000000000000}"/>
          </ac:spMkLst>
        </pc:spChg>
      </pc:sldChg>
      <pc:sldChg chg="modSp">
        <pc:chgData name="Shosha Hussein" userId="c8145bb4124d9370" providerId="LiveId" clId="{3F9DC3A3-1831-4F5B-BCC6-85CFE473C7BE}" dt="2024-05-29T21:37:47.750" v="86"/>
        <pc:sldMkLst>
          <pc:docMk/>
          <pc:sldMk cId="3211412320" sldId="299"/>
        </pc:sldMkLst>
        <pc:spChg chg="mod">
          <ac:chgData name="Shosha Hussein" userId="c8145bb4124d9370" providerId="LiveId" clId="{3F9DC3A3-1831-4F5B-BCC6-85CFE473C7BE}" dt="2024-05-29T21:37:47.750" v="86"/>
          <ac:spMkLst>
            <pc:docMk/>
            <pc:sldMk cId="3211412320" sldId="299"/>
            <ac:spMk id="2" creationId="{00000000-0000-0000-0000-000000000000}"/>
          </ac:spMkLst>
        </pc:spChg>
        <pc:spChg chg="mod">
          <ac:chgData name="Shosha Hussein" userId="c8145bb4124d9370" providerId="LiveId" clId="{3F9DC3A3-1831-4F5B-BCC6-85CFE473C7BE}" dt="2024-05-29T21:37:47.750" v="86"/>
          <ac:spMkLst>
            <pc:docMk/>
            <pc:sldMk cId="3211412320" sldId="299"/>
            <ac:spMk id="3" creationId="{00000000-0000-0000-0000-000000000000}"/>
          </ac:spMkLst>
        </pc:spChg>
      </pc:sldChg>
      <pc:sldChg chg="modSp">
        <pc:chgData name="Shosha Hussein" userId="c8145bb4124d9370" providerId="LiveId" clId="{3F9DC3A3-1831-4F5B-BCC6-85CFE473C7BE}" dt="2024-05-29T21:37:47.750" v="86"/>
        <pc:sldMkLst>
          <pc:docMk/>
          <pc:sldMk cId="2361831124" sldId="300"/>
        </pc:sldMkLst>
        <pc:spChg chg="mod">
          <ac:chgData name="Shosha Hussein" userId="c8145bb4124d9370" providerId="LiveId" clId="{3F9DC3A3-1831-4F5B-BCC6-85CFE473C7BE}" dt="2024-05-29T21:37:47.750" v="86"/>
          <ac:spMkLst>
            <pc:docMk/>
            <pc:sldMk cId="2361831124" sldId="300"/>
            <ac:spMk id="2" creationId="{00000000-0000-0000-0000-000000000000}"/>
          </ac:spMkLst>
        </pc:spChg>
        <pc:spChg chg="mod">
          <ac:chgData name="Shosha Hussein" userId="c8145bb4124d9370" providerId="LiveId" clId="{3F9DC3A3-1831-4F5B-BCC6-85CFE473C7BE}" dt="2024-05-29T21:37:47.750" v="86"/>
          <ac:spMkLst>
            <pc:docMk/>
            <pc:sldMk cId="2361831124" sldId="300"/>
            <ac:spMk id="3" creationId="{00000000-0000-0000-0000-000000000000}"/>
          </ac:spMkLst>
        </pc:spChg>
      </pc:sldChg>
      <pc:sldMasterChg chg="modSldLayout">
        <pc:chgData name="Shosha Hussein" userId="c8145bb4124d9370" providerId="LiveId" clId="{3F9DC3A3-1831-4F5B-BCC6-85CFE473C7BE}" dt="2024-05-29T21:37:40.099" v="84"/>
        <pc:sldMasterMkLst>
          <pc:docMk/>
          <pc:sldMasterMk cId="1190001028" sldId="2147483666"/>
        </pc:sldMasterMkLst>
        <pc:sldLayoutChg chg="delSp">
          <pc:chgData name="Shosha Hussein" userId="c8145bb4124d9370" providerId="LiveId" clId="{3F9DC3A3-1831-4F5B-BCC6-85CFE473C7BE}" dt="2024-05-29T21:37:40.099" v="84"/>
          <pc:sldLayoutMkLst>
            <pc:docMk/>
            <pc:sldMasterMk cId="1190001028" sldId="2147483666"/>
            <pc:sldLayoutMk cId="2091101271" sldId="2147483685"/>
          </pc:sldLayoutMkLst>
          <pc:spChg chg="del">
            <ac:chgData name="Shosha Hussein" userId="c8145bb4124d9370" providerId="LiveId" clId="{3F9DC3A3-1831-4F5B-BCC6-85CFE473C7BE}" dt="2024-05-29T21:37:40.099" v="84"/>
            <ac:spMkLst>
              <pc:docMk/>
              <pc:sldMasterMk cId="1190001028" sldId="2147483666"/>
              <pc:sldLayoutMk cId="2091101271" sldId="2147483685"/>
              <ac:spMk id="17" creationId="{00000000-0000-0000-0000-000000000000}"/>
            </ac:spMkLst>
          </pc:spChg>
          <pc:spChg chg="del">
            <ac:chgData name="Shosha Hussein" userId="c8145bb4124d9370" providerId="LiveId" clId="{3F9DC3A3-1831-4F5B-BCC6-85CFE473C7BE}" dt="2024-05-29T21:37:40.099" v="84"/>
            <ac:spMkLst>
              <pc:docMk/>
              <pc:sldMasterMk cId="1190001028" sldId="2147483666"/>
              <pc:sldLayoutMk cId="2091101271" sldId="2147483685"/>
              <ac:spMk id="18" creationId="{00000000-0000-0000-0000-000000000000}"/>
            </ac:spMkLst>
          </pc:spChg>
          <pc:spChg chg="del">
            <ac:chgData name="Shosha Hussein" userId="c8145bb4124d9370" providerId="LiveId" clId="{3F9DC3A3-1831-4F5B-BCC6-85CFE473C7BE}" dt="2024-05-29T21:37:40.099" v="84"/>
            <ac:spMkLst>
              <pc:docMk/>
              <pc:sldMasterMk cId="1190001028" sldId="2147483666"/>
              <pc:sldLayoutMk cId="2091101271" sldId="2147483685"/>
              <ac:spMk id="19" creationId="{00000000-0000-0000-0000-000000000000}"/>
            </ac:spMkLst>
          </pc:spChg>
          <pc:picChg chg="del">
            <ac:chgData name="Shosha Hussein" userId="c8145bb4124d9370" providerId="LiveId" clId="{3F9DC3A3-1831-4F5B-BCC6-85CFE473C7BE}" dt="2024-05-29T21:37:40.099" v="84"/>
            <ac:picMkLst>
              <pc:docMk/>
              <pc:sldMasterMk cId="1190001028" sldId="2147483666"/>
              <pc:sldLayoutMk cId="2091101271" sldId="2147483685"/>
              <ac:picMk id="16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1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4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6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00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5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05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43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9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2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1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9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4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7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7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13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6407" y="152818"/>
            <a:ext cx="5448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Verdana"/>
                <a:cs typeface="Verdana"/>
              </a:rPr>
              <a:t>General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Human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Anatomy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Physiology</a:t>
            </a:r>
            <a:endParaRPr sz="22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4299" y="6534377"/>
            <a:ext cx="3973153" cy="11444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03272" y="838200"/>
            <a:ext cx="2813656" cy="202619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pc="-10" dirty="0"/>
              <a:t>Chapter</a:t>
            </a:r>
            <a:r>
              <a:rPr spc="-85" dirty="0"/>
              <a:t> </a:t>
            </a:r>
            <a:r>
              <a:rPr lang="en-US" dirty="0"/>
              <a:t>5</a:t>
            </a:r>
            <a:endParaRPr dirty="0"/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420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Blood</a:t>
            </a:r>
            <a:br>
              <a:rPr lang="en-US" sz="4200" i="0" spc="-5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sz="4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79942" y="27432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399" y="0"/>
                </a:lnTo>
              </a:path>
            </a:pathLst>
          </a:custGeom>
          <a:ln w="25399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78BA356-F8DA-AFA3-6A32-B34DB040D290}"/>
              </a:ext>
            </a:extLst>
          </p:cNvPr>
          <p:cNvSpPr/>
          <p:nvPr/>
        </p:nvSpPr>
        <p:spPr>
          <a:xfrm>
            <a:off x="1371600" y="2971800"/>
            <a:ext cx="6629400" cy="31241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Dr.Rasha Hussain Aouda</a:t>
            </a:r>
          </a:p>
          <a:p>
            <a:pPr algn="ctr"/>
            <a:r>
              <a:rPr lang="en-US" sz="3600" dirty="0" err="1"/>
              <a:t>M.B.Ch.B</a:t>
            </a:r>
            <a:r>
              <a:rPr lang="en-US" sz="3600" dirty="0"/>
              <a:t> C.A.B.M.s</a:t>
            </a:r>
          </a:p>
          <a:p>
            <a:pPr algn="ctr"/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year \ 2</a:t>
            </a:r>
            <a:r>
              <a:rPr lang="en-US" sz="3600" baseline="30000" dirty="0"/>
              <a:t>nd</a:t>
            </a:r>
            <a:r>
              <a:rPr lang="en-US" sz="3600" dirty="0"/>
              <a:t> semester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951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Erythrocytes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(Red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Cells)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484782"/>
            <a:ext cx="7670986" cy="3575338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function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carry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oxygen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Anatomy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circulating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erythrocytes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Biconcave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disks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Essentially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bags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hemoglobin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Anucleate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(no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nucleus)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Contain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very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few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organelles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735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Hemoglobin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631010"/>
            <a:ext cx="7822565" cy="2571858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Iron-containing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Binds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30" dirty="0">
                <a:latin typeface="Arial MT"/>
                <a:cs typeface="Arial MT"/>
              </a:rPr>
              <a:t>strongly,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but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25" dirty="0">
                <a:latin typeface="Arial MT"/>
                <a:cs typeface="Arial MT"/>
              </a:rPr>
              <a:t>reversibly,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oxygen</a:t>
            </a:r>
            <a:endParaRPr sz="3400" dirty="0">
              <a:latin typeface="Arial MT"/>
              <a:cs typeface="Arial MT"/>
            </a:endParaRPr>
          </a:p>
          <a:p>
            <a:pPr marL="250825" marR="708025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Each </a:t>
            </a:r>
            <a:r>
              <a:rPr sz="3400" spc="-5" dirty="0">
                <a:latin typeface="Arial MT"/>
                <a:cs typeface="Arial MT"/>
              </a:rPr>
              <a:t>hemoglobin molecule has </a:t>
            </a:r>
            <a:r>
              <a:rPr sz="3400" spc="-10" dirty="0">
                <a:latin typeface="Arial MT"/>
                <a:cs typeface="Arial MT"/>
              </a:rPr>
              <a:t>four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oxygen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binding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sites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0758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Leukocytes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(White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Cells)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211097"/>
            <a:ext cx="7604759" cy="478643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303530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Crucial in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15" dirty="0">
                <a:latin typeface="Arial MT"/>
                <a:cs typeface="Arial MT"/>
              </a:rPr>
              <a:t>body’s </a:t>
            </a:r>
            <a:r>
              <a:rPr sz="3400" spc="-5" dirty="0">
                <a:latin typeface="Arial MT"/>
                <a:cs typeface="Arial MT"/>
              </a:rPr>
              <a:t>defense against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disease</a:t>
            </a:r>
            <a:endParaRPr sz="3400" dirty="0">
              <a:latin typeface="Arial MT"/>
              <a:cs typeface="Arial MT"/>
            </a:endParaRPr>
          </a:p>
          <a:p>
            <a:pPr marL="250825" marR="1183640" indent="-238760" algn="l" rtl="0">
              <a:lnSpc>
                <a:spcPct val="79700"/>
              </a:lnSpc>
              <a:spcBef>
                <a:spcPts val="1764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These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complete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cells,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with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nucleus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organelles</a:t>
            </a:r>
            <a:endParaRPr sz="3400" dirty="0">
              <a:latin typeface="Arial MT"/>
              <a:cs typeface="Arial MT"/>
            </a:endParaRPr>
          </a:p>
          <a:p>
            <a:pPr marL="250825" marR="801370" indent="-238760" algn="l" rtl="0">
              <a:lnSpc>
                <a:spcPct val="79700"/>
              </a:lnSpc>
              <a:spcBef>
                <a:spcPts val="175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Able </a:t>
            </a:r>
            <a:r>
              <a:rPr sz="3400" spc="-5" dirty="0">
                <a:latin typeface="Arial MT"/>
                <a:cs typeface="Arial MT"/>
              </a:rPr>
              <a:t>to move into and out of blood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vessels)</a:t>
            </a:r>
          </a:p>
          <a:p>
            <a:pPr marL="250825" indent="-238760" algn="l" rtl="0">
              <a:lnSpc>
                <a:spcPct val="100000"/>
              </a:lnSpc>
              <a:spcBef>
                <a:spcPts val="919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Can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move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ameboid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motion</a:t>
            </a:r>
          </a:p>
          <a:p>
            <a:pPr marL="250825" marR="5080" indent="-238760" algn="l" rtl="0">
              <a:lnSpc>
                <a:spcPct val="79700"/>
              </a:lnSpc>
              <a:spcBef>
                <a:spcPts val="170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Can respond to </a:t>
            </a:r>
            <a:r>
              <a:rPr sz="3400" dirty="0">
                <a:latin typeface="Arial MT"/>
                <a:cs typeface="Arial MT"/>
              </a:rPr>
              <a:t>chemicals </a:t>
            </a:r>
            <a:r>
              <a:rPr sz="3400" spc="-5" dirty="0">
                <a:latin typeface="Arial MT"/>
                <a:cs typeface="Arial MT"/>
              </a:rPr>
              <a:t>released by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damaged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765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Leukocyte</a:t>
            </a:r>
            <a:r>
              <a:rPr b="0" i="0" spc="-2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Levels</a:t>
            </a:r>
            <a:r>
              <a:rPr b="0" i="0" spc="-2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in</a:t>
            </a:r>
            <a:r>
              <a:rPr b="0" i="0" spc="-2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the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Blood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139659"/>
            <a:ext cx="8051986" cy="500649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5080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Normal levels are between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4,000</a:t>
            </a:r>
            <a:r>
              <a:rPr sz="3400" spc="-5" dirty="0">
                <a:latin typeface="Arial MT"/>
                <a:cs typeface="Arial MT"/>
              </a:rPr>
              <a:t> and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b="1" spc="-50" dirty="0">
                <a:solidFill>
                  <a:srgbClr val="0070C0"/>
                </a:solidFill>
                <a:latin typeface="Arial MT"/>
                <a:cs typeface="Arial MT"/>
              </a:rPr>
              <a:t>11,000</a:t>
            </a: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dirty="0">
                <a:solidFill>
                  <a:srgbClr val="0070C0"/>
                </a:solidFill>
                <a:latin typeface="Arial MT"/>
                <a:cs typeface="Arial MT"/>
              </a:rPr>
              <a:t>cells</a:t>
            </a: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per </a:t>
            </a:r>
            <a:r>
              <a:rPr sz="3400" b="1" dirty="0">
                <a:solidFill>
                  <a:srgbClr val="0070C0"/>
                </a:solidFill>
                <a:latin typeface="Arial MT"/>
                <a:cs typeface="Arial MT"/>
              </a:rPr>
              <a:t>millimeter</a:t>
            </a:r>
          </a:p>
          <a:p>
            <a:pPr marL="250825" indent="-238760" algn="l" rtl="0">
              <a:lnSpc>
                <a:spcPct val="100000"/>
              </a:lnSpc>
              <a:spcBef>
                <a:spcPts val="94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Abnormal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leukocyte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levels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b="1" u="sng" spc="-5" dirty="0">
                <a:latin typeface="Arial MT"/>
                <a:cs typeface="Arial MT"/>
              </a:rPr>
              <a:t>Leukocytosis</a:t>
            </a:r>
            <a:endParaRPr sz="3000" b="1" u="sng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Above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45" dirty="0">
                <a:latin typeface="Arial MT"/>
                <a:cs typeface="Arial MT"/>
              </a:rPr>
              <a:t>11,000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leukocytes/ml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Generally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indicates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 MT"/>
                <a:cs typeface="Arial MT"/>
              </a:rPr>
              <a:t>infection</a:t>
            </a:r>
            <a:endParaRPr sz="3000" b="1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b="1" u="sng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Leukopenia</a:t>
            </a:r>
            <a:endParaRPr sz="3000" b="1" u="sng" dirty="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Abnormally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low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leukocyte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level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Commonly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caused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certain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drugs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654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45" dirty="0">
                <a:latin typeface="Arial MT"/>
                <a:cs typeface="Arial MT"/>
              </a:rPr>
              <a:t>Types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Leukocytes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2399" y="1677451"/>
            <a:ext cx="4214849" cy="40176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Granulocytes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89900"/>
              </a:lnSpc>
              <a:spcBef>
                <a:spcPts val="17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Granules in their </a:t>
            </a:r>
            <a:r>
              <a:rPr sz="3000" dirty="0">
                <a:latin typeface="Arial MT"/>
                <a:cs typeface="Arial MT"/>
              </a:rPr>
              <a:t> cytoplasm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can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stained</a:t>
            </a:r>
          </a:p>
          <a:p>
            <a:pPr marL="594995" marR="217170" lvl="1" indent="-138430" algn="l" rtl="0">
              <a:lnSpc>
                <a:spcPts val="3229"/>
              </a:lnSpc>
              <a:spcBef>
                <a:spcPts val="15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Include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b="1" u="sng" spc="-5" dirty="0">
                <a:solidFill>
                  <a:srgbClr val="FF0000"/>
                </a:solidFill>
                <a:latin typeface="Arial MT"/>
                <a:cs typeface="Arial MT"/>
              </a:rPr>
              <a:t>neutrophils,</a:t>
            </a:r>
            <a:r>
              <a:rPr sz="30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b="1" u="sng" spc="-5" dirty="0">
                <a:solidFill>
                  <a:srgbClr val="FF0000"/>
                </a:solidFill>
                <a:latin typeface="Arial MT"/>
                <a:cs typeface="Arial MT"/>
              </a:rPr>
              <a:t>eosinophils,</a:t>
            </a:r>
            <a:r>
              <a:rPr sz="3000" b="1" u="sng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b="1" u="sng" spc="-5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3000" b="1" u="sng" spc="-8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b="1" u="sng" spc="-5" dirty="0">
                <a:solidFill>
                  <a:srgbClr val="FF0000"/>
                </a:solidFill>
                <a:latin typeface="Arial MT"/>
                <a:cs typeface="Arial MT"/>
              </a:rPr>
              <a:t>basophils</a:t>
            </a:r>
            <a:endParaRPr sz="3000" b="1" u="sng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1352550"/>
            <a:ext cx="4753688" cy="4591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654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45" dirty="0">
                <a:latin typeface="Arial MT"/>
                <a:cs typeface="Arial MT"/>
              </a:rPr>
              <a:t>Types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Leukocytes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829851"/>
            <a:ext cx="3465195" cy="40357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Agranulocytes</a:t>
            </a:r>
            <a:endParaRPr sz="3400" dirty="0">
              <a:latin typeface="Arial MT"/>
              <a:cs typeface="Arial MT"/>
            </a:endParaRPr>
          </a:p>
          <a:p>
            <a:pPr marL="594995" marR="871219" lvl="1" indent="-138430" algn="just" rtl="0">
              <a:lnSpc>
                <a:spcPct val="89900"/>
              </a:lnSpc>
              <a:spcBef>
                <a:spcPts val="17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Lack </a:t>
            </a:r>
            <a:r>
              <a:rPr sz="3000" dirty="0">
                <a:latin typeface="Arial MT"/>
                <a:cs typeface="Arial MT"/>
              </a:rPr>
              <a:t>visible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cytoplasmic  </a:t>
            </a:r>
            <a:r>
              <a:rPr sz="3000" spc="-5" dirty="0">
                <a:latin typeface="Arial MT"/>
                <a:cs typeface="Arial MT"/>
              </a:rPr>
              <a:t>granules</a:t>
            </a:r>
            <a:endParaRPr sz="30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ts val="3229"/>
              </a:lnSpc>
              <a:spcBef>
                <a:spcPts val="15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Include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 MT"/>
                <a:cs typeface="Arial MT"/>
              </a:rPr>
              <a:t>lymphocytes</a:t>
            </a:r>
            <a:r>
              <a:rPr sz="3000" b="1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3000" b="1" spc="-8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 MT"/>
                <a:cs typeface="Arial MT"/>
              </a:rPr>
              <a:t>monocytes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800" y="1752600"/>
            <a:ext cx="4326107" cy="40544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238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Agranulocytes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227246"/>
            <a:ext cx="6804025" cy="4987647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5" dirty="0">
                <a:latin typeface="Arial MT"/>
                <a:cs typeface="Arial MT"/>
              </a:rPr>
              <a:t>Lymphocytes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Nucleus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fills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most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</a:p>
          <a:p>
            <a:pPr marL="594995" marR="5080" lvl="1" indent="-138430" algn="l" rtl="0">
              <a:lnSpc>
                <a:spcPct val="792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Play </a:t>
            </a:r>
            <a:r>
              <a:rPr sz="3000" spc="-5" dirty="0">
                <a:latin typeface="Arial MT"/>
                <a:cs typeface="Arial MT"/>
              </a:rPr>
              <a:t>an important </a:t>
            </a:r>
            <a:r>
              <a:rPr sz="3000" dirty="0">
                <a:latin typeface="Arial MT"/>
                <a:cs typeface="Arial MT"/>
              </a:rPr>
              <a:t>role </a:t>
            </a:r>
            <a:r>
              <a:rPr sz="3000" spc="-5" dirty="0">
                <a:latin typeface="Arial MT"/>
                <a:cs typeface="Arial MT"/>
              </a:rPr>
              <a:t>in the immune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response</a:t>
            </a:r>
          </a:p>
          <a:p>
            <a:pPr marL="250825" indent="-238760" algn="l" rtl="0">
              <a:lnSpc>
                <a:spcPct val="100000"/>
              </a:lnSpc>
              <a:spcBef>
                <a:spcPts val="6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dirty="0">
                <a:latin typeface="Arial MT"/>
                <a:cs typeface="Arial MT"/>
              </a:rPr>
              <a:t>Monocytes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Largest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white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blood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Function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macrophages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Important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fighting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chronic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infection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838200"/>
            <a:ext cx="2743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Platelets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214" y="2328875"/>
            <a:ext cx="7446645" cy="23787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76225" marR="302895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5" dirty="0">
                <a:latin typeface="Arial MT"/>
                <a:cs typeface="Arial MT"/>
              </a:rPr>
              <a:t>Derived </a:t>
            </a:r>
            <a:r>
              <a:rPr sz="3400" spc="-10" dirty="0">
                <a:latin typeface="Arial MT"/>
                <a:cs typeface="Arial MT"/>
              </a:rPr>
              <a:t>from </a:t>
            </a:r>
            <a:r>
              <a:rPr sz="3400" spc="-5" dirty="0">
                <a:latin typeface="Arial MT"/>
                <a:cs typeface="Arial MT"/>
              </a:rPr>
              <a:t>ruptured multinucleate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(megakaryocytes)</a:t>
            </a:r>
          </a:p>
          <a:p>
            <a:pPr marL="276225" indent="-238760" algn="l" rtl="0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5" dirty="0">
                <a:latin typeface="Arial MT"/>
                <a:cs typeface="Arial MT"/>
              </a:rPr>
              <a:t>Needed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clotting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process</a:t>
            </a:r>
            <a:endParaRPr sz="3400" dirty="0">
              <a:latin typeface="Arial MT"/>
              <a:cs typeface="Arial MT"/>
            </a:endParaRPr>
          </a:p>
          <a:p>
            <a:pPr marL="276225" indent="-23876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5" dirty="0">
                <a:latin typeface="Arial MT"/>
                <a:cs typeface="Arial MT"/>
              </a:rPr>
              <a:t>Normal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platelet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count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=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FF0000"/>
                </a:solidFill>
                <a:latin typeface="Arial MT"/>
                <a:cs typeface="Arial MT"/>
              </a:rPr>
              <a:t>300,000/mm</a:t>
            </a:r>
            <a:r>
              <a:rPr sz="3375" b="1" spc="-7" baseline="30864" dirty="0">
                <a:solidFill>
                  <a:srgbClr val="FF0000"/>
                </a:solidFill>
                <a:latin typeface="Arial MT"/>
                <a:cs typeface="Arial MT"/>
              </a:rPr>
              <a:t>3</a:t>
            </a:r>
            <a:endParaRPr sz="3375" b="1" baseline="30864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384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Hematopoiesis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326210"/>
            <a:ext cx="8356786" cy="4916089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Blood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formation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Occurs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marrow</a:t>
            </a:r>
          </a:p>
          <a:p>
            <a:pPr marL="250825" marR="819785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All </a:t>
            </a:r>
            <a:r>
              <a:rPr sz="3400" spc="-5" dirty="0">
                <a:latin typeface="Arial MT"/>
                <a:cs typeface="Arial MT"/>
              </a:rPr>
              <a:t>blood </a:t>
            </a:r>
            <a:r>
              <a:rPr sz="3400" dirty="0">
                <a:latin typeface="Arial MT"/>
                <a:cs typeface="Arial MT"/>
              </a:rPr>
              <a:t>cells </a:t>
            </a:r>
            <a:r>
              <a:rPr sz="3400" spc="-5" dirty="0">
                <a:latin typeface="Arial MT"/>
                <a:cs typeface="Arial MT"/>
              </a:rPr>
              <a:t>are derived </a:t>
            </a:r>
            <a:r>
              <a:rPr sz="3400" spc="-10" dirty="0">
                <a:latin typeface="Arial MT"/>
                <a:cs typeface="Arial MT"/>
              </a:rPr>
              <a:t>from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common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stem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(hemocytoblast)</a:t>
            </a:r>
          </a:p>
          <a:p>
            <a:pPr marL="250825" indent="-238760" algn="l" rtl="0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Hemocytoblast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differentiation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5" dirty="0">
                <a:latin typeface="Arial MT"/>
                <a:cs typeface="Arial MT"/>
              </a:rPr>
              <a:t>Lymphoid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stem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lymphocytes</a:t>
            </a:r>
            <a:endParaRPr sz="3000" dirty="0">
              <a:latin typeface="Arial MT"/>
              <a:cs typeface="Arial MT"/>
            </a:endParaRPr>
          </a:p>
          <a:p>
            <a:pPr marL="594995" marR="291465" lvl="1" indent="-138430" algn="l" rtl="0">
              <a:lnSpc>
                <a:spcPts val="3229"/>
              </a:lnSpc>
              <a:spcBef>
                <a:spcPts val="15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Myeloid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stem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other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formed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elements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083" y="977900"/>
            <a:ext cx="1322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Blood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2322982"/>
            <a:ext cx="7736840" cy="243078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only</a:t>
            </a:r>
            <a:r>
              <a:rPr sz="3400" spc="-10" dirty="0">
                <a:latin typeface="Arial MT"/>
                <a:cs typeface="Arial MT"/>
              </a:rPr>
              <a:t> fluid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tissue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human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Classified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connective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Living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=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formed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elements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Non-living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matrix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=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plasma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5605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Fate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Erythrocytes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795475"/>
            <a:ext cx="7290434" cy="404405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508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Unable to divide, </a:t>
            </a:r>
            <a:r>
              <a:rPr sz="3400" spc="-45" dirty="0">
                <a:latin typeface="Arial MT"/>
                <a:cs typeface="Arial MT"/>
              </a:rPr>
              <a:t>grow, </a:t>
            </a:r>
            <a:r>
              <a:rPr sz="3400" spc="-5" dirty="0">
                <a:latin typeface="Arial MT"/>
                <a:cs typeface="Arial MT"/>
              </a:rPr>
              <a:t>or </a:t>
            </a:r>
            <a:r>
              <a:rPr sz="3400" dirty="0">
                <a:latin typeface="Arial MT"/>
                <a:cs typeface="Arial MT"/>
              </a:rPr>
              <a:t>synthesize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20" dirty="0">
                <a:latin typeface="Arial MT"/>
                <a:cs typeface="Arial MT"/>
              </a:rPr>
              <a:t>Wear </a:t>
            </a:r>
            <a:r>
              <a:rPr sz="3400" spc="-5" dirty="0">
                <a:latin typeface="Arial MT"/>
                <a:cs typeface="Arial MT"/>
              </a:rPr>
              <a:t>out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100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120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days</a:t>
            </a:r>
            <a:endParaRPr sz="3400" dirty="0">
              <a:latin typeface="Arial MT"/>
              <a:cs typeface="Arial MT"/>
            </a:endParaRPr>
          </a:p>
          <a:p>
            <a:pPr marL="250825" marR="606425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When </a:t>
            </a:r>
            <a:r>
              <a:rPr sz="3400" spc="-5" dirty="0">
                <a:latin typeface="Arial MT"/>
                <a:cs typeface="Arial MT"/>
              </a:rPr>
              <a:t>worn out, are eliminated by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phagocytes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spleen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liver</a:t>
            </a:r>
            <a:endParaRPr sz="3400" dirty="0">
              <a:latin typeface="Arial MT"/>
              <a:cs typeface="Arial MT"/>
            </a:endParaRPr>
          </a:p>
          <a:p>
            <a:pPr marL="250825" marR="99695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Lost </a:t>
            </a:r>
            <a:r>
              <a:rPr sz="3400" dirty="0">
                <a:latin typeface="Arial MT"/>
                <a:cs typeface="Arial MT"/>
              </a:rPr>
              <a:t>cells </a:t>
            </a:r>
            <a:r>
              <a:rPr sz="3400" spc="-5" dirty="0">
                <a:latin typeface="Arial MT"/>
                <a:cs typeface="Arial MT"/>
              </a:rPr>
              <a:t>are replaced by division 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hemocytoblasts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4891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Control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Erythrocyte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Production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795475"/>
            <a:ext cx="7837805" cy="378206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1486535" indent="-238760" algn="just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Rate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controlled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(erythropoietin)</a:t>
            </a:r>
          </a:p>
          <a:p>
            <a:pPr marL="250825" marR="5080" indent="-238760" algn="just" rtl="0">
              <a:lnSpc>
                <a:spcPct val="904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Kidneys </a:t>
            </a:r>
            <a:r>
              <a:rPr sz="3400" spc="-5" dirty="0">
                <a:latin typeface="Arial MT"/>
                <a:cs typeface="Arial MT"/>
              </a:rPr>
              <a:t>produce most erythropoietin as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5" dirty="0">
                <a:latin typeface="Arial MT"/>
                <a:cs typeface="Arial MT"/>
              </a:rPr>
              <a:t>response to reduced oxygen levels in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endParaRPr sz="3400" dirty="0">
              <a:latin typeface="Arial MT"/>
              <a:cs typeface="Arial MT"/>
            </a:endParaRPr>
          </a:p>
          <a:p>
            <a:pPr marL="250825" marR="95250" indent="-238760" algn="just" rtl="0">
              <a:lnSpc>
                <a:spcPts val="3700"/>
              </a:lnSpc>
              <a:spcBef>
                <a:spcPts val="17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Homeostasis is maintained by negative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feedback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from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oxygen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levels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4891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Control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Erythrocyte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Production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7870697" cy="457676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8825" y="5886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10.5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678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Hemostasis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548460"/>
            <a:ext cx="6859270" cy="39116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Stoppage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flow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Result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break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vessel</a:t>
            </a:r>
          </a:p>
          <a:p>
            <a:pPr marL="250825" indent="-23876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Hemostasis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involves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three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phases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Platelet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plug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formation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35" dirty="0">
                <a:latin typeface="Arial MT"/>
                <a:cs typeface="Arial MT"/>
              </a:rPr>
              <a:t>Vascular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spasms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Coagulation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12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129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Groups</a:t>
            </a:r>
            <a:r>
              <a:rPr b="0" i="0" spc="-2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and</a:t>
            </a:r>
            <a:r>
              <a:rPr b="0" i="0" spc="-95" dirty="0">
                <a:latin typeface="Arial MT"/>
                <a:cs typeface="Arial MT"/>
              </a:rPr>
              <a:t> </a:t>
            </a:r>
            <a:r>
              <a:rPr b="0" i="0" spc="-15" dirty="0">
                <a:latin typeface="Arial MT"/>
                <a:cs typeface="Arial MT"/>
              </a:rPr>
              <a:t>Transfusions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262075"/>
            <a:ext cx="7803515" cy="544443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87630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Large losses of blood have </a:t>
            </a:r>
            <a:r>
              <a:rPr sz="3400" dirty="0">
                <a:latin typeface="Arial MT"/>
                <a:cs typeface="Arial MT"/>
              </a:rPr>
              <a:t>serious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consequences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29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Loss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15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30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percent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causes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weakness</a:t>
            </a:r>
            <a:endParaRPr sz="3000" dirty="0">
              <a:latin typeface="Arial MT"/>
              <a:cs typeface="Arial MT"/>
            </a:endParaRPr>
          </a:p>
          <a:p>
            <a:pPr marL="594995" marR="702310" lvl="1" indent="-138430" algn="l" rtl="0">
              <a:lnSpc>
                <a:spcPts val="3229"/>
              </a:lnSpc>
              <a:spcBef>
                <a:spcPts val="15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Loss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over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30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percent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causes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shock,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which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can</a:t>
            </a:r>
            <a:r>
              <a:rPr sz="3000" spc="-5" dirty="0">
                <a:latin typeface="Arial MT"/>
                <a:cs typeface="Arial MT"/>
              </a:rPr>
              <a:t> be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fatal</a:t>
            </a:r>
            <a:endParaRPr sz="3000" dirty="0">
              <a:latin typeface="Arial MT"/>
              <a:cs typeface="Arial MT"/>
            </a:endParaRPr>
          </a:p>
          <a:p>
            <a:pPr marL="250825" marR="1351280" indent="-238760" algn="l" rtl="0">
              <a:lnSpc>
                <a:spcPts val="3679"/>
              </a:lnSpc>
              <a:spcBef>
                <a:spcPts val="14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5" dirty="0">
                <a:latin typeface="Arial MT"/>
                <a:cs typeface="Arial MT"/>
              </a:rPr>
              <a:t>Transfusions </a:t>
            </a:r>
            <a:r>
              <a:rPr sz="3400" spc="-5" dirty="0">
                <a:latin typeface="Arial MT"/>
                <a:cs typeface="Arial MT"/>
              </a:rPr>
              <a:t>are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only way </a:t>
            </a:r>
            <a:r>
              <a:rPr sz="3400" spc="-10" dirty="0">
                <a:latin typeface="Arial MT"/>
                <a:cs typeface="Arial MT"/>
              </a:rPr>
              <a:t>to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replace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quickly</a:t>
            </a:r>
            <a:endParaRPr sz="3400" dirty="0">
              <a:latin typeface="Arial MT"/>
              <a:cs typeface="Arial MT"/>
            </a:endParaRPr>
          </a:p>
          <a:p>
            <a:pPr marL="250825" marR="197485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20" dirty="0">
                <a:latin typeface="Arial MT"/>
                <a:cs typeface="Arial MT"/>
              </a:rPr>
              <a:t>Transfused </a:t>
            </a:r>
            <a:r>
              <a:rPr sz="3400" spc="-5" dirty="0">
                <a:latin typeface="Arial MT"/>
                <a:cs typeface="Arial MT"/>
              </a:rPr>
              <a:t>blood must be of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dirty="0">
                <a:latin typeface="Arial MT"/>
                <a:cs typeface="Arial MT"/>
              </a:rPr>
              <a:t>same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group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9015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Human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Groups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2405075"/>
            <a:ext cx="7908290" cy="26295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528320" indent="-238760" algn="just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There </a:t>
            </a:r>
            <a:r>
              <a:rPr sz="3400" spc="-5" dirty="0">
                <a:latin typeface="Arial MT"/>
                <a:cs typeface="Arial MT"/>
              </a:rPr>
              <a:t>are over 30 </a:t>
            </a:r>
            <a:r>
              <a:rPr sz="3400" dirty="0">
                <a:latin typeface="Arial MT"/>
                <a:cs typeface="Arial MT"/>
              </a:rPr>
              <a:t>common </a:t>
            </a:r>
            <a:r>
              <a:rPr sz="3400" spc="-5" dirty="0">
                <a:latin typeface="Arial MT"/>
                <a:cs typeface="Arial MT"/>
              </a:rPr>
              <a:t>red blood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antigens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just" rtl="0">
              <a:lnSpc>
                <a:spcPct val="904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most </a:t>
            </a:r>
            <a:r>
              <a:rPr sz="3400" dirty="0">
                <a:latin typeface="Arial MT"/>
                <a:cs typeface="Arial MT"/>
              </a:rPr>
              <a:t>vigorous </a:t>
            </a:r>
            <a:r>
              <a:rPr sz="3400" spc="-10" dirty="0">
                <a:latin typeface="Arial MT"/>
                <a:cs typeface="Arial MT"/>
              </a:rPr>
              <a:t>transfusion </a:t>
            </a:r>
            <a:r>
              <a:rPr sz="3400" spc="-5" dirty="0">
                <a:latin typeface="Arial MT"/>
                <a:cs typeface="Arial MT"/>
              </a:rPr>
              <a:t>reactions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caused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204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ABO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Rh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group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antigens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31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334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ABO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Groups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43230" marR="5080" indent="-23876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443865" algn="l"/>
              </a:tabLst>
            </a:pPr>
            <a:r>
              <a:rPr spc="-10" dirty="0"/>
              <a:t>Based </a:t>
            </a:r>
            <a:r>
              <a:rPr spc="-5" dirty="0"/>
              <a:t>on </a:t>
            </a:r>
            <a:r>
              <a:rPr spc="-10" dirty="0"/>
              <a:t>the </a:t>
            </a:r>
            <a:r>
              <a:rPr spc="-5" dirty="0"/>
              <a:t>presence or absence of </a:t>
            </a:r>
            <a:r>
              <a:rPr spc="-10" dirty="0"/>
              <a:t>two </a:t>
            </a:r>
            <a:r>
              <a:rPr spc="-930" dirty="0"/>
              <a:t> </a:t>
            </a:r>
            <a:r>
              <a:rPr spc="-5" dirty="0"/>
              <a:t>antigens</a:t>
            </a:r>
          </a:p>
          <a:p>
            <a:pPr marL="787400" lvl="1" indent="-138430">
              <a:lnSpc>
                <a:spcPct val="100000"/>
              </a:lnSpc>
              <a:spcBef>
                <a:spcPts val="1290"/>
              </a:spcBef>
              <a:buClr>
                <a:srgbClr val="FF6600"/>
              </a:buClr>
              <a:buFont typeface="Lucida Sans Unicode"/>
              <a:buChar char="∙"/>
              <a:tabLst>
                <a:tab pos="788035" algn="l"/>
              </a:tabLst>
            </a:pPr>
            <a:r>
              <a:rPr sz="3000" spc="-170" dirty="0">
                <a:latin typeface="Arial MT"/>
                <a:cs typeface="Arial MT"/>
              </a:rPr>
              <a:t>T</a:t>
            </a:r>
            <a:r>
              <a:rPr sz="3000" dirty="0">
                <a:latin typeface="Arial MT"/>
                <a:cs typeface="Arial MT"/>
              </a:rPr>
              <a:t>ype</a:t>
            </a:r>
            <a:r>
              <a:rPr sz="3000" spc="-17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endParaRPr sz="3000">
              <a:latin typeface="Arial MT"/>
              <a:cs typeface="Arial MT"/>
            </a:endParaRPr>
          </a:p>
          <a:p>
            <a:pPr marL="787400" lvl="1" indent="-13843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788035" algn="l"/>
              </a:tabLst>
            </a:pPr>
            <a:r>
              <a:rPr sz="3000" spc="-45" dirty="0">
                <a:latin typeface="Arial MT"/>
                <a:cs typeface="Arial MT"/>
              </a:rPr>
              <a:t>Type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</a:t>
            </a:r>
            <a:endParaRPr sz="3000">
              <a:latin typeface="Arial MT"/>
              <a:cs typeface="Arial MT"/>
            </a:endParaRPr>
          </a:p>
          <a:p>
            <a:pPr marL="443230" marR="1249680" indent="-238760">
              <a:lnSpc>
                <a:spcPts val="3679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443865" algn="l"/>
              </a:tabLst>
            </a:pPr>
            <a:r>
              <a:rPr spc="-10" dirty="0"/>
              <a:t>The </a:t>
            </a:r>
            <a:r>
              <a:rPr spc="-5" dirty="0"/>
              <a:t>lack of </a:t>
            </a:r>
            <a:r>
              <a:rPr spc="-10" dirty="0"/>
              <a:t>these </a:t>
            </a:r>
            <a:r>
              <a:rPr spc="-5" dirty="0"/>
              <a:t>antigens is </a:t>
            </a:r>
            <a:r>
              <a:rPr dirty="0"/>
              <a:t>called </a:t>
            </a:r>
            <a:r>
              <a:rPr spc="-930" dirty="0"/>
              <a:t> </a:t>
            </a:r>
            <a:r>
              <a:rPr spc="-10" dirty="0"/>
              <a:t>type</a:t>
            </a:r>
            <a:r>
              <a:rPr spc="-15" dirty="0"/>
              <a:t> </a:t>
            </a:r>
            <a:r>
              <a:rPr dirty="0"/>
              <a:t>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334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ABO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Groups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2481275"/>
            <a:ext cx="7625080" cy="218713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508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presence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both</a:t>
            </a:r>
            <a:r>
              <a:rPr sz="3400" spc="-2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B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called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type</a:t>
            </a:r>
            <a:r>
              <a:rPr sz="3400" spc="-204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AB</a:t>
            </a:r>
            <a:endParaRPr sz="3400" dirty="0">
              <a:latin typeface="Arial MT"/>
              <a:cs typeface="Arial MT"/>
            </a:endParaRPr>
          </a:p>
          <a:p>
            <a:pPr marL="250825" marR="101600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presence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either</a:t>
            </a:r>
            <a:r>
              <a:rPr sz="3400" spc="-2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B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called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types</a:t>
            </a:r>
            <a:r>
              <a:rPr sz="3400" spc="-204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B,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respectively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135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Rh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Groups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214" y="2024075"/>
            <a:ext cx="7929245" cy="335155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76225" marR="737235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5" dirty="0">
                <a:latin typeface="Arial MT"/>
                <a:cs typeface="Arial MT"/>
              </a:rPr>
              <a:t>Named because of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presence or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absence of one of eight Rh antigens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(agglutinogen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D)</a:t>
            </a:r>
            <a:endParaRPr sz="3400" dirty="0">
              <a:latin typeface="Arial MT"/>
              <a:cs typeface="Arial MT"/>
            </a:endParaRPr>
          </a:p>
          <a:p>
            <a:pPr marL="276225" indent="-238760" algn="l" rtl="0">
              <a:lnSpc>
                <a:spcPct val="100000"/>
              </a:lnSpc>
              <a:spcBef>
                <a:spcPts val="1230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5" dirty="0">
                <a:latin typeface="Arial MT"/>
                <a:cs typeface="Arial MT"/>
              </a:rPr>
              <a:t>Most</a:t>
            </a:r>
            <a:r>
              <a:rPr sz="3400" spc="-2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Americans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20" dirty="0">
                <a:latin typeface="Arial MT"/>
                <a:cs typeface="Arial MT"/>
              </a:rPr>
              <a:t>Rh</a:t>
            </a:r>
            <a:r>
              <a:rPr sz="3375" spc="30" baseline="30864" dirty="0">
                <a:latin typeface="Arial MT"/>
                <a:cs typeface="Arial MT"/>
              </a:rPr>
              <a:t>+</a:t>
            </a:r>
            <a:endParaRPr sz="3375" baseline="30864" dirty="0">
              <a:latin typeface="Arial MT"/>
              <a:cs typeface="Arial MT"/>
            </a:endParaRPr>
          </a:p>
          <a:p>
            <a:pPr marL="276225" marR="30480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10" dirty="0">
                <a:latin typeface="Arial MT"/>
                <a:cs typeface="Arial MT"/>
              </a:rPr>
              <a:t>Problems </a:t>
            </a:r>
            <a:r>
              <a:rPr sz="3400" dirty="0">
                <a:latin typeface="Arial MT"/>
                <a:cs typeface="Arial MT"/>
              </a:rPr>
              <a:t>can </a:t>
            </a:r>
            <a:r>
              <a:rPr sz="3400" spc="-5" dirty="0">
                <a:latin typeface="Arial MT"/>
                <a:cs typeface="Arial MT"/>
              </a:rPr>
              <a:t>occur in mixing </a:t>
            </a:r>
            <a:r>
              <a:rPr sz="3400" spc="20" dirty="0">
                <a:latin typeface="Arial MT"/>
                <a:cs typeface="Arial MT"/>
              </a:rPr>
              <a:t>Rh</a:t>
            </a:r>
            <a:r>
              <a:rPr sz="3375" spc="30" baseline="30864" dirty="0">
                <a:latin typeface="Arial MT"/>
                <a:cs typeface="Arial MT"/>
              </a:rPr>
              <a:t>+ </a:t>
            </a:r>
            <a:r>
              <a:rPr sz="3400" spc="-5" dirty="0">
                <a:latin typeface="Arial MT"/>
                <a:cs typeface="Arial MT"/>
              </a:rPr>
              <a:t>blood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into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 with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5" dirty="0">
                <a:latin typeface="Arial MT"/>
                <a:cs typeface="Arial MT"/>
              </a:rPr>
              <a:t>Rh</a:t>
            </a:r>
            <a:r>
              <a:rPr sz="3375" spc="7" baseline="30864" dirty="0">
                <a:latin typeface="Arial MT"/>
                <a:cs typeface="Arial MT"/>
              </a:rPr>
              <a:t>–</a:t>
            </a:r>
            <a:r>
              <a:rPr sz="3375" spc="472" baseline="30864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9354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Rh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Dangers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During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Pregnancy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214" y="2938475"/>
            <a:ext cx="7673975" cy="149464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76225" marR="3048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  <a:tab pos="3467100" algn="l"/>
              </a:tabLst>
            </a:pPr>
            <a:r>
              <a:rPr sz="3400" spc="-5" dirty="0">
                <a:latin typeface="Arial MT"/>
                <a:cs typeface="Arial MT"/>
              </a:rPr>
              <a:t>Danger is only when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mother is </a:t>
            </a:r>
            <a:r>
              <a:rPr sz="3400" spc="15" dirty="0">
                <a:latin typeface="Arial MT"/>
                <a:cs typeface="Arial MT"/>
              </a:rPr>
              <a:t>Rh</a:t>
            </a:r>
            <a:r>
              <a:rPr sz="3375" spc="22" baseline="30864" dirty="0">
                <a:latin typeface="Arial MT"/>
                <a:cs typeface="Arial MT"/>
              </a:rPr>
              <a:t>– </a:t>
            </a:r>
            <a:r>
              <a:rPr sz="3375" spc="-922" baseline="30864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 </a:t>
            </a:r>
            <a:r>
              <a:rPr sz="3400" spc="-10" dirty="0">
                <a:latin typeface="Arial MT"/>
                <a:cs typeface="Arial MT"/>
              </a:rPr>
              <a:t>the father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spc="10" dirty="0">
                <a:latin typeface="Arial MT"/>
                <a:cs typeface="Arial MT"/>
              </a:rPr>
              <a:t>Rh</a:t>
            </a:r>
            <a:r>
              <a:rPr sz="3375" spc="15" baseline="30864" dirty="0">
                <a:latin typeface="Arial MT"/>
                <a:cs typeface="Arial MT"/>
              </a:rPr>
              <a:t>+</a:t>
            </a:r>
            <a:r>
              <a:rPr sz="3400" spc="10" dirty="0">
                <a:latin typeface="Arial MT"/>
                <a:cs typeface="Arial MT"/>
              </a:rPr>
              <a:t>, </a:t>
            </a:r>
            <a:r>
              <a:rPr sz="3400" spc="-5" dirty="0">
                <a:latin typeface="Arial MT"/>
                <a:cs typeface="Arial MT"/>
              </a:rPr>
              <a:t>and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dirty="0">
                <a:latin typeface="Arial MT"/>
                <a:cs typeface="Arial MT"/>
              </a:rPr>
              <a:t>child 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inherits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5" dirty="0">
                <a:latin typeface="Arial MT"/>
                <a:cs typeface="Arial MT"/>
              </a:rPr>
              <a:t>Rh</a:t>
            </a:r>
            <a:r>
              <a:rPr sz="3375" spc="7" baseline="30864" dirty="0">
                <a:latin typeface="Arial MT"/>
                <a:cs typeface="Arial MT"/>
              </a:rPr>
              <a:t>+	</a:t>
            </a:r>
            <a:r>
              <a:rPr sz="3400" spc="-5" dirty="0">
                <a:latin typeface="Arial MT"/>
                <a:cs typeface="Arial MT"/>
              </a:rPr>
              <a:t>factor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9354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Rh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Dangers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During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Pregnancy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5914" y="1338275"/>
            <a:ext cx="8196580" cy="46221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63525" marR="182880" indent="-238760" algn="just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64160" algn="l"/>
              </a:tabLst>
            </a:pP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mismatch of an </a:t>
            </a:r>
            <a:r>
              <a:rPr sz="3400" spc="5" dirty="0">
                <a:latin typeface="Arial MT"/>
                <a:cs typeface="Arial MT"/>
              </a:rPr>
              <a:t>Rh</a:t>
            </a:r>
            <a:r>
              <a:rPr sz="3375" spc="7" baseline="30864" dirty="0">
                <a:latin typeface="Arial MT"/>
                <a:cs typeface="Arial MT"/>
              </a:rPr>
              <a:t>– </a:t>
            </a:r>
            <a:r>
              <a:rPr sz="3400" spc="-5" dirty="0">
                <a:latin typeface="Arial MT"/>
                <a:cs typeface="Arial MT"/>
              </a:rPr>
              <a:t>mother </a:t>
            </a:r>
            <a:r>
              <a:rPr sz="3400" dirty="0">
                <a:latin typeface="Arial MT"/>
                <a:cs typeface="Arial MT"/>
              </a:rPr>
              <a:t>carrying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 </a:t>
            </a:r>
            <a:r>
              <a:rPr sz="3400" dirty="0">
                <a:latin typeface="Arial MT"/>
                <a:cs typeface="Arial MT"/>
              </a:rPr>
              <a:t>Rh</a:t>
            </a:r>
            <a:r>
              <a:rPr sz="3375" baseline="30864" dirty="0">
                <a:latin typeface="Arial MT"/>
                <a:cs typeface="Arial MT"/>
              </a:rPr>
              <a:t>+ </a:t>
            </a:r>
            <a:r>
              <a:rPr sz="3400" spc="-5" dirty="0">
                <a:latin typeface="Arial MT"/>
                <a:cs typeface="Arial MT"/>
              </a:rPr>
              <a:t>baby </a:t>
            </a:r>
            <a:r>
              <a:rPr sz="3400" dirty="0">
                <a:latin typeface="Arial MT"/>
                <a:cs typeface="Arial MT"/>
              </a:rPr>
              <a:t>can cause </a:t>
            </a:r>
            <a:r>
              <a:rPr sz="3400" spc="-5" dirty="0">
                <a:latin typeface="Arial MT"/>
                <a:cs typeface="Arial MT"/>
              </a:rPr>
              <a:t>problems </a:t>
            </a:r>
            <a:r>
              <a:rPr sz="3400" spc="-10" dirty="0">
                <a:latin typeface="Arial MT"/>
                <a:cs typeface="Arial MT"/>
              </a:rPr>
              <a:t>for the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unborn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child</a:t>
            </a:r>
          </a:p>
          <a:p>
            <a:pPr marL="607695" marR="302260" lvl="1" indent="-140970" algn="l" rtl="0">
              <a:lnSpc>
                <a:spcPts val="3100"/>
              </a:lnSpc>
              <a:spcBef>
                <a:spcPts val="171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900" spc="-5" dirty="0">
                <a:latin typeface="Arial MT"/>
                <a:cs typeface="Arial MT"/>
              </a:rPr>
              <a:t>The first pregnancy usually proceeds without </a:t>
            </a:r>
            <a:r>
              <a:rPr sz="2900" spc="-79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problems</a:t>
            </a:r>
            <a:endParaRPr sz="2900" dirty="0">
              <a:latin typeface="Arial MT"/>
              <a:cs typeface="Arial MT"/>
            </a:endParaRPr>
          </a:p>
          <a:p>
            <a:pPr marL="607695" marR="17780" lvl="1" indent="-140970" algn="l" rtl="0">
              <a:lnSpc>
                <a:spcPct val="79000"/>
              </a:lnSpc>
              <a:spcBef>
                <a:spcPts val="1535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immune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system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is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sensitized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after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first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pregnancy</a:t>
            </a:r>
            <a:endParaRPr sz="2900" dirty="0">
              <a:latin typeface="Arial MT"/>
              <a:cs typeface="Arial MT"/>
            </a:endParaRPr>
          </a:p>
          <a:p>
            <a:pPr marL="607695" marR="191770" lvl="1" indent="-140970" algn="just" rtl="0">
              <a:lnSpc>
                <a:spcPct val="79400"/>
              </a:lnSpc>
              <a:spcBef>
                <a:spcPts val="146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900" spc="-5" dirty="0">
                <a:latin typeface="Arial MT"/>
                <a:cs typeface="Arial MT"/>
              </a:rPr>
              <a:t>In </a:t>
            </a:r>
            <a:r>
              <a:rPr sz="2900" dirty="0">
                <a:latin typeface="Arial MT"/>
                <a:cs typeface="Arial MT"/>
              </a:rPr>
              <a:t>a second </a:t>
            </a:r>
            <a:r>
              <a:rPr sz="2900" spc="-30" dirty="0">
                <a:latin typeface="Arial MT"/>
                <a:cs typeface="Arial MT"/>
              </a:rPr>
              <a:t>pregnancy, </a:t>
            </a:r>
            <a:r>
              <a:rPr sz="2900" spc="-5" dirty="0">
                <a:latin typeface="Arial MT"/>
                <a:cs typeface="Arial MT"/>
              </a:rPr>
              <a:t>the </a:t>
            </a:r>
            <a:r>
              <a:rPr sz="2900" spc="5" dirty="0">
                <a:latin typeface="Arial MT"/>
                <a:cs typeface="Arial MT"/>
              </a:rPr>
              <a:t>mother’s </a:t>
            </a:r>
            <a:r>
              <a:rPr sz="2900" spc="-5" dirty="0">
                <a:latin typeface="Arial MT"/>
                <a:cs typeface="Arial MT"/>
              </a:rPr>
              <a:t>immune </a:t>
            </a:r>
            <a:r>
              <a:rPr sz="2900" spc="-79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system </a:t>
            </a:r>
            <a:r>
              <a:rPr sz="2900" spc="-5" dirty="0">
                <a:latin typeface="Arial MT"/>
                <a:cs typeface="Arial MT"/>
              </a:rPr>
              <a:t>produces antibodies to attack the </a:t>
            </a:r>
            <a:r>
              <a:rPr sz="2900" spc="15" dirty="0">
                <a:latin typeface="Arial MT"/>
                <a:cs typeface="Arial MT"/>
              </a:rPr>
              <a:t>Rh</a:t>
            </a:r>
            <a:r>
              <a:rPr sz="2850" spc="22" baseline="32163" dirty="0">
                <a:latin typeface="Arial MT"/>
                <a:cs typeface="Arial MT"/>
              </a:rPr>
              <a:t>+ </a:t>
            </a:r>
            <a:r>
              <a:rPr sz="2850" spc="-772" baseline="32163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blood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(hemolytic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disease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of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newborn)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1322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Blood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458199" cy="60499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4085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Physical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Characteristics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Blood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791347"/>
            <a:ext cx="7950834" cy="391795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Color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range</a:t>
            </a:r>
          </a:p>
          <a:p>
            <a:pPr marL="594995" lvl="1" indent="-12573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400" spc="-10" dirty="0">
                <a:latin typeface="Arial MT"/>
                <a:cs typeface="Arial MT"/>
              </a:rPr>
              <a:t>Oxygen-rich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scarlet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red</a:t>
            </a:r>
          </a:p>
          <a:p>
            <a:pPr marL="594995" lvl="1" indent="-12573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400" spc="-10" dirty="0">
                <a:latin typeface="Arial MT"/>
                <a:cs typeface="Arial MT"/>
              </a:rPr>
              <a:t>Oxygen-poor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dull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red</a:t>
            </a:r>
          </a:p>
          <a:p>
            <a:pPr marL="250825" indent="-23876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pH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must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remain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between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7.35–7.45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Blood temperature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dirty="0">
                <a:latin typeface="Arial MT"/>
                <a:cs typeface="Arial MT"/>
              </a:rPr>
              <a:t>slightly </a:t>
            </a:r>
            <a:r>
              <a:rPr sz="3400" spc="-5" dirty="0">
                <a:latin typeface="Arial MT"/>
                <a:cs typeface="Arial MT"/>
              </a:rPr>
              <a:t>higher </a:t>
            </a:r>
            <a:r>
              <a:rPr sz="3400" spc="-10" dirty="0">
                <a:latin typeface="Arial MT"/>
                <a:cs typeface="Arial MT"/>
              </a:rPr>
              <a:t>than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temperature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1515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Plasma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139659"/>
            <a:ext cx="7795259" cy="500649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5080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Composed of approximately 90 percent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water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4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Includes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many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dissolved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substances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Nutrients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Salts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(metal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ions)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Respiratory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gases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Hormones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Proteins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30" dirty="0">
                <a:latin typeface="Arial MT"/>
                <a:cs typeface="Arial MT"/>
              </a:rPr>
              <a:t>Waste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products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714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Plasma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Proteins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2164410"/>
            <a:ext cx="7759065" cy="301307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Albumin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–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regulates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osmotic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pressure</a:t>
            </a:r>
            <a:endParaRPr sz="3400" dirty="0">
              <a:latin typeface="Arial MT"/>
              <a:cs typeface="Arial MT"/>
            </a:endParaRPr>
          </a:p>
          <a:p>
            <a:pPr marL="250825" marR="378460" indent="-238760" algn="l" rtl="0">
              <a:lnSpc>
                <a:spcPts val="3700"/>
              </a:lnSpc>
              <a:spcBef>
                <a:spcPts val="17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Clotting proteins </a:t>
            </a:r>
            <a:r>
              <a:rPr sz="3400" dirty="0">
                <a:latin typeface="Arial MT"/>
                <a:cs typeface="Arial MT"/>
              </a:rPr>
              <a:t>– </a:t>
            </a:r>
            <a:r>
              <a:rPr sz="3400" spc="-5" dirty="0">
                <a:latin typeface="Arial MT"/>
                <a:cs typeface="Arial MT"/>
              </a:rPr>
              <a:t>help to </a:t>
            </a:r>
            <a:r>
              <a:rPr sz="3400" dirty="0">
                <a:latin typeface="Arial MT"/>
                <a:cs typeface="Arial MT"/>
              </a:rPr>
              <a:t>stem </a:t>
            </a:r>
            <a:r>
              <a:rPr sz="3400" spc="-5" dirty="0">
                <a:latin typeface="Arial MT"/>
                <a:cs typeface="Arial MT"/>
              </a:rPr>
              <a:t>blood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loss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when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vessel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injured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Antibodies </a:t>
            </a:r>
            <a:r>
              <a:rPr sz="3400" dirty="0">
                <a:latin typeface="Arial MT"/>
                <a:cs typeface="Arial MT"/>
              </a:rPr>
              <a:t>– </a:t>
            </a:r>
            <a:r>
              <a:rPr sz="3400" spc="-5" dirty="0">
                <a:latin typeface="Arial MT"/>
                <a:cs typeface="Arial MT"/>
              </a:rPr>
              <a:t>help protect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body </a:t>
            </a:r>
            <a:r>
              <a:rPr sz="3400" spc="-10" dirty="0">
                <a:latin typeface="Arial MT"/>
                <a:cs typeface="Arial MT"/>
              </a:rPr>
              <a:t>from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antigens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467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latin typeface="Arial MT"/>
                <a:cs typeface="Arial MT"/>
              </a:rPr>
              <a:t>Formed</a:t>
            </a:r>
            <a:r>
              <a:rPr i="0" spc="-9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Elements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2393010"/>
            <a:ext cx="8356786" cy="208198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b="1" spc="-10" dirty="0">
                <a:solidFill>
                  <a:srgbClr val="FF0000"/>
                </a:solidFill>
                <a:latin typeface="Arial MT"/>
                <a:cs typeface="Arial MT"/>
              </a:rPr>
              <a:t>Erythrocytes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=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</a:t>
            </a: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b="1" spc="-5" dirty="0">
                <a:latin typeface="Arial MT"/>
                <a:cs typeface="Arial MT"/>
              </a:rPr>
              <a:t>Leukocytes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=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white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</a:t>
            </a:r>
          </a:p>
          <a:p>
            <a:pPr marL="250825" indent="-23876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b="1" spc="-10" dirty="0">
                <a:latin typeface="Arial MT"/>
                <a:cs typeface="Arial MT"/>
              </a:rPr>
              <a:t>Platelets</a:t>
            </a:r>
            <a:r>
              <a:rPr sz="3400" b="1" spc="-35" dirty="0">
                <a:latin typeface="Arial MT"/>
                <a:cs typeface="Arial MT"/>
              </a:rPr>
              <a:t> </a:t>
            </a:r>
            <a:r>
              <a:rPr sz="3400" b="1" dirty="0">
                <a:latin typeface="Arial MT"/>
                <a:cs typeface="Arial MT"/>
              </a:rPr>
              <a:t>=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fragments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439"/>
      </p:ext>
    </p:extLst>
  </p:cSld>
  <p:clrMapOvr>
    <a:masterClrMapping/>
  </p:clrMapOvr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</TotalTime>
  <Words>776</Words>
  <Application>Microsoft Office PowerPoint</Application>
  <PresentationFormat>عرض على الشاشة (4:3)</PresentationFormat>
  <Paragraphs>134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Arial MT</vt:lpstr>
      <vt:lpstr>Century Gothic</vt:lpstr>
      <vt:lpstr>Lucida Sans Unicode</vt:lpstr>
      <vt:lpstr>Times New Roman</vt:lpstr>
      <vt:lpstr>Verdana</vt:lpstr>
      <vt:lpstr>Wingdings 3</vt:lpstr>
      <vt:lpstr>شريحة</vt:lpstr>
      <vt:lpstr>Chapter 5 Blood </vt:lpstr>
      <vt:lpstr>Blood</vt:lpstr>
      <vt:lpstr>عرض تقديمي في PowerPoint</vt:lpstr>
      <vt:lpstr>Blood</vt:lpstr>
      <vt:lpstr>Physical Characteristics of Blood</vt:lpstr>
      <vt:lpstr>Blood Plasma</vt:lpstr>
      <vt:lpstr>Plasma Proteins</vt:lpstr>
      <vt:lpstr>Formed Elements</vt:lpstr>
      <vt:lpstr>عرض تقديمي في PowerPoint</vt:lpstr>
      <vt:lpstr>Erythrocytes (Red Blood Cells)</vt:lpstr>
      <vt:lpstr>Hemoglobin</vt:lpstr>
      <vt:lpstr>Leukocytes (White Blood Cells)</vt:lpstr>
      <vt:lpstr>Leukocyte Levels in the Blood</vt:lpstr>
      <vt:lpstr>Types of Leukocytes</vt:lpstr>
      <vt:lpstr>Types of Leukocytes</vt:lpstr>
      <vt:lpstr>Agranulocytes</vt:lpstr>
      <vt:lpstr>Platelets</vt:lpstr>
      <vt:lpstr>Hematopoiesis</vt:lpstr>
      <vt:lpstr>عرض تقديمي في PowerPoint</vt:lpstr>
      <vt:lpstr>Fate of Erythrocytes</vt:lpstr>
      <vt:lpstr>Control of Erythrocyte Production</vt:lpstr>
      <vt:lpstr>Control of Erythrocyte Production</vt:lpstr>
      <vt:lpstr>Hemostasis</vt:lpstr>
      <vt:lpstr>عرض تقديمي في PowerPoint</vt:lpstr>
      <vt:lpstr>Blood Groups and Transfusions</vt:lpstr>
      <vt:lpstr>Human Blood Groups</vt:lpstr>
      <vt:lpstr>عرض تقديمي في PowerPoint</vt:lpstr>
      <vt:lpstr>ABO Blood Groups</vt:lpstr>
      <vt:lpstr>ABO Blood Groups</vt:lpstr>
      <vt:lpstr>Rh Blood Groups</vt:lpstr>
      <vt:lpstr>Rh Dangers During Pregnancy</vt:lpstr>
      <vt:lpstr>Rh Dangers During Pregnancy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Blood</dc:title>
  <dc:creator>alnaseem</dc:creator>
  <cp:lastModifiedBy>Shosha Hussein</cp:lastModifiedBy>
  <cp:revision>12</cp:revision>
  <dcterms:created xsi:type="dcterms:W3CDTF">2023-10-26T08:46:17Z</dcterms:created>
  <dcterms:modified xsi:type="dcterms:W3CDTF">2024-05-29T21:37:56Z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