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6" r:id="rId5"/>
    <p:sldId id="267" r:id="rId6"/>
    <p:sldId id="268" r:id="rId7"/>
    <p:sldId id="269" r:id="rId8"/>
    <p:sldId id="270" r:id="rId9"/>
    <p:sldId id="271" r:id="rId10"/>
    <p:sldId id="272" r:id="rId11"/>
    <p:sldId id="274" r:id="rId12"/>
    <p:sldId id="273" r:id="rId13"/>
    <p:sldId id="277" r:id="rId14"/>
    <p:sldId id="278" r:id="rId15"/>
    <p:sldId id="279" r:id="rId16"/>
    <p:sldId id="275" r:id="rId17"/>
    <p:sldId id="280" r:id="rId18"/>
    <p:sldId id="276" r:id="rId19"/>
    <p:sldId id="281" r:id="rId20"/>
    <p:sldId id="282" r:id="rId21"/>
    <p:sldId id="265" r:id="rId22"/>
  </p:sldIdLst>
  <p:sldSz cx="18288000" cy="10287000"/>
  <p:notesSz cx="6858000" cy="9144000"/>
  <p:embeddedFontLst>
    <p:embeddedFont>
      <p:font typeface="Arial Unicode MS" panose="020B0604020202020204" pitchFamily="34" charset="-128"/>
      <p:regular r:id="rId23"/>
    </p:embeddedFont>
    <p:embeddedFont>
      <p:font typeface="beIN Normal " panose="020B0604020202020204" charset="-78"/>
      <p:regular r:id="rId24"/>
    </p:embeddedFont>
    <p:embeddedFont>
      <p:font typeface="Calibri" panose="020F0502020204030204" pitchFamily="34" charset="0"/>
      <p:regular r:id="rId25"/>
      <p:bold r:id="rId26"/>
      <p:italic r:id="rId27"/>
      <p:boldItalic r:id="rId28"/>
    </p:embeddedFont>
    <p:embeddedFont>
      <p:font typeface="League Spartan"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86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7.svg"/><Relationship Id="rId3" Type="http://schemas.openxmlformats.org/officeDocument/2006/relationships/image" Target="../media/image11.sv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2.svg"/><Relationship Id="rId5" Type="http://schemas.openxmlformats.org/officeDocument/2006/relationships/image" Target="../media/image13.svg"/><Relationship Id="rId1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svg"/><Relationship Id="rId7" Type="http://schemas.openxmlformats.org/officeDocument/2006/relationships/image" Target="../media/image7.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2845650" y="2813374"/>
            <a:ext cx="7875378" cy="8104361"/>
          </a:xfrm>
          <a:custGeom>
            <a:avLst/>
            <a:gdLst/>
            <a:ahLst/>
            <a:cxnLst/>
            <a:rect l="l" t="t" r="r" b="b"/>
            <a:pathLst>
              <a:path w="7875378" h="8104361">
                <a:moveTo>
                  <a:pt x="0" y="0"/>
                </a:moveTo>
                <a:lnTo>
                  <a:pt x="7875378" y="0"/>
                </a:lnTo>
                <a:lnTo>
                  <a:pt x="7875378" y="8104361"/>
                </a:lnTo>
                <a:lnTo>
                  <a:pt x="0" y="8104361"/>
                </a:lnTo>
                <a:lnTo>
                  <a:pt x="0" y="0"/>
                </a:lnTo>
                <a:close/>
              </a:path>
            </a:pathLst>
          </a:custGeom>
          <a:blipFill>
            <a:blip r:embed="rId2">
              <a:alphaModFix amt="56000"/>
              <a:extLst>
                <a:ext uri="{96DAC541-7B7A-43D3-8B79-37D633B846F1}">
                  <asvg:svgBlip xmlns:asvg="http://schemas.microsoft.com/office/drawing/2016/SVG/main" r:embed="rId3"/>
                </a:ext>
              </a:extLst>
            </a:blip>
            <a:stretch>
              <a:fillRect/>
            </a:stretch>
          </a:blipFill>
        </p:spPr>
      </p:sp>
      <p:sp>
        <p:nvSpPr>
          <p:cNvPr id="3" name="Freeform 3"/>
          <p:cNvSpPr/>
          <p:nvPr/>
        </p:nvSpPr>
        <p:spPr>
          <a:xfrm>
            <a:off x="667561" y="1220254"/>
            <a:ext cx="6225249" cy="8631195"/>
          </a:xfrm>
          <a:custGeom>
            <a:avLst/>
            <a:gdLst/>
            <a:ahLst/>
            <a:cxnLst/>
            <a:rect l="l" t="t" r="r" b="b"/>
            <a:pathLst>
              <a:path w="6225249" h="8631195">
                <a:moveTo>
                  <a:pt x="0" y="0"/>
                </a:moveTo>
                <a:lnTo>
                  <a:pt x="6225249" y="0"/>
                </a:lnTo>
                <a:lnTo>
                  <a:pt x="6225249" y="8631195"/>
                </a:lnTo>
                <a:lnTo>
                  <a:pt x="0" y="8631195"/>
                </a:lnTo>
                <a:lnTo>
                  <a:pt x="0" y="0"/>
                </a:lnTo>
                <a:close/>
              </a:path>
            </a:pathLst>
          </a:custGeom>
          <a:blipFill>
            <a:blip r:embed="rId4"/>
            <a:stretch>
              <a:fillRect/>
            </a:stretch>
          </a:blipFill>
        </p:spPr>
      </p:sp>
      <p:sp>
        <p:nvSpPr>
          <p:cNvPr id="4" name="Freeform 4"/>
          <p:cNvSpPr/>
          <p:nvPr/>
        </p:nvSpPr>
        <p:spPr>
          <a:xfrm>
            <a:off x="747882" y="49738"/>
            <a:ext cx="11071703" cy="11071703"/>
          </a:xfrm>
          <a:custGeom>
            <a:avLst/>
            <a:gdLst/>
            <a:ahLst/>
            <a:cxnLst/>
            <a:rect l="l" t="t" r="r" b="b"/>
            <a:pathLst>
              <a:path w="11071703" h="11071703">
                <a:moveTo>
                  <a:pt x="0" y="0"/>
                </a:moveTo>
                <a:lnTo>
                  <a:pt x="11071703" y="0"/>
                </a:lnTo>
                <a:lnTo>
                  <a:pt x="11071703" y="11071703"/>
                </a:lnTo>
                <a:lnTo>
                  <a:pt x="0" y="11071703"/>
                </a:lnTo>
                <a:lnTo>
                  <a:pt x="0" y="0"/>
                </a:lnTo>
                <a:close/>
              </a:path>
            </a:pathLst>
          </a:custGeom>
          <a:blipFill>
            <a:blip r:embed="rId5">
              <a:alphaModFix amt="49000"/>
              <a:extLst>
                <a:ext uri="{96DAC541-7B7A-43D3-8B79-37D633B846F1}">
                  <asvg:svgBlip xmlns:asvg="http://schemas.microsoft.com/office/drawing/2016/SVG/main" r:embed="rId6"/>
                </a:ext>
              </a:extLst>
            </a:blip>
            <a:stretch>
              <a:fillRect/>
            </a:stretch>
          </a:blipFill>
        </p:spPr>
      </p:sp>
      <p:sp>
        <p:nvSpPr>
          <p:cNvPr id="7" name="TextBox 7"/>
          <p:cNvSpPr txBox="1"/>
          <p:nvPr/>
        </p:nvSpPr>
        <p:spPr>
          <a:xfrm>
            <a:off x="5704348" y="5535851"/>
            <a:ext cx="12388905" cy="1015663"/>
          </a:xfrm>
          <a:prstGeom prst="rect">
            <a:avLst/>
          </a:prstGeom>
        </p:spPr>
        <p:txBody>
          <a:bodyPr wrap="square" lIns="0" tIns="0" rIns="0" bIns="0" rtlCol="0" anchor="t">
            <a:spAutoFit/>
          </a:bodyPr>
          <a:lstStyle/>
          <a:p>
            <a:pPr algn="ctr">
              <a:spcBef>
                <a:spcPct val="0"/>
              </a:spcBef>
            </a:pPr>
            <a:r>
              <a:rPr lang="ar-IQ" sz="6600" b="1" dirty="0">
                <a:solidFill>
                  <a:srgbClr val="02233D"/>
                </a:solidFill>
                <a:latin typeface="Arial Unicode MS" panose="020B0604020202020204" pitchFamily="34" charset="-128"/>
                <a:ea typeface="Arial Unicode MS" panose="020B0604020202020204" pitchFamily="34" charset="-128"/>
                <a:sym typeface="League Spartan"/>
              </a:rPr>
              <a:t>الذكاء الاصطناعي والانظمة الخبيرة</a:t>
            </a:r>
            <a:endParaRPr lang="en-US" sz="6600" b="1" dirty="0">
              <a:solidFill>
                <a:srgbClr val="02233D"/>
              </a:solidFill>
              <a:latin typeface="Arial Unicode MS" panose="020B0604020202020204" pitchFamily="34" charset="-128"/>
              <a:ea typeface="Arial Unicode MS" panose="020B0604020202020204" pitchFamily="34" charset="-128"/>
              <a:sym typeface="League Spartan"/>
            </a:endParaRPr>
          </a:p>
        </p:txBody>
      </p:sp>
      <p:sp>
        <p:nvSpPr>
          <p:cNvPr id="10" name="Freeform 10"/>
          <p:cNvSpPr/>
          <p:nvPr/>
        </p:nvSpPr>
        <p:spPr>
          <a:xfrm>
            <a:off x="7114907" y="7439581"/>
            <a:ext cx="9814108" cy="1249068"/>
          </a:xfrm>
          <a:custGeom>
            <a:avLst/>
            <a:gdLst/>
            <a:ahLst/>
            <a:cxnLst/>
            <a:rect l="l" t="t" r="r" b="b"/>
            <a:pathLst>
              <a:path w="9814108" h="1249068">
                <a:moveTo>
                  <a:pt x="0" y="0"/>
                </a:moveTo>
                <a:lnTo>
                  <a:pt x="9814108" y="0"/>
                </a:lnTo>
                <a:lnTo>
                  <a:pt x="9814108" y="1249068"/>
                </a:lnTo>
                <a:lnTo>
                  <a:pt x="0" y="12490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1" name="TextBox 11"/>
          <p:cNvSpPr txBox="1"/>
          <p:nvPr/>
        </p:nvSpPr>
        <p:spPr>
          <a:xfrm>
            <a:off x="9036368" y="7694783"/>
            <a:ext cx="5768811" cy="738664"/>
          </a:xfrm>
          <a:prstGeom prst="rect">
            <a:avLst/>
          </a:prstGeom>
        </p:spPr>
        <p:txBody>
          <a:bodyPr wrap="square" lIns="0" tIns="0" rIns="0" bIns="0" rtlCol="0" anchor="t">
            <a:spAutoFit/>
          </a:bodyPr>
          <a:lstStyle/>
          <a:p>
            <a:pPr algn="ctr">
              <a:spcBef>
                <a:spcPct val="0"/>
              </a:spcBef>
            </a:pPr>
            <a:r>
              <a:rPr lang="ar-IQ" sz="4800" dirty="0">
                <a:solidFill>
                  <a:srgbClr val="000000"/>
                </a:solidFill>
                <a:latin typeface="beIN Normal " panose="02000000000000000000" pitchFamily="2" charset="-78"/>
                <a:ea typeface="Codec Pro"/>
                <a:cs typeface="beIN Normal " panose="02000000000000000000" pitchFamily="2" charset="-78"/>
                <a:sym typeface="Codec Pro"/>
              </a:rPr>
              <a:t>د. حسنين يعرب محمد</a:t>
            </a:r>
            <a:endParaRPr lang="en-US" sz="4800" dirty="0">
              <a:solidFill>
                <a:srgbClr val="000000"/>
              </a:solidFill>
              <a:latin typeface="beIN Normal " panose="02000000000000000000" pitchFamily="2" charset="-78"/>
              <a:ea typeface="Codec Pro"/>
              <a:cs typeface="beIN Normal " panose="02000000000000000000" pitchFamily="2" charset="-78"/>
              <a:sym typeface="Codec Pro"/>
            </a:endParaRPr>
          </a:p>
        </p:txBody>
      </p:sp>
      <p:sp>
        <p:nvSpPr>
          <p:cNvPr id="14" name="TextBox 7"/>
          <p:cNvSpPr txBox="1"/>
          <p:nvPr/>
        </p:nvSpPr>
        <p:spPr>
          <a:xfrm>
            <a:off x="7297562" y="3028560"/>
            <a:ext cx="9448800" cy="2215991"/>
          </a:xfrm>
          <a:prstGeom prst="rect">
            <a:avLst/>
          </a:prstGeom>
        </p:spPr>
        <p:txBody>
          <a:bodyPr wrap="square" lIns="0" tIns="0" rIns="0" bIns="0" rtlCol="0" anchor="t">
            <a:spAutoFit/>
          </a:bodyPr>
          <a:lstStyle/>
          <a:p>
            <a:pPr algn="ctr">
              <a:spcBef>
                <a:spcPct val="0"/>
              </a:spcBef>
            </a:pPr>
            <a:r>
              <a:rPr lang="ar-IQ" sz="4800" dirty="0">
                <a:solidFill>
                  <a:srgbClr val="02233D"/>
                </a:solidFill>
                <a:latin typeface="beIN Normal " panose="02000000000000000000" pitchFamily="2" charset="-78"/>
                <a:ea typeface="League Spartan"/>
                <a:cs typeface="beIN Normal " panose="02000000000000000000" pitchFamily="2" charset="-78"/>
                <a:sym typeface="League Spartan"/>
              </a:rPr>
              <a:t>جامعة المستقبل</a:t>
            </a:r>
          </a:p>
          <a:p>
            <a:pPr algn="ctr">
              <a:spcBef>
                <a:spcPct val="0"/>
              </a:spcBef>
            </a:pPr>
            <a:r>
              <a:rPr lang="ar-IQ" sz="4800" dirty="0">
                <a:solidFill>
                  <a:srgbClr val="02233D"/>
                </a:solidFill>
                <a:latin typeface="beIN Normal " panose="02000000000000000000" pitchFamily="2" charset="-78"/>
                <a:ea typeface="League Spartan"/>
                <a:cs typeface="beIN Normal " panose="02000000000000000000" pitchFamily="2" charset="-78"/>
                <a:sym typeface="League Spartan"/>
              </a:rPr>
              <a:t>كلية الهندسة والتقنيات الهندسية</a:t>
            </a:r>
            <a:endParaRPr lang="en-US" sz="4800" dirty="0">
              <a:solidFill>
                <a:srgbClr val="02233D"/>
              </a:solidFill>
              <a:latin typeface="beIN Normal " panose="02000000000000000000" pitchFamily="2" charset="-78"/>
              <a:ea typeface="League Spartan"/>
              <a:cs typeface="beIN Normal " panose="02000000000000000000" pitchFamily="2" charset="-78"/>
              <a:sym typeface="League Spartan"/>
            </a:endParaRPr>
          </a:p>
          <a:p>
            <a:pPr algn="ctr">
              <a:spcBef>
                <a:spcPct val="0"/>
              </a:spcBef>
            </a:pPr>
            <a:r>
              <a:rPr lang="ar-IQ" sz="4800" dirty="0">
                <a:solidFill>
                  <a:srgbClr val="02233D"/>
                </a:solidFill>
                <a:latin typeface="beIN Normal " panose="02000000000000000000" pitchFamily="2" charset="-78"/>
                <a:ea typeface="League Spartan"/>
                <a:cs typeface="beIN Normal " panose="02000000000000000000" pitchFamily="2" charset="-78"/>
                <a:sym typeface="League Spartan"/>
              </a:rPr>
              <a:t>قسم هندسة تقنيات الحاسوب</a:t>
            </a:r>
            <a:endParaRPr lang="en-US" sz="4800" dirty="0">
              <a:solidFill>
                <a:srgbClr val="02233D"/>
              </a:solidFill>
              <a:latin typeface="beIN Normal " panose="02000000000000000000" pitchFamily="2" charset="-78"/>
              <a:ea typeface="League Spartan"/>
              <a:cs typeface="beIN Normal " panose="02000000000000000000" pitchFamily="2" charset="-78"/>
              <a:sym typeface="League Spartan"/>
            </a:endParaRPr>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21961" y="830914"/>
            <a:ext cx="1430638" cy="1747088"/>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56389" y="794586"/>
            <a:ext cx="1430638" cy="17834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8776213"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Acting Humanly?</a:t>
            </a:r>
          </a:p>
          <a:p>
            <a:pPr>
              <a:lnSpc>
                <a:spcPts val="9587"/>
              </a:lnSpc>
              <a:spcBef>
                <a:spcPct val="0"/>
              </a:spcBef>
            </a:pPr>
            <a:r>
              <a:rPr lang="en-US" sz="5400" b="1" dirty="0">
                <a:latin typeface="League Spartan" panose="020B0604020202020204" charset="0"/>
                <a:ea typeface="League Spartan"/>
                <a:cs typeface="League Spartan"/>
                <a:sym typeface="League Spartan"/>
              </a:rPr>
              <a:t>(Total Turing Test )</a:t>
            </a:r>
            <a:endParaRPr lang="en-US" sz="41300" dirty="0">
              <a:latin typeface="League Spartan" panose="020B0604020202020204" charset="0"/>
              <a:ea typeface="League Spartan"/>
              <a:cs typeface="League Spartan"/>
              <a:sym typeface="League Spartan"/>
            </a:endParaRPr>
          </a:p>
        </p:txBody>
      </p:sp>
      <p:sp>
        <p:nvSpPr>
          <p:cNvPr id="10" name="TextBox 9">
            <a:extLst>
              <a:ext uri="{FF2B5EF4-FFF2-40B4-BE49-F238E27FC236}">
                <a16:creationId xmlns:a16="http://schemas.microsoft.com/office/drawing/2014/main" id="{2CBBC9E8-8292-4ECC-8E96-7865A9DD9841}"/>
              </a:ext>
            </a:extLst>
          </p:cNvPr>
          <p:cNvSpPr txBox="1"/>
          <p:nvPr/>
        </p:nvSpPr>
        <p:spPr>
          <a:xfrm>
            <a:off x="800100" y="3815481"/>
            <a:ext cx="16687800" cy="3323987"/>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To pass the total Turing Test, the computer will need.</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Computer Vision to perceive objects.</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Robotics to manipulate objects and move a bout.</a:t>
            </a:r>
          </a:p>
        </p:txBody>
      </p:sp>
    </p:spTree>
    <p:extLst>
      <p:ext uri="{BB962C8B-B14F-4D97-AF65-F5344CB8AC3E}">
        <p14:creationId xmlns:p14="http://schemas.microsoft.com/office/powerpoint/2010/main" val="396647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8776213" cy="1131079"/>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Acting Humanly?</a:t>
            </a:r>
          </a:p>
        </p:txBody>
      </p:sp>
      <p:sp>
        <p:nvSpPr>
          <p:cNvPr id="10" name="TextBox 9">
            <a:extLst>
              <a:ext uri="{FF2B5EF4-FFF2-40B4-BE49-F238E27FC236}">
                <a16:creationId xmlns:a16="http://schemas.microsoft.com/office/drawing/2014/main" id="{2CBBC9E8-8292-4ECC-8E96-7865A9DD9841}"/>
              </a:ext>
            </a:extLst>
          </p:cNvPr>
          <p:cNvSpPr txBox="1"/>
          <p:nvPr/>
        </p:nvSpPr>
        <p:spPr>
          <a:xfrm>
            <a:off x="800100" y="2190762"/>
            <a:ext cx="16687800" cy="7755969"/>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The above six points compose most of AI.</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AI researchers devoted little effort to pass the Turning Test.</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It is more important to study the underlaying principles of intelligence than to duplicate an exemplar.</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Artificial flight succeeded when the researchers stopped imitating birds and started using wind tunnels and learning about </a:t>
            </a:r>
            <a:r>
              <a:rPr lang="en-US" sz="4800" b="1" dirty="0">
                <a:solidFill>
                  <a:srgbClr val="02233D"/>
                </a:solidFill>
                <a:latin typeface="beIN Normal " panose="02000000000000000000" pitchFamily="2" charset="-78"/>
                <a:ea typeface="League Spartan"/>
                <a:cs typeface="beIN Normal " panose="02000000000000000000" pitchFamily="2" charset="-78"/>
                <a:sym typeface="League Spartan"/>
              </a:rPr>
              <a:t>aerodynamics.</a:t>
            </a:r>
          </a:p>
        </p:txBody>
      </p:sp>
    </p:spTree>
    <p:extLst>
      <p:ext uri="{BB962C8B-B14F-4D97-AF65-F5344CB8AC3E}">
        <p14:creationId xmlns:p14="http://schemas.microsoft.com/office/powerpoint/2010/main" val="2902928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12405295"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Thinking Humanly?</a:t>
            </a:r>
            <a:endParaRPr lang="ar-IQ" sz="5400" b="1" dirty="0">
              <a:latin typeface="League Spartan" panose="020B0604020202020204" charset="0"/>
            </a:endParaRPr>
          </a:p>
          <a:p>
            <a:pPr>
              <a:lnSpc>
                <a:spcPts val="9587"/>
              </a:lnSpc>
              <a:spcBef>
                <a:spcPct val="0"/>
              </a:spcBef>
            </a:pPr>
            <a:r>
              <a:rPr lang="en-US" sz="5400" b="1" dirty="0">
                <a:latin typeface="League Spartan" panose="020B0604020202020204" charset="0"/>
              </a:rPr>
              <a:t>The Cognitive Modelling Approach</a:t>
            </a:r>
          </a:p>
        </p:txBody>
      </p:sp>
      <p:sp>
        <p:nvSpPr>
          <p:cNvPr id="10" name="TextBox 9">
            <a:extLst>
              <a:ext uri="{FF2B5EF4-FFF2-40B4-BE49-F238E27FC236}">
                <a16:creationId xmlns:a16="http://schemas.microsoft.com/office/drawing/2014/main" id="{2CBBC9E8-8292-4ECC-8E96-7865A9DD9841}"/>
              </a:ext>
            </a:extLst>
          </p:cNvPr>
          <p:cNvSpPr txBox="1"/>
          <p:nvPr/>
        </p:nvSpPr>
        <p:spPr>
          <a:xfrm>
            <a:off x="1045758" y="3074892"/>
            <a:ext cx="16358590" cy="4431983"/>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If we are going to say that a given program think like a human, we must have some way of determining how humans thinks.</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We need to get inside the actual working of human minds.</a:t>
            </a:r>
          </a:p>
        </p:txBody>
      </p:sp>
    </p:spTree>
    <p:extLst>
      <p:ext uri="{BB962C8B-B14F-4D97-AF65-F5344CB8AC3E}">
        <p14:creationId xmlns:p14="http://schemas.microsoft.com/office/powerpoint/2010/main" val="2856348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12405295"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Thinking Humanly?</a:t>
            </a:r>
            <a:endParaRPr lang="ar-IQ" sz="5400" b="1" dirty="0">
              <a:latin typeface="League Spartan" panose="020B0604020202020204" charset="0"/>
            </a:endParaRPr>
          </a:p>
          <a:p>
            <a:pPr>
              <a:lnSpc>
                <a:spcPts val="9587"/>
              </a:lnSpc>
              <a:spcBef>
                <a:spcPct val="0"/>
              </a:spcBef>
            </a:pPr>
            <a:r>
              <a:rPr lang="en-US" sz="5400" b="1" dirty="0">
                <a:latin typeface="League Spartan" panose="020B0604020202020204" charset="0"/>
              </a:rPr>
              <a:t>The Cognitive Modelling Approach</a:t>
            </a:r>
          </a:p>
        </p:txBody>
      </p:sp>
      <p:sp>
        <p:nvSpPr>
          <p:cNvPr id="10" name="TextBox 9">
            <a:extLst>
              <a:ext uri="{FF2B5EF4-FFF2-40B4-BE49-F238E27FC236}">
                <a16:creationId xmlns:a16="http://schemas.microsoft.com/office/drawing/2014/main" id="{2CBBC9E8-8292-4ECC-8E96-7865A9DD9841}"/>
              </a:ext>
            </a:extLst>
          </p:cNvPr>
          <p:cNvSpPr txBox="1"/>
          <p:nvPr/>
        </p:nvSpPr>
        <p:spPr>
          <a:xfrm>
            <a:off x="1045758" y="3074892"/>
            <a:ext cx="16358590" cy="5539978"/>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There are three ways to do this:</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Introspection : trying to catch our own thoughts as they go by.</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Psychological : observing a person in action.</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Brain imaging: observing the brain in action.</a:t>
            </a:r>
          </a:p>
        </p:txBody>
      </p:sp>
    </p:spTree>
    <p:extLst>
      <p:ext uri="{BB962C8B-B14F-4D97-AF65-F5344CB8AC3E}">
        <p14:creationId xmlns:p14="http://schemas.microsoft.com/office/powerpoint/2010/main" val="2321077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12405295"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Thinking Humanly?</a:t>
            </a:r>
            <a:endParaRPr lang="ar-IQ" sz="5400" b="1" dirty="0">
              <a:latin typeface="League Spartan" panose="020B0604020202020204" charset="0"/>
            </a:endParaRPr>
          </a:p>
          <a:p>
            <a:pPr>
              <a:lnSpc>
                <a:spcPts val="9587"/>
              </a:lnSpc>
              <a:spcBef>
                <a:spcPct val="0"/>
              </a:spcBef>
            </a:pPr>
            <a:r>
              <a:rPr lang="en-US" sz="5400" b="1" dirty="0">
                <a:latin typeface="League Spartan" panose="020B0604020202020204" charset="0"/>
              </a:rPr>
              <a:t>The Cognitive Modelling Approach</a:t>
            </a:r>
          </a:p>
        </p:txBody>
      </p:sp>
      <p:sp>
        <p:nvSpPr>
          <p:cNvPr id="10" name="TextBox 9">
            <a:extLst>
              <a:ext uri="{FF2B5EF4-FFF2-40B4-BE49-F238E27FC236}">
                <a16:creationId xmlns:a16="http://schemas.microsoft.com/office/drawing/2014/main" id="{2CBBC9E8-8292-4ECC-8E96-7865A9DD9841}"/>
              </a:ext>
            </a:extLst>
          </p:cNvPr>
          <p:cNvSpPr txBox="1"/>
          <p:nvPr/>
        </p:nvSpPr>
        <p:spPr>
          <a:xfrm>
            <a:off x="609600" y="4078247"/>
            <a:ext cx="16358590" cy="5170646"/>
          </a:xfrm>
          <a:prstGeom prst="rect">
            <a:avLst/>
          </a:prstGeom>
        </p:spPr>
        <p:txBody>
          <a:bodyPr wrap="square" lIns="0" tIns="0" rIns="0" bIns="0" rtlCol="0" anchor="t">
            <a:spAutoFit/>
          </a:bodyPr>
          <a:lstStyle/>
          <a:p>
            <a:pPr marL="685800" indent="-685800" algn="just">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Once we have a sufficiently precise theory of the mind, it becomes possible to express the theory as  a computer program.</a:t>
            </a:r>
          </a:p>
          <a:p>
            <a:pPr marL="685800" indent="-685800" algn="just">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If the program input-output behavior matches corresponding human behavior, that is evidence that some of the programs mechanisms could </a:t>
            </a:r>
            <a:r>
              <a:rPr lang="en-US" sz="4800" dirty="0" err="1">
                <a:solidFill>
                  <a:srgbClr val="02233D"/>
                </a:solidFill>
                <a:latin typeface="beIN Normal " panose="02000000000000000000" pitchFamily="2" charset="-78"/>
                <a:ea typeface="League Spartan"/>
                <a:cs typeface="beIN Normal " panose="02000000000000000000" pitchFamily="2" charset="-78"/>
                <a:sym typeface="League Spartan"/>
              </a:rPr>
              <a:t>aloso</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 be operating like human</a:t>
            </a:r>
          </a:p>
        </p:txBody>
      </p:sp>
    </p:spTree>
    <p:extLst>
      <p:ext uri="{BB962C8B-B14F-4D97-AF65-F5344CB8AC3E}">
        <p14:creationId xmlns:p14="http://schemas.microsoft.com/office/powerpoint/2010/main" val="957878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12405295"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Thinking Humanly?</a:t>
            </a:r>
            <a:endParaRPr lang="ar-IQ" sz="5400" b="1" dirty="0">
              <a:latin typeface="League Spartan" panose="020B0604020202020204" charset="0"/>
            </a:endParaRPr>
          </a:p>
          <a:p>
            <a:pPr>
              <a:lnSpc>
                <a:spcPts val="9587"/>
              </a:lnSpc>
              <a:spcBef>
                <a:spcPct val="0"/>
              </a:spcBef>
            </a:pPr>
            <a:r>
              <a:rPr lang="en-US" sz="5400" b="1" dirty="0">
                <a:latin typeface="League Spartan" panose="020B0604020202020204" charset="0"/>
              </a:rPr>
              <a:t>The Cognitive Modelling Approach</a:t>
            </a:r>
          </a:p>
        </p:txBody>
      </p:sp>
      <p:sp>
        <p:nvSpPr>
          <p:cNvPr id="10" name="TextBox 9">
            <a:extLst>
              <a:ext uri="{FF2B5EF4-FFF2-40B4-BE49-F238E27FC236}">
                <a16:creationId xmlns:a16="http://schemas.microsoft.com/office/drawing/2014/main" id="{2CBBC9E8-8292-4ECC-8E96-7865A9DD9841}"/>
              </a:ext>
            </a:extLst>
          </p:cNvPr>
          <p:cNvSpPr txBox="1"/>
          <p:nvPr/>
        </p:nvSpPr>
        <p:spPr>
          <a:xfrm>
            <a:off x="964705" y="3392777"/>
            <a:ext cx="16358590" cy="5539978"/>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For example, the General Problem Solver (GPS), were not content merely to have their program solve problems correctly. They were more concerned with comparing the trace of its reasoning steps to traces of human subjects solving the same problems.</a:t>
            </a:r>
          </a:p>
        </p:txBody>
      </p:sp>
    </p:spTree>
    <p:extLst>
      <p:ext uri="{BB962C8B-B14F-4D97-AF65-F5344CB8AC3E}">
        <p14:creationId xmlns:p14="http://schemas.microsoft.com/office/powerpoint/2010/main" val="4235501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572000" y="826202"/>
            <a:ext cx="11774653"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Thinking Rationally ?</a:t>
            </a:r>
            <a:endParaRPr lang="ar-IQ" sz="5400" b="1" dirty="0">
              <a:latin typeface="League Spartan" panose="020B0604020202020204" charset="0"/>
            </a:endParaRPr>
          </a:p>
          <a:p>
            <a:pPr>
              <a:lnSpc>
                <a:spcPts val="9587"/>
              </a:lnSpc>
              <a:spcBef>
                <a:spcPct val="0"/>
              </a:spcBef>
            </a:pPr>
            <a:r>
              <a:rPr lang="en-US" sz="5400" b="1" dirty="0">
                <a:latin typeface="League Spartan" panose="020B0604020202020204" charset="0"/>
              </a:rPr>
              <a:t>The laws of though approach</a:t>
            </a:r>
          </a:p>
        </p:txBody>
      </p:sp>
      <p:sp>
        <p:nvSpPr>
          <p:cNvPr id="10" name="TextBox 9">
            <a:extLst>
              <a:ext uri="{FF2B5EF4-FFF2-40B4-BE49-F238E27FC236}">
                <a16:creationId xmlns:a16="http://schemas.microsoft.com/office/drawing/2014/main" id="{2CBBC9E8-8292-4ECC-8E96-7865A9DD9841}"/>
              </a:ext>
            </a:extLst>
          </p:cNvPr>
          <p:cNvSpPr txBox="1"/>
          <p:nvPr/>
        </p:nvSpPr>
        <p:spPr>
          <a:xfrm>
            <a:off x="800100" y="3815481"/>
            <a:ext cx="16687800" cy="4339650"/>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Aristo was one of the first to attempt to codify the term “Right thinking”, that is irrefutable reasoning process.</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For example :</a:t>
            </a:r>
          </a:p>
          <a:p>
            <a:pPr algn="ctr">
              <a:lnSpc>
                <a:spcPct val="150000"/>
              </a:lnSpc>
              <a:spcBef>
                <a:spcPct val="0"/>
              </a:spcBef>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 </a:t>
            </a:r>
            <a:r>
              <a:rPr lang="en-US" sz="4400" b="1" dirty="0">
                <a:solidFill>
                  <a:srgbClr val="02233D"/>
                </a:solidFill>
                <a:latin typeface="beIN Normal " panose="02000000000000000000" pitchFamily="2" charset="-78"/>
                <a:ea typeface="League Spartan"/>
                <a:cs typeface="beIN Normal " panose="02000000000000000000" pitchFamily="2" charset="-78"/>
                <a:sym typeface="League Spartan"/>
              </a:rPr>
              <a:t>Socrates is a man, all men are mortal: therefore, Socrates is mortal</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t>
            </a:r>
          </a:p>
        </p:txBody>
      </p:sp>
    </p:spTree>
    <p:extLst>
      <p:ext uri="{BB962C8B-B14F-4D97-AF65-F5344CB8AC3E}">
        <p14:creationId xmlns:p14="http://schemas.microsoft.com/office/powerpoint/2010/main" val="108629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572000" y="826202"/>
            <a:ext cx="11774653"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Thinking Rationally ?</a:t>
            </a:r>
            <a:endParaRPr lang="ar-IQ" sz="5400" b="1" dirty="0">
              <a:latin typeface="League Spartan" panose="020B0604020202020204" charset="0"/>
            </a:endParaRPr>
          </a:p>
          <a:p>
            <a:pPr>
              <a:lnSpc>
                <a:spcPts val="9587"/>
              </a:lnSpc>
              <a:spcBef>
                <a:spcPct val="0"/>
              </a:spcBef>
            </a:pPr>
            <a:r>
              <a:rPr lang="en-US" sz="5400" b="1" dirty="0">
                <a:latin typeface="League Spartan" panose="020B0604020202020204" charset="0"/>
              </a:rPr>
              <a:t>The laws of though approach</a:t>
            </a:r>
          </a:p>
        </p:txBody>
      </p:sp>
      <p:sp>
        <p:nvSpPr>
          <p:cNvPr id="10" name="TextBox 9">
            <a:extLst>
              <a:ext uri="{FF2B5EF4-FFF2-40B4-BE49-F238E27FC236}">
                <a16:creationId xmlns:a16="http://schemas.microsoft.com/office/drawing/2014/main" id="{2CBBC9E8-8292-4ECC-8E96-7865A9DD9841}"/>
              </a:ext>
            </a:extLst>
          </p:cNvPr>
          <p:cNvSpPr txBox="1"/>
          <p:nvPr/>
        </p:nvSpPr>
        <p:spPr>
          <a:xfrm>
            <a:off x="800100" y="3229746"/>
            <a:ext cx="16687800" cy="6647974"/>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These laws of thought were supposed to govern the operation of the mind, their study initiated the field called </a:t>
            </a:r>
            <a:r>
              <a:rPr lang="en-US" sz="4800" b="1" dirty="0">
                <a:solidFill>
                  <a:srgbClr val="02233D"/>
                </a:solidFill>
                <a:latin typeface="beIN Normal " panose="02000000000000000000" pitchFamily="2" charset="-78"/>
                <a:ea typeface="League Spartan"/>
                <a:cs typeface="beIN Normal " panose="02000000000000000000" pitchFamily="2" charset="-78"/>
                <a:sym typeface="League Spartan"/>
              </a:rPr>
              <a:t>logic</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Logicians developed a prices notation for statements about all kinds of objects in the world and then relations among them.</a:t>
            </a:r>
          </a:p>
        </p:txBody>
      </p:sp>
    </p:spTree>
    <p:extLst>
      <p:ext uri="{BB962C8B-B14F-4D97-AF65-F5344CB8AC3E}">
        <p14:creationId xmlns:p14="http://schemas.microsoft.com/office/powerpoint/2010/main" val="922160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11147891"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Acting Rationally?</a:t>
            </a:r>
          </a:p>
          <a:p>
            <a:pPr>
              <a:lnSpc>
                <a:spcPts val="9587"/>
              </a:lnSpc>
              <a:spcBef>
                <a:spcPct val="0"/>
              </a:spcBef>
            </a:pPr>
            <a:r>
              <a:rPr lang="en-US" sz="5400" b="1" dirty="0">
                <a:latin typeface="League Spartan" panose="020B0604020202020204" charset="0"/>
                <a:ea typeface="League Spartan"/>
                <a:cs typeface="League Spartan"/>
                <a:sym typeface="League Spartan"/>
              </a:rPr>
              <a:t>The Rational Agent Approach</a:t>
            </a:r>
            <a:endParaRPr lang="en-US" sz="41300" dirty="0">
              <a:latin typeface="League Spartan" panose="020B0604020202020204" charset="0"/>
              <a:ea typeface="League Spartan"/>
              <a:cs typeface="League Spartan"/>
              <a:sym typeface="League Spartan"/>
            </a:endParaRPr>
          </a:p>
        </p:txBody>
      </p:sp>
      <p:sp>
        <p:nvSpPr>
          <p:cNvPr id="10" name="TextBox 9">
            <a:extLst>
              <a:ext uri="{FF2B5EF4-FFF2-40B4-BE49-F238E27FC236}">
                <a16:creationId xmlns:a16="http://schemas.microsoft.com/office/drawing/2014/main" id="{2CBBC9E8-8292-4ECC-8E96-7865A9DD9841}"/>
              </a:ext>
            </a:extLst>
          </p:cNvPr>
          <p:cNvSpPr txBox="1"/>
          <p:nvPr/>
        </p:nvSpPr>
        <p:spPr>
          <a:xfrm>
            <a:off x="800100" y="3409164"/>
            <a:ext cx="16687800" cy="6647974"/>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An agent is just something that acts, of course all computer program do something, but computer agent expected to do more.:</a:t>
            </a:r>
          </a:p>
          <a:p>
            <a:pPr marL="1143000" lvl="1"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Operate autonomously, perceive their environment, persist over a prolonged time period, adapt to change, create and </a:t>
            </a:r>
            <a:r>
              <a:rPr lang="en-US" sz="4800" dirty="0" err="1">
                <a:solidFill>
                  <a:srgbClr val="02233D"/>
                </a:solidFill>
                <a:latin typeface="beIN Normal " panose="02000000000000000000" pitchFamily="2" charset="-78"/>
                <a:ea typeface="League Spartan"/>
                <a:cs typeface="beIN Normal " panose="02000000000000000000" pitchFamily="2" charset="-78"/>
                <a:sym typeface="League Spartan"/>
              </a:rPr>
              <a:t>purusue</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 goals.</a:t>
            </a:r>
          </a:p>
        </p:txBody>
      </p:sp>
    </p:spTree>
    <p:extLst>
      <p:ext uri="{BB962C8B-B14F-4D97-AF65-F5344CB8AC3E}">
        <p14:creationId xmlns:p14="http://schemas.microsoft.com/office/powerpoint/2010/main" val="350032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11147891"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Acting Rationally?</a:t>
            </a:r>
          </a:p>
          <a:p>
            <a:pPr>
              <a:lnSpc>
                <a:spcPts val="9587"/>
              </a:lnSpc>
              <a:spcBef>
                <a:spcPct val="0"/>
              </a:spcBef>
            </a:pPr>
            <a:r>
              <a:rPr lang="en-US" sz="5400" b="1" dirty="0">
                <a:latin typeface="League Spartan" panose="020B0604020202020204" charset="0"/>
                <a:ea typeface="League Spartan"/>
                <a:cs typeface="League Spartan"/>
                <a:sym typeface="League Spartan"/>
              </a:rPr>
              <a:t>The Rational Agent Approach</a:t>
            </a:r>
            <a:endParaRPr lang="en-US" sz="41300" dirty="0">
              <a:latin typeface="League Spartan" panose="020B0604020202020204" charset="0"/>
              <a:ea typeface="League Spartan"/>
              <a:cs typeface="League Spartan"/>
              <a:sym typeface="League Spartan"/>
            </a:endParaRPr>
          </a:p>
        </p:txBody>
      </p:sp>
      <p:sp>
        <p:nvSpPr>
          <p:cNvPr id="10" name="TextBox 9">
            <a:extLst>
              <a:ext uri="{FF2B5EF4-FFF2-40B4-BE49-F238E27FC236}">
                <a16:creationId xmlns:a16="http://schemas.microsoft.com/office/drawing/2014/main" id="{2CBBC9E8-8292-4ECC-8E96-7865A9DD9841}"/>
              </a:ext>
            </a:extLst>
          </p:cNvPr>
          <p:cNvSpPr txBox="1"/>
          <p:nvPr/>
        </p:nvSpPr>
        <p:spPr>
          <a:xfrm>
            <a:off x="457200" y="3409164"/>
            <a:ext cx="17373600" cy="6647974"/>
          </a:xfrm>
          <a:prstGeom prst="rect">
            <a:avLst/>
          </a:prstGeom>
        </p:spPr>
        <p:txBody>
          <a:bodyPr wrap="square" lIns="0" tIns="0" rIns="0" bIns="0" rtlCol="0" anchor="t">
            <a:spAutoFit/>
          </a:bodyPr>
          <a:lstStyle/>
          <a:p>
            <a:pPr algn="ctr">
              <a:lnSpc>
                <a:spcPct val="150000"/>
              </a:lnSpc>
              <a:spcBef>
                <a:spcPct val="0"/>
              </a:spcBef>
            </a:pPr>
            <a:r>
              <a:rPr lang="en-US" sz="4800" b="1" dirty="0">
                <a:solidFill>
                  <a:srgbClr val="02233D"/>
                </a:solidFill>
                <a:latin typeface="beIN Normal " panose="02000000000000000000" pitchFamily="2" charset="-78"/>
                <a:ea typeface="League Spartan"/>
                <a:cs typeface="beIN Normal " panose="02000000000000000000" pitchFamily="2" charset="-78"/>
                <a:sym typeface="League Spartan"/>
              </a:rPr>
              <a:t>“Rational agent is one that acts so as to achieve the best outcome</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The rational agent approach has two advantages over the other approaches:</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It is more general that the laws of though, approaches because correct inference is just one of </a:t>
            </a:r>
            <a:r>
              <a:rPr lang="en-US" sz="4800" dirty="0" err="1">
                <a:solidFill>
                  <a:srgbClr val="02233D"/>
                </a:solidFill>
                <a:latin typeface="beIN Normal " panose="02000000000000000000" pitchFamily="2" charset="-78"/>
                <a:ea typeface="League Spartan"/>
                <a:cs typeface="beIN Normal " panose="02000000000000000000" pitchFamily="2" charset="-78"/>
                <a:sym typeface="League Spartan"/>
              </a:rPr>
              <a:t>severl</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 possible mechanisms of achieving rationality.</a:t>
            </a:r>
          </a:p>
        </p:txBody>
      </p:sp>
    </p:spTree>
    <p:extLst>
      <p:ext uri="{BB962C8B-B14F-4D97-AF65-F5344CB8AC3E}">
        <p14:creationId xmlns:p14="http://schemas.microsoft.com/office/powerpoint/2010/main" val="8273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2777B6">
                <a:alpha val="100000"/>
              </a:srgbClr>
            </a:gs>
            <a:gs pos="100000">
              <a:srgbClr val="050B39">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4589113" y="-1764625"/>
            <a:ext cx="6856917" cy="6507838"/>
          </a:xfrm>
          <a:custGeom>
            <a:avLst/>
            <a:gdLst/>
            <a:ahLst/>
            <a:cxnLst/>
            <a:rect l="l" t="t" r="r" b="b"/>
            <a:pathLst>
              <a:path w="6856917" h="6507838">
                <a:moveTo>
                  <a:pt x="0" y="0"/>
                </a:moveTo>
                <a:lnTo>
                  <a:pt x="6856917" y="0"/>
                </a:lnTo>
                <a:lnTo>
                  <a:pt x="6856917" y="6507837"/>
                </a:lnTo>
                <a:lnTo>
                  <a:pt x="0" y="6507837"/>
                </a:lnTo>
                <a:lnTo>
                  <a:pt x="0" y="0"/>
                </a:lnTo>
                <a:close/>
              </a:path>
            </a:pathLst>
          </a:custGeom>
          <a:blipFill>
            <a:blip r:embed="rId2">
              <a:alphaModFix amt="9999"/>
              <a:extLst>
                <a:ext uri="{96DAC541-7B7A-43D3-8B79-37D633B846F1}">
                  <asvg:svgBlip xmlns:asvg="http://schemas.microsoft.com/office/drawing/2016/SVG/main" r:embed="rId3"/>
                </a:ext>
              </a:extLst>
            </a:blip>
            <a:stretch>
              <a:fillRect/>
            </a:stretch>
          </a:blipFill>
        </p:spPr>
      </p:sp>
      <p:sp>
        <p:nvSpPr>
          <p:cNvPr id="3" name="Freeform 3"/>
          <p:cNvSpPr/>
          <p:nvPr/>
        </p:nvSpPr>
        <p:spPr>
          <a:xfrm>
            <a:off x="10436496" y="1489293"/>
            <a:ext cx="7443754" cy="7308413"/>
          </a:xfrm>
          <a:custGeom>
            <a:avLst/>
            <a:gdLst/>
            <a:ahLst/>
            <a:cxnLst/>
            <a:rect l="l" t="t" r="r" b="b"/>
            <a:pathLst>
              <a:path w="7443754" h="7308413">
                <a:moveTo>
                  <a:pt x="0" y="0"/>
                </a:moveTo>
                <a:lnTo>
                  <a:pt x="7443755" y="0"/>
                </a:lnTo>
                <a:lnTo>
                  <a:pt x="7443755" y="7308414"/>
                </a:lnTo>
                <a:lnTo>
                  <a:pt x="0" y="73084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4" name="Group 4"/>
          <p:cNvGrpSpPr/>
          <p:nvPr/>
        </p:nvGrpSpPr>
        <p:grpSpPr>
          <a:xfrm>
            <a:off x="11356463" y="2341589"/>
            <a:ext cx="5603821" cy="5603821"/>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38888" r="-38888"/>
              </a:stretch>
            </a:blipFill>
          </p:spPr>
        </p:sp>
      </p:grpSp>
      <p:sp>
        <p:nvSpPr>
          <p:cNvPr id="6" name="Freeform 6"/>
          <p:cNvSpPr/>
          <p:nvPr/>
        </p:nvSpPr>
        <p:spPr>
          <a:xfrm>
            <a:off x="-674374" y="1489293"/>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8" name="Freeform 8"/>
          <p:cNvSpPr/>
          <p:nvPr/>
        </p:nvSpPr>
        <p:spPr>
          <a:xfrm>
            <a:off x="14341010" y="5276264"/>
            <a:ext cx="9639356" cy="8229600"/>
          </a:xfrm>
          <a:custGeom>
            <a:avLst/>
            <a:gdLst/>
            <a:ahLst/>
            <a:cxnLst/>
            <a:rect l="l" t="t" r="r" b="b"/>
            <a:pathLst>
              <a:path w="9639356" h="8229600">
                <a:moveTo>
                  <a:pt x="0" y="0"/>
                </a:moveTo>
                <a:lnTo>
                  <a:pt x="9639356" y="0"/>
                </a:lnTo>
                <a:lnTo>
                  <a:pt x="9639356" y="8229600"/>
                </a:lnTo>
                <a:lnTo>
                  <a:pt x="0" y="8229600"/>
                </a:lnTo>
                <a:lnTo>
                  <a:pt x="0" y="0"/>
                </a:lnTo>
                <a:close/>
              </a:path>
            </a:pathLst>
          </a:custGeom>
          <a:blipFill>
            <a:blip r:embed="rId9"/>
            <a:stretch>
              <a:fillRect/>
            </a:stretch>
          </a:blipFill>
        </p:spPr>
      </p:sp>
      <p:sp>
        <p:nvSpPr>
          <p:cNvPr id="10" name="Freeform 10"/>
          <p:cNvSpPr/>
          <p:nvPr/>
        </p:nvSpPr>
        <p:spPr>
          <a:xfrm>
            <a:off x="-4090929" y="4000500"/>
            <a:ext cx="7875378" cy="8104361"/>
          </a:xfrm>
          <a:custGeom>
            <a:avLst/>
            <a:gdLst/>
            <a:ahLst/>
            <a:cxnLst/>
            <a:rect l="l" t="t" r="r" b="b"/>
            <a:pathLst>
              <a:path w="7875378" h="8104361">
                <a:moveTo>
                  <a:pt x="0" y="0"/>
                </a:moveTo>
                <a:lnTo>
                  <a:pt x="7875378" y="0"/>
                </a:lnTo>
                <a:lnTo>
                  <a:pt x="7875378" y="8104361"/>
                </a:lnTo>
                <a:lnTo>
                  <a:pt x="0" y="81043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16416515" y="8832335"/>
            <a:ext cx="505147" cy="505147"/>
          </a:xfrm>
          <a:custGeom>
            <a:avLst/>
            <a:gdLst/>
            <a:ahLst/>
            <a:cxnLst/>
            <a:rect l="l" t="t" r="r" b="b"/>
            <a:pathLst>
              <a:path w="505147" h="505147">
                <a:moveTo>
                  <a:pt x="0" y="0"/>
                </a:moveTo>
                <a:lnTo>
                  <a:pt x="505147" y="0"/>
                </a:lnTo>
                <a:lnTo>
                  <a:pt x="505147" y="505147"/>
                </a:lnTo>
                <a:lnTo>
                  <a:pt x="0" y="50514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4464" y="1025851"/>
            <a:ext cx="1430638" cy="1747088"/>
          </a:xfrm>
          <a:prstGeom prst="rect">
            <a:avLst/>
          </a:prstGeom>
        </p:spPr>
      </p:pic>
      <p:pic>
        <p:nvPicPr>
          <p:cNvPr id="19" name="Picture 1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78892" y="989523"/>
            <a:ext cx="1430638" cy="1783416"/>
          </a:xfrm>
          <a:prstGeom prst="rect">
            <a:avLst/>
          </a:prstGeom>
        </p:spPr>
      </p:pic>
      <p:sp>
        <p:nvSpPr>
          <p:cNvPr id="20" name="TextBox 11"/>
          <p:cNvSpPr txBox="1"/>
          <p:nvPr/>
        </p:nvSpPr>
        <p:spPr>
          <a:xfrm>
            <a:off x="2897334" y="3127492"/>
            <a:ext cx="7101283" cy="1231106"/>
          </a:xfrm>
          <a:prstGeom prst="rect">
            <a:avLst/>
          </a:prstGeom>
        </p:spPr>
        <p:txBody>
          <a:bodyPr wrap="square" lIns="0" tIns="0" rIns="0" bIns="0" rtlCol="0" anchor="t">
            <a:spAutoFit/>
          </a:bodyPr>
          <a:lstStyle/>
          <a:p>
            <a:pPr>
              <a:lnSpc>
                <a:spcPts val="9587"/>
              </a:lnSpc>
              <a:spcBef>
                <a:spcPct val="0"/>
              </a:spcBef>
            </a:pPr>
            <a:r>
              <a:rPr lang="en-US" sz="7200" b="1" dirty="0">
                <a:solidFill>
                  <a:schemeClr val="bg1"/>
                </a:solidFill>
                <a:latin typeface="League Spartan" panose="020B0604020202020204" charset="0"/>
              </a:rPr>
              <a:t>Introduction</a:t>
            </a:r>
          </a:p>
        </p:txBody>
      </p:sp>
      <p:sp>
        <p:nvSpPr>
          <p:cNvPr id="13" name="TextBox 11">
            <a:extLst>
              <a:ext uri="{FF2B5EF4-FFF2-40B4-BE49-F238E27FC236}">
                <a16:creationId xmlns:a16="http://schemas.microsoft.com/office/drawing/2014/main" id="{33B1E597-3441-4F6D-9D9F-E6C556949A1B}"/>
              </a:ext>
            </a:extLst>
          </p:cNvPr>
          <p:cNvSpPr txBox="1"/>
          <p:nvPr/>
        </p:nvSpPr>
        <p:spPr>
          <a:xfrm>
            <a:off x="2427457" y="4888080"/>
            <a:ext cx="7668718" cy="3539430"/>
          </a:xfrm>
          <a:prstGeom prst="rect">
            <a:avLst/>
          </a:prstGeom>
        </p:spPr>
        <p:txBody>
          <a:bodyPr wrap="square" lIns="0" tIns="0" rIns="0" bIns="0" rtlCol="0" anchor="t">
            <a:spAutoFit/>
          </a:bodyPr>
          <a:lstStyle/>
          <a:p>
            <a:pPr algn="ctr">
              <a:lnSpc>
                <a:spcPts val="9587"/>
              </a:lnSpc>
              <a:spcBef>
                <a:spcPct val="0"/>
              </a:spcBef>
            </a:pPr>
            <a:r>
              <a:rPr lang="en-US" sz="4800" b="1" dirty="0">
                <a:solidFill>
                  <a:schemeClr val="bg1"/>
                </a:solidFill>
                <a:latin typeface="League Spartan" panose="020B0604020202020204" charset="0"/>
                <a:ea typeface="League Spartan"/>
                <a:cs typeface="League Spartan"/>
                <a:sym typeface="League Spartan"/>
              </a:rPr>
              <a:t>Artificial Intelligence </a:t>
            </a:r>
          </a:p>
          <a:p>
            <a:pPr algn="ctr">
              <a:lnSpc>
                <a:spcPts val="9587"/>
              </a:lnSpc>
              <a:spcBef>
                <a:spcPct val="0"/>
              </a:spcBef>
            </a:pPr>
            <a:r>
              <a:rPr lang="en-US" sz="4800" b="1" dirty="0">
                <a:solidFill>
                  <a:schemeClr val="bg1"/>
                </a:solidFill>
                <a:latin typeface="League Spartan" panose="020B0604020202020204" charset="0"/>
                <a:ea typeface="League Spartan"/>
                <a:cs typeface="League Spartan"/>
                <a:sym typeface="League Spartan"/>
              </a:rPr>
              <a:t>and</a:t>
            </a:r>
          </a:p>
          <a:p>
            <a:pPr algn="ctr">
              <a:lnSpc>
                <a:spcPts val="9587"/>
              </a:lnSpc>
              <a:spcBef>
                <a:spcPct val="0"/>
              </a:spcBef>
            </a:pPr>
            <a:r>
              <a:rPr lang="en-US" sz="4800" b="1" dirty="0">
                <a:solidFill>
                  <a:schemeClr val="bg1"/>
                </a:solidFill>
                <a:latin typeface="League Spartan" panose="020B0604020202020204" charset="0"/>
                <a:ea typeface="League Spartan"/>
                <a:cs typeface="League Spartan"/>
                <a:sym typeface="League Spartan"/>
              </a:rPr>
              <a:t> Expert System</a:t>
            </a:r>
            <a:endParaRPr lang="en-US" sz="13800" dirty="0">
              <a:solidFill>
                <a:schemeClr val="bg1"/>
              </a:solidFill>
              <a:latin typeface="League Spartan" panose="020B0604020202020204" charset="0"/>
              <a:ea typeface="League Spartan"/>
              <a:cs typeface="League Spartan"/>
              <a:sym typeface="League Spart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11147891"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Acting Rationally?</a:t>
            </a:r>
          </a:p>
          <a:p>
            <a:pPr>
              <a:lnSpc>
                <a:spcPts val="9587"/>
              </a:lnSpc>
              <a:spcBef>
                <a:spcPct val="0"/>
              </a:spcBef>
            </a:pPr>
            <a:r>
              <a:rPr lang="en-US" sz="5400" b="1" dirty="0">
                <a:latin typeface="League Spartan" panose="020B0604020202020204" charset="0"/>
                <a:ea typeface="League Spartan"/>
                <a:cs typeface="League Spartan"/>
                <a:sym typeface="League Spartan"/>
              </a:rPr>
              <a:t>The Rational Agent Approach</a:t>
            </a:r>
            <a:endParaRPr lang="en-US" sz="41300" dirty="0">
              <a:latin typeface="League Spartan" panose="020B0604020202020204" charset="0"/>
              <a:ea typeface="League Spartan"/>
              <a:cs typeface="League Spartan"/>
              <a:sym typeface="League Spartan"/>
            </a:endParaRPr>
          </a:p>
        </p:txBody>
      </p:sp>
      <p:sp>
        <p:nvSpPr>
          <p:cNvPr id="10" name="TextBox 9">
            <a:extLst>
              <a:ext uri="{FF2B5EF4-FFF2-40B4-BE49-F238E27FC236}">
                <a16:creationId xmlns:a16="http://schemas.microsoft.com/office/drawing/2014/main" id="{2CBBC9E8-8292-4ECC-8E96-7865A9DD9841}"/>
              </a:ext>
            </a:extLst>
          </p:cNvPr>
          <p:cNvSpPr txBox="1"/>
          <p:nvPr/>
        </p:nvSpPr>
        <p:spPr>
          <a:xfrm>
            <a:off x="1295400" y="3736020"/>
            <a:ext cx="16535400" cy="2215991"/>
          </a:xfrm>
          <a:prstGeom prst="rect">
            <a:avLst/>
          </a:prstGeom>
        </p:spPr>
        <p:txBody>
          <a:bodyPr wrap="square" lIns="0" tIns="0" rIns="0" bIns="0" rtlCol="0" anchor="t">
            <a:spAutoFit/>
          </a:bodyPr>
          <a:lstStyle/>
          <a:p>
            <a:pPr algn="just">
              <a:lnSpc>
                <a:spcPct val="150000"/>
              </a:lnSpc>
              <a:spcBef>
                <a:spcPct val="0"/>
              </a:spcBef>
            </a:pPr>
            <a:r>
              <a:rPr lang="en-US" sz="4800" b="1" dirty="0">
                <a:solidFill>
                  <a:srgbClr val="02233D"/>
                </a:solidFill>
                <a:latin typeface="beIN Normal " panose="02000000000000000000" pitchFamily="2" charset="-78"/>
                <a:ea typeface="League Spartan"/>
                <a:cs typeface="beIN Normal " panose="02000000000000000000" pitchFamily="2" charset="-78"/>
                <a:sym typeface="League Spartan"/>
              </a:rPr>
              <a:t>2. </a:t>
            </a:r>
            <a:r>
              <a:rPr lang="en-US" sz="4800" dirty="0">
                <a:solidFill>
                  <a:srgbClr val="02233D"/>
                </a:solidFill>
                <a:latin typeface="beIN Normal " panose="02000000000000000000" pitchFamily="2" charset="-78"/>
                <a:cs typeface="beIN Normal " panose="02000000000000000000" pitchFamily="2" charset="-78"/>
                <a:sym typeface="League Spartan"/>
              </a:rPr>
              <a:t>It is more amenable to scientific development that are approaches based on human behavior or human thought. </a:t>
            </a:r>
          </a:p>
        </p:txBody>
      </p:sp>
    </p:spTree>
    <p:extLst>
      <p:ext uri="{BB962C8B-B14F-4D97-AF65-F5344CB8AC3E}">
        <p14:creationId xmlns:p14="http://schemas.microsoft.com/office/powerpoint/2010/main" val="207498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2777B6">
                <a:alpha val="100000"/>
              </a:srgbClr>
            </a:gs>
            <a:gs pos="100000">
              <a:srgbClr val="050B39">
                <a:alpha val="100000"/>
              </a:srgbClr>
            </a:gs>
          </a:gsLst>
          <a:lin ang="0"/>
        </a:gradFill>
        <a:effectLst/>
      </p:bgPr>
    </p:bg>
    <p:spTree>
      <p:nvGrpSpPr>
        <p:cNvPr id="1" name=""/>
        <p:cNvGrpSpPr/>
        <p:nvPr/>
      </p:nvGrpSpPr>
      <p:grpSpPr>
        <a:xfrm>
          <a:off x="0" y="0"/>
          <a:ext cx="0" cy="0"/>
          <a:chOff x="0" y="0"/>
          <a:chExt cx="0" cy="0"/>
        </a:xfrm>
      </p:grpSpPr>
      <p:sp>
        <p:nvSpPr>
          <p:cNvPr id="3" name="TextBox 3"/>
          <p:cNvSpPr txBox="1"/>
          <p:nvPr/>
        </p:nvSpPr>
        <p:spPr>
          <a:xfrm>
            <a:off x="4648200" y="4860234"/>
            <a:ext cx="8969266" cy="1124375"/>
          </a:xfrm>
          <a:prstGeom prst="rect">
            <a:avLst/>
          </a:prstGeom>
        </p:spPr>
        <p:txBody>
          <a:bodyPr lIns="0" tIns="0" rIns="0" bIns="0" rtlCol="0" anchor="t">
            <a:spAutoFit/>
          </a:bodyPr>
          <a:lstStyle/>
          <a:p>
            <a:pPr algn="ctr">
              <a:lnSpc>
                <a:spcPts val="8367"/>
              </a:lnSpc>
            </a:pPr>
            <a:r>
              <a:rPr lang="en-US" sz="8537" dirty="0">
                <a:solidFill>
                  <a:srgbClr val="FBFBFB"/>
                </a:solidFill>
                <a:latin typeface="League Spartan"/>
                <a:ea typeface="League Spartan"/>
                <a:cs typeface="League Spartan"/>
                <a:sym typeface="League Spartan"/>
              </a:rPr>
              <a:t>THANK YOU!</a:t>
            </a:r>
          </a:p>
        </p:txBody>
      </p:sp>
      <p:sp>
        <p:nvSpPr>
          <p:cNvPr id="5" name="Freeform 5"/>
          <p:cNvSpPr/>
          <p:nvPr/>
        </p:nvSpPr>
        <p:spPr>
          <a:xfrm rot="-2566591">
            <a:off x="-4514499" y="-4209292"/>
            <a:ext cx="11421234" cy="8780073"/>
          </a:xfrm>
          <a:custGeom>
            <a:avLst/>
            <a:gdLst/>
            <a:ahLst/>
            <a:cxnLst/>
            <a:rect l="l" t="t" r="r" b="b"/>
            <a:pathLst>
              <a:path w="11421234" h="8780073">
                <a:moveTo>
                  <a:pt x="0" y="0"/>
                </a:moveTo>
                <a:lnTo>
                  <a:pt x="11421234" y="0"/>
                </a:lnTo>
                <a:lnTo>
                  <a:pt x="11421234" y="8780073"/>
                </a:lnTo>
                <a:lnTo>
                  <a:pt x="0" y="8780073"/>
                </a:lnTo>
                <a:lnTo>
                  <a:pt x="0" y="0"/>
                </a:lnTo>
                <a:close/>
              </a:path>
            </a:pathLst>
          </a:custGeom>
          <a:blipFill>
            <a:blip r:embed="rId2"/>
            <a:stretch>
              <a:fillRect/>
            </a:stretch>
          </a:blipFill>
        </p:spPr>
      </p:sp>
      <p:sp>
        <p:nvSpPr>
          <p:cNvPr id="6" name="Freeform 6"/>
          <p:cNvSpPr/>
          <p:nvPr/>
        </p:nvSpPr>
        <p:spPr>
          <a:xfrm rot="-2566591">
            <a:off x="13940682" y="1032386"/>
            <a:ext cx="11421234" cy="8780073"/>
          </a:xfrm>
          <a:custGeom>
            <a:avLst/>
            <a:gdLst/>
            <a:ahLst/>
            <a:cxnLst/>
            <a:rect l="l" t="t" r="r" b="b"/>
            <a:pathLst>
              <a:path w="11421234" h="8780073">
                <a:moveTo>
                  <a:pt x="0" y="0"/>
                </a:moveTo>
                <a:lnTo>
                  <a:pt x="11421233" y="0"/>
                </a:lnTo>
                <a:lnTo>
                  <a:pt x="11421233" y="8780073"/>
                </a:lnTo>
                <a:lnTo>
                  <a:pt x="0" y="8780073"/>
                </a:lnTo>
                <a:lnTo>
                  <a:pt x="0" y="0"/>
                </a:lnTo>
                <a:close/>
              </a:path>
            </a:pathLst>
          </a:custGeom>
          <a:blipFill>
            <a:blip r:embed="rId2"/>
            <a:stretch>
              <a:fillRect/>
            </a:stretch>
          </a:blipFill>
        </p:spPr>
      </p:sp>
      <p:sp>
        <p:nvSpPr>
          <p:cNvPr id="13" name="Freeform 13"/>
          <p:cNvSpPr/>
          <p:nvPr/>
        </p:nvSpPr>
        <p:spPr>
          <a:xfrm>
            <a:off x="7303212" y="2467862"/>
            <a:ext cx="539736" cy="539736"/>
          </a:xfrm>
          <a:custGeom>
            <a:avLst/>
            <a:gdLst/>
            <a:ahLst/>
            <a:cxnLst/>
            <a:rect l="l" t="t" r="r" b="b"/>
            <a:pathLst>
              <a:path w="539736" h="539736">
                <a:moveTo>
                  <a:pt x="0" y="0"/>
                </a:moveTo>
                <a:lnTo>
                  <a:pt x="539736" y="0"/>
                </a:lnTo>
                <a:lnTo>
                  <a:pt x="539736" y="539736"/>
                </a:lnTo>
                <a:lnTo>
                  <a:pt x="0" y="5397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6477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8" name="TextBox 7">
            <a:extLst>
              <a:ext uri="{FF2B5EF4-FFF2-40B4-BE49-F238E27FC236}">
                <a16:creationId xmlns:a16="http://schemas.microsoft.com/office/drawing/2014/main" id="{0BB8FB12-C534-49A8-96A5-4889ED0673C9}"/>
              </a:ext>
            </a:extLst>
          </p:cNvPr>
          <p:cNvSpPr txBox="1"/>
          <p:nvPr/>
        </p:nvSpPr>
        <p:spPr>
          <a:xfrm>
            <a:off x="457200" y="2647075"/>
            <a:ext cx="17373600" cy="7386638"/>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Human are wise because of our </a:t>
            </a:r>
            <a:r>
              <a:rPr lang="en-US" sz="4800" b="1" dirty="0">
                <a:latin typeface="beIN Normal " panose="02000000000000000000" pitchFamily="2" charset="-78"/>
                <a:ea typeface="League Spartan"/>
                <a:cs typeface="beIN Normal " panose="02000000000000000000" pitchFamily="2" charset="-78"/>
                <a:sym typeface="League Spartan"/>
              </a:rPr>
              <a:t>intelligence</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For thousands of years, we tried to understand how we </a:t>
            </a:r>
            <a:r>
              <a:rPr lang="en-US" sz="4800" b="1" dirty="0">
                <a:solidFill>
                  <a:srgbClr val="02233D"/>
                </a:solidFill>
                <a:latin typeface="beIN Normal " panose="02000000000000000000" pitchFamily="2" charset="-78"/>
                <a:ea typeface="League Spartan"/>
                <a:cs typeface="beIN Normal " panose="02000000000000000000" pitchFamily="2" charset="-78"/>
                <a:sym typeface="League Spartan"/>
              </a:rPr>
              <a:t>think</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How we can </a:t>
            </a:r>
            <a:r>
              <a:rPr lang="en-US" sz="4800" b="1" dirty="0">
                <a:solidFill>
                  <a:srgbClr val="02233D"/>
                </a:solidFill>
                <a:latin typeface="beIN Normal " panose="02000000000000000000" pitchFamily="2" charset="-78"/>
                <a:ea typeface="League Spartan"/>
                <a:cs typeface="beIN Normal " panose="02000000000000000000" pitchFamily="2" charset="-78"/>
                <a:sym typeface="League Spartan"/>
              </a:rPr>
              <a:t>perceive, understand , predict , and manipulate</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 large and complicated word.</a:t>
            </a:r>
          </a:p>
          <a:p>
            <a:pPr marL="685800" indent="-685800" algn="just">
              <a:lnSpc>
                <a:spcPct val="150000"/>
              </a:lnSpc>
              <a:spcBef>
                <a:spcPct val="0"/>
              </a:spcBef>
              <a:buFont typeface="Arial" panose="020B0604020202020204" pitchFamily="34" charset="0"/>
              <a:buChar char="•"/>
            </a:pPr>
            <a:r>
              <a:rPr lang="en-US" sz="4800" b="1" dirty="0">
                <a:solidFill>
                  <a:srgbClr val="02233D"/>
                </a:solidFill>
                <a:latin typeface="beIN Normal " panose="02000000000000000000" pitchFamily="2" charset="-78"/>
                <a:ea typeface="League Spartan"/>
                <a:cs typeface="beIN Normal " panose="02000000000000000000" pitchFamily="2" charset="-78"/>
                <a:sym typeface="League Spartan"/>
              </a:rPr>
              <a:t>Artificial Intelligence (AI)</a:t>
            </a: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 is an attempts nots just to understand but also to build intelligent entities.</a:t>
            </a:r>
          </a:p>
          <a:p>
            <a:pPr marL="685800" indent="-685800" algn="just">
              <a:spcBef>
                <a:spcPct val="0"/>
              </a:spcBef>
              <a:buFont typeface="Arial" panose="020B0604020202020204" pitchFamily="34" charset="0"/>
              <a:buChar char="•"/>
            </a:pPr>
            <a:endParaRPr lang="en-US" sz="4800" b="1" dirty="0">
              <a:solidFill>
                <a:srgbClr val="02233D"/>
              </a:solidFill>
              <a:latin typeface="beIN Normal " panose="02000000000000000000" pitchFamily="2" charset="-78"/>
              <a:ea typeface="League Spartan"/>
              <a:cs typeface="beIN Normal " panose="02000000000000000000" pitchFamily="2" charset="-78"/>
              <a:sym typeface="League Spartan"/>
            </a:endParaRPr>
          </a:p>
        </p:txBody>
      </p:sp>
      <p:sp>
        <p:nvSpPr>
          <p:cNvPr id="9" name="TextBox 11">
            <a:extLst>
              <a:ext uri="{FF2B5EF4-FFF2-40B4-BE49-F238E27FC236}">
                <a16:creationId xmlns:a16="http://schemas.microsoft.com/office/drawing/2014/main" id="{65460DBA-D343-46C6-BF13-2FB685A523D7}"/>
              </a:ext>
            </a:extLst>
          </p:cNvPr>
          <p:cNvSpPr txBox="1"/>
          <p:nvPr/>
        </p:nvSpPr>
        <p:spPr>
          <a:xfrm>
            <a:off x="4648200" y="883465"/>
            <a:ext cx="6418677" cy="1231106"/>
          </a:xfrm>
          <a:prstGeom prst="rect">
            <a:avLst/>
          </a:prstGeom>
        </p:spPr>
        <p:txBody>
          <a:bodyPr lIns="0" tIns="0" rIns="0" bIns="0" rtlCol="0" anchor="t">
            <a:spAutoFit/>
          </a:bodyPr>
          <a:lstStyle/>
          <a:p>
            <a:pPr>
              <a:lnSpc>
                <a:spcPts val="9587"/>
              </a:lnSpc>
              <a:spcBef>
                <a:spcPct val="0"/>
              </a:spcBef>
            </a:pPr>
            <a:r>
              <a:rPr lang="en-US" sz="7200" b="1" dirty="0">
                <a:latin typeface="League Spartan" panose="020B0604020202020204" charset="0"/>
              </a:rPr>
              <a:t>What is AI ?</a:t>
            </a:r>
            <a:endParaRPr lang="en-US" sz="41300" dirty="0">
              <a:latin typeface="League Spartan" panose="020B0604020202020204" charset="0"/>
              <a:ea typeface="League Spartan"/>
              <a:cs typeface="League Spartan"/>
              <a:sym typeface="League Spart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6477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648200" y="883465"/>
            <a:ext cx="6418677" cy="1231106"/>
          </a:xfrm>
          <a:prstGeom prst="rect">
            <a:avLst/>
          </a:prstGeom>
        </p:spPr>
        <p:txBody>
          <a:bodyPr lIns="0" tIns="0" rIns="0" bIns="0" rtlCol="0" anchor="t">
            <a:spAutoFit/>
          </a:bodyPr>
          <a:lstStyle/>
          <a:p>
            <a:pPr>
              <a:lnSpc>
                <a:spcPts val="9587"/>
              </a:lnSpc>
              <a:spcBef>
                <a:spcPct val="0"/>
              </a:spcBef>
            </a:pPr>
            <a:r>
              <a:rPr lang="en-US" sz="7200" b="1" dirty="0">
                <a:latin typeface="League Spartan" panose="020B0604020202020204" charset="0"/>
              </a:rPr>
              <a:t>What is AI ?</a:t>
            </a:r>
            <a:endParaRPr lang="en-US" sz="41300" dirty="0">
              <a:latin typeface="League Spartan" panose="020B0604020202020204" charset="0"/>
              <a:ea typeface="League Spartan"/>
              <a:cs typeface="League Spartan"/>
              <a:sym typeface="League Spartan"/>
            </a:endParaRPr>
          </a:p>
        </p:txBody>
      </p:sp>
      <p:pic>
        <p:nvPicPr>
          <p:cNvPr id="10" name="Picture 9">
            <a:extLst>
              <a:ext uri="{FF2B5EF4-FFF2-40B4-BE49-F238E27FC236}">
                <a16:creationId xmlns:a16="http://schemas.microsoft.com/office/drawing/2014/main" id="{4DEC2EF2-B69A-4BAA-8BE7-AFC3A7A50A92}"/>
              </a:ext>
            </a:extLst>
          </p:cNvPr>
          <p:cNvPicPr/>
          <p:nvPr/>
        </p:nvPicPr>
        <p:blipFill>
          <a:blip r:embed="rId10"/>
          <a:stretch>
            <a:fillRect/>
          </a:stretch>
        </p:blipFill>
        <p:spPr>
          <a:xfrm>
            <a:off x="1524000" y="2114571"/>
            <a:ext cx="15697200" cy="7704343"/>
          </a:xfrm>
          <a:prstGeom prst="rect">
            <a:avLst/>
          </a:prstGeom>
        </p:spPr>
      </p:pic>
    </p:spTree>
    <p:extLst>
      <p:ext uri="{BB962C8B-B14F-4D97-AF65-F5344CB8AC3E}">
        <p14:creationId xmlns:p14="http://schemas.microsoft.com/office/powerpoint/2010/main" val="3482692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6477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8" name="TextBox 7">
            <a:extLst>
              <a:ext uri="{FF2B5EF4-FFF2-40B4-BE49-F238E27FC236}">
                <a16:creationId xmlns:a16="http://schemas.microsoft.com/office/drawing/2014/main" id="{0BB8FB12-C534-49A8-96A5-4889ED0673C9}"/>
              </a:ext>
            </a:extLst>
          </p:cNvPr>
          <p:cNvSpPr txBox="1"/>
          <p:nvPr/>
        </p:nvSpPr>
        <p:spPr>
          <a:xfrm>
            <a:off x="457200" y="2647075"/>
            <a:ext cx="17373600" cy="7755969"/>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The above figure shows eight definitions of AI, laid out along different dimensions.</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On top are conferenced with though process (reasoning).</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On bottom address behavior.</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On left fidelity to human performance.</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On right measure ideal performance (Rationality)</a:t>
            </a:r>
          </a:p>
          <a:p>
            <a:pPr marL="685800" indent="-685800" algn="just">
              <a:lnSpc>
                <a:spcPct val="150000"/>
              </a:lnSpc>
              <a:spcBef>
                <a:spcPct val="0"/>
              </a:spcBef>
              <a:buFont typeface="Arial" panose="020B0604020202020204" pitchFamily="34" charset="0"/>
              <a:buChar char="•"/>
            </a:pPr>
            <a:endParaRPr lang="en-US" sz="4800" dirty="0">
              <a:solidFill>
                <a:srgbClr val="02233D"/>
              </a:solidFill>
              <a:latin typeface="beIN Normal " panose="02000000000000000000" pitchFamily="2" charset="-78"/>
              <a:ea typeface="League Spartan"/>
              <a:cs typeface="beIN Normal " panose="02000000000000000000" pitchFamily="2" charset="-78"/>
              <a:sym typeface="League Spartan"/>
            </a:endParaRPr>
          </a:p>
        </p:txBody>
      </p:sp>
      <p:sp>
        <p:nvSpPr>
          <p:cNvPr id="9" name="TextBox 11">
            <a:extLst>
              <a:ext uri="{FF2B5EF4-FFF2-40B4-BE49-F238E27FC236}">
                <a16:creationId xmlns:a16="http://schemas.microsoft.com/office/drawing/2014/main" id="{65460DBA-D343-46C6-BF13-2FB685A523D7}"/>
              </a:ext>
            </a:extLst>
          </p:cNvPr>
          <p:cNvSpPr txBox="1"/>
          <p:nvPr/>
        </p:nvSpPr>
        <p:spPr>
          <a:xfrm>
            <a:off x="4648200" y="883465"/>
            <a:ext cx="6418677" cy="1231106"/>
          </a:xfrm>
          <a:prstGeom prst="rect">
            <a:avLst/>
          </a:prstGeom>
        </p:spPr>
        <p:txBody>
          <a:bodyPr lIns="0" tIns="0" rIns="0" bIns="0" rtlCol="0" anchor="t">
            <a:spAutoFit/>
          </a:bodyPr>
          <a:lstStyle/>
          <a:p>
            <a:pPr>
              <a:lnSpc>
                <a:spcPts val="9587"/>
              </a:lnSpc>
              <a:spcBef>
                <a:spcPct val="0"/>
              </a:spcBef>
            </a:pPr>
            <a:r>
              <a:rPr lang="en-US" sz="7200" b="1" dirty="0">
                <a:latin typeface="League Spartan" panose="020B0604020202020204" charset="0"/>
              </a:rPr>
              <a:t>What is AI ?</a:t>
            </a:r>
            <a:endParaRPr lang="en-US" sz="41300" dirty="0">
              <a:latin typeface="League Spartan" panose="020B0604020202020204" charset="0"/>
              <a:ea typeface="League Spartan"/>
              <a:cs typeface="League Spartan"/>
              <a:sym typeface="League Spartan"/>
            </a:endParaRPr>
          </a:p>
        </p:txBody>
      </p:sp>
    </p:spTree>
    <p:extLst>
      <p:ext uri="{BB962C8B-B14F-4D97-AF65-F5344CB8AC3E}">
        <p14:creationId xmlns:p14="http://schemas.microsoft.com/office/powerpoint/2010/main" val="880236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6477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8" name="TextBox 7">
            <a:extLst>
              <a:ext uri="{FF2B5EF4-FFF2-40B4-BE49-F238E27FC236}">
                <a16:creationId xmlns:a16="http://schemas.microsoft.com/office/drawing/2014/main" id="{0BB8FB12-C534-49A8-96A5-4889ED0673C9}"/>
              </a:ext>
            </a:extLst>
          </p:cNvPr>
          <p:cNvSpPr txBox="1"/>
          <p:nvPr/>
        </p:nvSpPr>
        <p:spPr>
          <a:xfrm>
            <a:off x="1243610" y="3207972"/>
            <a:ext cx="16306800" cy="4801314"/>
          </a:xfrm>
          <a:prstGeom prst="rect">
            <a:avLst/>
          </a:prstGeom>
        </p:spPr>
        <p:txBody>
          <a:bodyPr wrap="square" lIns="0" tIns="0" rIns="0" bIns="0" rtlCol="0" anchor="t">
            <a:spAutoFit/>
          </a:bodyPr>
          <a:lstStyle/>
          <a:p>
            <a:pPr algn="ctr">
              <a:lnSpc>
                <a:spcPct val="150000"/>
              </a:lnSpc>
              <a:spcBef>
                <a:spcPct val="0"/>
              </a:spcBef>
            </a:pPr>
            <a:r>
              <a:rPr lang="en-US" sz="8800" b="1" dirty="0">
                <a:solidFill>
                  <a:srgbClr val="02233D"/>
                </a:solidFill>
                <a:latin typeface="beIN Normal " panose="02000000000000000000" pitchFamily="2" charset="-78"/>
                <a:ea typeface="League Spartan"/>
                <a:cs typeface="beIN Normal " panose="02000000000000000000" pitchFamily="2" charset="-78"/>
                <a:sym typeface="League Spartan"/>
              </a:rPr>
              <a:t>A system is rational if it does the right thing given what it knows.</a:t>
            </a:r>
          </a:p>
          <a:p>
            <a:pPr marL="685800" indent="-685800" algn="just">
              <a:spcBef>
                <a:spcPct val="0"/>
              </a:spcBef>
              <a:buFont typeface="Arial" panose="020B0604020202020204" pitchFamily="34" charset="0"/>
              <a:buChar char="•"/>
            </a:pPr>
            <a:endParaRPr lang="en-US" sz="4800" b="1" dirty="0">
              <a:solidFill>
                <a:srgbClr val="02233D"/>
              </a:solidFill>
              <a:latin typeface="beIN Normal " panose="02000000000000000000" pitchFamily="2" charset="-78"/>
              <a:ea typeface="League Spartan"/>
              <a:cs typeface="beIN Normal " panose="02000000000000000000" pitchFamily="2" charset="-78"/>
              <a:sym typeface="League Spartan"/>
            </a:endParaRPr>
          </a:p>
        </p:txBody>
      </p:sp>
      <p:sp>
        <p:nvSpPr>
          <p:cNvPr id="9" name="TextBox 11">
            <a:extLst>
              <a:ext uri="{FF2B5EF4-FFF2-40B4-BE49-F238E27FC236}">
                <a16:creationId xmlns:a16="http://schemas.microsoft.com/office/drawing/2014/main" id="{65460DBA-D343-46C6-BF13-2FB685A523D7}"/>
              </a:ext>
            </a:extLst>
          </p:cNvPr>
          <p:cNvSpPr txBox="1"/>
          <p:nvPr/>
        </p:nvSpPr>
        <p:spPr>
          <a:xfrm>
            <a:off x="4648200" y="883465"/>
            <a:ext cx="8001000" cy="1231106"/>
          </a:xfrm>
          <a:prstGeom prst="rect">
            <a:avLst/>
          </a:prstGeom>
        </p:spPr>
        <p:txBody>
          <a:bodyPr wrap="square" lIns="0" tIns="0" rIns="0" bIns="0" rtlCol="0" anchor="t">
            <a:spAutoFit/>
          </a:bodyPr>
          <a:lstStyle/>
          <a:p>
            <a:pPr>
              <a:lnSpc>
                <a:spcPts val="9587"/>
              </a:lnSpc>
              <a:spcBef>
                <a:spcPct val="0"/>
              </a:spcBef>
            </a:pPr>
            <a:r>
              <a:rPr lang="en-US" sz="7200" b="1" dirty="0">
                <a:latin typeface="League Spartan" panose="020B0604020202020204" charset="0"/>
              </a:rPr>
              <a:t>RATIONALITY?</a:t>
            </a:r>
            <a:endParaRPr lang="en-US" sz="41300" dirty="0">
              <a:latin typeface="League Spartan" panose="020B0604020202020204" charset="0"/>
              <a:ea typeface="League Spartan"/>
              <a:cs typeface="League Spartan"/>
              <a:sym typeface="League Spartan"/>
            </a:endParaRPr>
          </a:p>
        </p:txBody>
      </p:sp>
    </p:spTree>
    <p:extLst>
      <p:ext uri="{BB962C8B-B14F-4D97-AF65-F5344CB8AC3E}">
        <p14:creationId xmlns:p14="http://schemas.microsoft.com/office/powerpoint/2010/main" val="316242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8776213"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Acting Humanly?</a:t>
            </a:r>
          </a:p>
          <a:p>
            <a:pPr>
              <a:lnSpc>
                <a:spcPts val="9587"/>
              </a:lnSpc>
              <a:spcBef>
                <a:spcPct val="0"/>
              </a:spcBef>
            </a:pPr>
            <a:r>
              <a:rPr lang="en-US" sz="5400" b="1" dirty="0">
                <a:latin typeface="League Spartan" panose="020B0604020202020204" charset="0"/>
                <a:ea typeface="League Spartan"/>
                <a:cs typeface="League Spartan"/>
                <a:sym typeface="League Spartan"/>
              </a:rPr>
              <a:t>(Turing Test Approach)</a:t>
            </a:r>
            <a:endParaRPr lang="en-US" sz="41300" dirty="0">
              <a:latin typeface="League Spartan" panose="020B0604020202020204" charset="0"/>
              <a:ea typeface="League Spartan"/>
              <a:cs typeface="League Spartan"/>
              <a:sym typeface="League Spartan"/>
            </a:endParaRPr>
          </a:p>
        </p:txBody>
      </p:sp>
      <p:sp>
        <p:nvSpPr>
          <p:cNvPr id="10" name="TextBox 9">
            <a:extLst>
              <a:ext uri="{FF2B5EF4-FFF2-40B4-BE49-F238E27FC236}">
                <a16:creationId xmlns:a16="http://schemas.microsoft.com/office/drawing/2014/main" id="{2CBBC9E8-8292-4ECC-8E96-7865A9DD9841}"/>
              </a:ext>
            </a:extLst>
          </p:cNvPr>
          <p:cNvSpPr txBox="1"/>
          <p:nvPr/>
        </p:nvSpPr>
        <p:spPr>
          <a:xfrm>
            <a:off x="800100" y="3815481"/>
            <a:ext cx="16687800" cy="4431983"/>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The Turing test proposed by Alan Turing (1950).</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 computer passes the test if a human interrogator, after posing some written questions, can not tell whether the written response come from a person or from computer. </a:t>
            </a:r>
          </a:p>
        </p:txBody>
      </p:sp>
    </p:spTree>
    <p:extLst>
      <p:ext uri="{BB962C8B-B14F-4D97-AF65-F5344CB8AC3E}">
        <p14:creationId xmlns:p14="http://schemas.microsoft.com/office/powerpoint/2010/main" val="3910683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510384" y="32720"/>
            <a:ext cx="8776213"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Acting Humanly?</a:t>
            </a:r>
          </a:p>
          <a:p>
            <a:pPr>
              <a:lnSpc>
                <a:spcPts val="9587"/>
              </a:lnSpc>
              <a:spcBef>
                <a:spcPct val="0"/>
              </a:spcBef>
            </a:pPr>
            <a:r>
              <a:rPr lang="en-US" sz="5400" b="1" dirty="0">
                <a:latin typeface="League Spartan" panose="020B0604020202020204" charset="0"/>
                <a:ea typeface="League Spartan"/>
                <a:cs typeface="League Spartan"/>
                <a:sym typeface="League Spartan"/>
              </a:rPr>
              <a:t>(Turing Test Approach)</a:t>
            </a:r>
            <a:endParaRPr lang="en-US" sz="41300" dirty="0">
              <a:latin typeface="League Spartan" panose="020B0604020202020204" charset="0"/>
              <a:ea typeface="League Spartan"/>
              <a:cs typeface="League Spartan"/>
              <a:sym typeface="League Spartan"/>
            </a:endParaRPr>
          </a:p>
        </p:txBody>
      </p:sp>
      <p:sp>
        <p:nvSpPr>
          <p:cNvPr id="10" name="TextBox 9">
            <a:extLst>
              <a:ext uri="{FF2B5EF4-FFF2-40B4-BE49-F238E27FC236}">
                <a16:creationId xmlns:a16="http://schemas.microsoft.com/office/drawing/2014/main" id="{2CBBC9E8-8292-4ECC-8E96-7865A9DD9841}"/>
              </a:ext>
            </a:extLst>
          </p:cNvPr>
          <p:cNvSpPr txBox="1"/>
          <p:nvPr/>
        </p:nvSpPr>
        <p:spPr>
          <a:xfrm>
            <a:off x="381000" y="2531031"/>
            <a:ext cx="16687800" cy="7755969"/>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To pass the applied test the computer would need to posses the following capabilities.</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Natural language processing.</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Knowledge representation.</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Automated Reasoning.</a:t>
            </a:r>
          </a:p>
          <a:p>
            <a:pPr marL="1371600" lvl="1" indent="-914400" algn="just">
              <a:lnSpc>
                <a:spcPct val="150000"/>
              </a:lnSpc>
              <a:spcBef>
                <a:spcPct val="0"/>
              </a:spcBef>
              <a:buFont typeface="+mj-lt"/>
              <a:buAutoNum type="arabicPeriod"/>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Machine learning.</a:t>
            </a:r>
          </a:p>
          <a:p>
            <a:pPr marL="685800" indent="-685800" algn="just">
              <a:lnSpc>
                <a:spcPct val="150000"/>
              </a:lnSpc>
              <a:spcBef>
                <a:spcPct val="0"/>
              </a:spcBef>
              <a:buFont typeface="Arial" panose="020B0604020202020204" pitchFamily="34" charset="0"/>
              <a:buChar char="•"/>
            </a:pPr>
            <a:endParaRPr lang="en-US" sz="4800" dirty="0">
              <a:solidFill>
                <a:srgbClr val="02233D"/>
              </a:solidFill>
              <a:latin typeface="beIN Normal " panose="02000000000000000000" pitchFamily="2" charset="-78"/>
              <a:ea typeface="League Spartan"/>
              <a:cs typeface="beIN Normal " panose="02000000000000000000" pitchFamily="2" charset="-78"/>
              <a:sym typeface="League Spartan"/>
            </a:endParaRPr>
          </a:p>
        </p:txBody>
      </p:sp>
    </p:spTree>
    <p:extLst>
      <p:ext uri="{BB962C8B-B14F-4D97-AF65-F5344CB8AC3E}">
        <p14:creationId xmlns:p14="http://schemas.microsoft.com/office/powerpoint/2010/main" val="7927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5FE"/>
        </a:solidFill>
        <a:effectLst/>
      </p:bgPr>
    </p:bg>
    <p:spTree>
      <p:nvGrpSpPr>
        <p:cNvPr id="1" name=""/>
        <p:cNvGrpSpPr/>
        <p:nvPr/>
      </p:nvGrpSpPr>
      <p:grpSpPr>
        <a:xfrm>
          <a:off x="0" y="0"/>
          <a:ext cx="0" cy="0"/>
          <a:chOff x="0" y="0"/>
          <a:chExt cx="0" cy="0"/>
        </a:xfrm>
      </p:grpSpPr>
      <p:sp>
        <p:nvSpPr>
          <p:cNvPr id="2" name="Freeform 2"/>
          <p:cNvSpPr/>
          <p:nvPr/>
        </p:nvSpPr>
        <p:spPr>
          <a:xfrm>
            <a:off x="198131" y="-571500"/>
            <a:ext cx="6172200" cy="4114800"/>
          </a:xfrm>
          <a:custGeom>
            <a:avLst/>
            <a:gdLst/>
            <a:ahLst/>
            <a:cxnLst/>
            <a:rect l="l" t="t" r="r" b="b"/>
            <a:pathLst>
              <a:path w="6172200" h="4114800">
                <a:moveTo>
                  <a:pt x="0" y="0"/>
                </a:moveTo>
                <a:lnTo>
                  <a:pt x="6172200" y="0"/>
                </a:lnTo>
                <a:lnTo>
                  <a:pt x="6172200" y="4114800"/>
                </a:lnTo>
                <a:lnTo>
                  <a:pt x="0" y="4114800"/>
                </a:lnTo>
                <a:lnTo>
                  <a:pt x="0" y="0"/>
                </a:lnTo>
                <a:close/>
              </a:path>
            </a:pathLst>
          </a:custGeom>
          <a:blipFill>
            <a:blip r:embed="rId2">
              <a:alphaModFix amt="47000"/>
              <a:extLst>
                <a:ext uri="{96DAC541-7B7A-43D3-8B79-37D633B846F1}">
                  <asvg:svgBlip xmlns:asvg="http://schemas.microsoft.com/office/drawing/2016/SVG/main" r:embed="rId3"/>
                </a:ext>
              </a:extLst>
            </a:blip>
            <a:stretch>
              <a:fillRect/>
            </a:stretch>
          </a:blipFill>
        </p:spPr>
      </p:sp>
      <p:sp>
        <p:nvSpPr>
          <p:cNvPr id="5" name="Freeform 5"/>
          <p:cNvSpPr/>
          <p:nvPr/>
        </p:nvSpPr>
        <p:spPr>
          <a:xfrm>
            <a:off x="13281154" y="-299319"/>
            <a:ext cx="6775868" cy="4114800"/>
          </a:xfrm>
          <a:custGeom>
            <a:avLst/>
            <a:gdLst/>
            <a:ahLst/>
            <a:cxnLst/>
            <a:rect l="l" t="t" r="r" b="b"/>
            <a:pathLst>
              <a:path w="6775868" h="4114800">
                <a:moveTo>
                  <a:pt x="0" y="0"/>
                </a:moveTo>
                <a:lnTo>
                  <a:pt x="6775869" y="0"/>
                </a:lnTo>
                <a:lnTo>
                  <a:pt x="67758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20" name="Freeform 20"/>
          <p:cNvSpPr/>
          <p:nvPr/>
        </p:nvSpPr>
        <p:spPr>
          <a:xfrm>
            <a:off x="-944869" y="9102688"/>
            <a:ext cx="7315200" cy="931025"/>
          </a:xfrm>
          <a:custGeom>
            <a:avLst/>
            <a:gdLst/>
            <a:ahLst/>
            <a:cxnLst/>
            <a:rect l="l" t="t" r="r" b="b"/>
            <a:pathLst>
              <a:path w="7315200" h="931025">
                <a:moveTo>
                  <a:pt x="0" y="0"/>
                </a:moveTo>
                <a:lnTo>
                  <a:pt x="7315200" y="0"/>
                </a:lnTo>
                <a:lnTo>
                  <a:pt x="7315200" y="931026"/>
                </a:lnTo>
                <a:lnTo>
                  <a:pt x="0" y="931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119772" y="340269"/>
            <a:ext cx="1430638" cy="1747088"/>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554200" y="303941"/>
            <a:ext cx="1430638" cy="1783416"/>
          </a:xfrm>
          <a:prstGeom prst="rect">
            <a:avLst/>
          </a:prstGeom>
        </p:spPr>
      </p:pic>
      <p:sp>
        <p:nvSpPr>
          <p:cNvPr id="9" name="TextBox 11">
            <a:extLst>
              <a:ext uri="{FF2B5EF4-FFF2-40B4-BE49-F238E27FC236}">
                <a16:creationId xmlns:a16="http://schemas.microsoft.com/office/drawing/2014/main" id="{65460DBA-D343-46C6-BF13-2FB685A523D7}"/>
              </a:ext>
            </a:extLst>
          </p:cNvPr>
          <p:cNvSpPr txBox="1"/>
          <p:nvPr/>
        </p:nvSpPr>
        <p:spPr>
          <a:xfrm>
            <a:off x="4836947" y="838888"/>
            <a:ext cx="8776213" cy="2362185"/>
          </a:xfrm>
          <a:prstGeom prst="rect">
            <a:avLst/>
          </a:prstGeom>
        </p:spPr>
        <p:txBody>
          <a:bodyPr wrap="square" lIns="0" tIns="0" rIns="0" bIns="0" rtlCol="0" anchor="t">
            <a:spAutoFit/>
          </a:bodyPr>
          <a:lstStyle/>
          <a:p>
            <a:pPr>
              <a:lnSpc>
                <a:spcPts val="9587"/>
              </a:lnSpc>
              <a:spcBef>
                <a:spcPct val="0"/>
              </a:spcBef>
            </a:pPr>
            <a:r>
              <a:rPr lang="en-US" sz="5400" b="1" dirty="0">
                <a:latin typeface="League Spartan" panose="020B0604020202020204" charset="0"/>
              </a:rPr>
              <a:t>Acting Humanly?</a:t>
            </a:r>
          </a:p>
          <a:p>
            <a:pPr>
              <a:lnSpc>
                <a:spcPts val="9587"/>
              </a:lnSpc>
              <a:spcBef>
                <a:spcPct val="0"/>
              </a:spcBef>
            </a:pPr>
            <a:r>
              <a:rPr lang="en-US" sz="5400" b="1" dirty="0">
                <a:latin typeface="League Spartan" panose="020B0604020202020204" charset="0"/>
                <a:ea typeface="League Spartan"/>
                <a:cs typeface="League Spartan"/>
                <a:sym typeface="League Spartan"/>
              </a:rPr>
              <a:t>(Total Turing Test)</a:t>
            </a:r>
            <a:endParaRPr lang="en-US" sz="41300" dirty="0">
              <a:latin typeface="League Spartan" panose="020B0604020202020204" charset="0"/>
              <a:ea typeface="League Spartan"/>
              <a:cs typeface="League Spartan"/>
              <a:sym typeface="League Spartan"/>
            </a:endParaRPr>
          </a:p>
        </p:txBody>
      </p:sp>
      <p:sp>
        <p:nvSpPr>
          <p:cNvPr id="10" name="TextBox 9">
            <a:extLst>
              <a:ext uri="{FF2B5EF4-FFF2-40B4-BE49-F238E27FC236}">
                <a16:creationId xmlns:a16="http://schemas.microsoft.com/office/drawing/2014/main" id="{2CBBC9E8-8292-4ECC-8E96-7865A9DD9841}"/>
              </a:ext>
            </a:extLst>
          </p:cNvPr>
          <p:cNvSpPr txBox="1"/>
          <p:nvPr/>
        </p:nvSpPr>
        <p:spPr>
          <a:xfrm>
            <a:off x="800100" y="3815481"/>
            <a:ext cx="16687800" cy="5539978"/>
          </a:xfrm>
          <a:prstGeom prst="rect">
            <a:avLst/>
          </a:prstGeom>
        </p:spPr>
        <p:txBody>
          <a:bodyPr wrap="square" lIns="0" tIns="0" rIns="0" bIns="0" rtlCol="0" anchor="t">
            <a:spAutoFit/>
          </a:bodyPr>
          <a:lstStyle/>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Turing Test avoided direct physical interaction between the interrogator and the computer.</a:t>
            </a:r>
          </a:p>
          <a:p>
            <a:pPr marL="685800" indent="-685800" algn="just">
              <a:lnSpc>
                <a:spcPct val="150000"/>
              </a:lnSpc>
              <a:spcBef>
                <a:spcPct val="0"/>
              </a:spcBef>
              <a:buFont typeface="Arial" panose="020B0604020202020204" pitchFamily="34" charset="0"/>
              <a:buChar char="•"/>
            </a:pPr>
            <a:r>
              <a:rPr lang="en-US" sz="4800" dirty="0">
                <a:solidFill>
                  <a:srgbClr val="02233D"/>
                </a:solidFill>
                <a:latin typeface="beIN Normal " panose="02000000000000000000" pitchFamily="2" charset="-78"/>
                <a:ea typeface="League Spartan"/>
                <a:cs typeface="beIN Normal " panose="02000000000000000000" pitchFamily="2" charset="-78"/>
                <a:sym typeface="League Spartan"/>
              </a:rPr>
              <a:t>So-called Total Turing Test includes a video signal so that the interrogator can test the subjects perceptual abilities and pass physical objects.</a:t>
            </a:r>
          </a:p>
        </p:txBody>
      </p:sp>
    </p:spTree>
    <p:extLst>
      <p:ext uri="{BB962C8B-B14F-4D97-AF65-F5344CB8AC3E}">
        <p14:creationId xmlns:p14="http://schemas.microsoft.com/office/powerpoint/2010/main" val="1356550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819</Words>
  <Application>Microsoft Office PowerPoint</Application>
  <PresentationFormat>Custom</PresentationFormat>
  <Paragraphs>87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League Spartan</vt:lpstr>
      <vt:lpstr>Calibri</vt:lpstr>
      <vt:lpstr>Arial Unicode MS</vt:lpstr>
      <vt:lpstr>Arial</vt:lpstr>
      <vt:lpstr>beIN Normal </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 Salah</dc:creator>
  <cp:lastModifiedBy>sadem</cp:lastModifiedBy>
  <cp:revision>20</cp:revision>
  <dcterms:created xsi:type="dcterms:W3CDTF">2006-08-16T00:00:00Z</dcterms:created>
  <dcterms:modified xsi:type="dcterms:W3CDTF">2024-09-20T17:14:43Z</dcterms:modified>
  <dc:identifier>DAGQPkURlzE</dc:identifier>
</cp:coreProperties>
</file>