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7"/>
  </p:notesMasterIdLst>
  <p:sldIdLst>
    <p:sldId id="326" r:id="rId2"/>
    <p:sldId id="329" r:id="rId3"/>
    <p:sldId id="357" r:id="rId4"/>
    <p:sldId id="371" r:id="rId5"/>
    <p:sldId id="358" r:id="rId6"/>
    <p:sldId id="375" r:id="rId7"/>
    <p:sldId id="374" r:id="rId8"/>
    <p:sldId id="376" r:id="rId9"/>
    <p:sldId id="359" r:id="rId10"/>
    <p:sldId id="360" r:id="rId11"/>
    <p:sldId id="334" r:id="rId12"/>
    <p:sldId id="362" r:id="rId13"/>
    <p:sldId id="363" r:id="rId14"/>
    <p:sldId id="361" r:id="rId15"/>
    <p:sldId id="364" r:id="rId16"/>
    <p:sldId id="365" r:id="rId17"/>
    <p:sldId id="368" r:id="rId18"/>
    <p:sldId id="377" r:id="rId19"/>
    <p:sldId id="379" r:id="rId20"/>
    <p:sldId id="369" r:id="rId21"/>
    <p:sldId id="378" r:id="rId22"/>
    <p:sldId id="372" r:id="rId23"/>
    <p:sldId id="373" r:id="rId24"/>
    <p:sldId id="367"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60"/>
  </p:normalViewPr>
  <p:slideViewPr>
    <p:cSldViewPr snapToGrid="0">
      <p:cViewPr varScale="1">
        <p:scale>
          <a:sx n="68" d="100"/>
          <a:sy n="68" d="100"/>
        </p:scale>
        <p:origin x="6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9/28/2024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9/28/2024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9/28/2024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9/28/2024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gn="ctr">
              <a:lnSpc>
                <a:spcPct val="200000"/>
              </a:lnSpc>
            </a:pPr>
            <a:r>
              <a:rPr lang="en-US" sz="2400" b="1" dirty="0">
                <a:solidFill>
                  <a:schemeClr val="tx2"/>
                </a:solidFill>
                <a:latin typeface="Times New Roman" panose="02020603050405020304" pitchFamily="18" charset="0"/>
                <a:ea typeface="+mn-ea"/>
                <a:cs typeface="Times New Roman" panose="02020603050405020304" pitchFamily="18" charset="0"/>
              </a:rPr>
              <a:t>Al-</a:t>
            </a:r>
            <a:r>
              <a:rPr lang="en-US" sz="2400" b="1" dirty="0" err="1">
                <a:solidFill>
                  <a:schemeClr val="tx2"/>
                </a:solidFill>
                <a:latin typeface="Times New Roman" panose="02020603050405020304" pitchFamily="18" charset="0"/>
                <a:ea typeface="+mn-ea"/>
                <a:cs typeface="Times New Roman" panose="02020603050405020304" pitchFamily="18" charset="0"/>
              </a:rPr>
              <a:t>Mustaqbal</a:t>
            </a:r>
            <a:r>
              <a:rPr lang="en-US" sz="2400" b="1" dirty="0">
                <a:solidFill>
                  <a:schemeClr val="tx2"/>
                </a:solidFill>
                <a:latin typeface="Times New Roman" panose="02020603050405020304" pitchFamily="18" charset="0"/>
                <a:ea typeface="+mn-ea"/>
                <a:cs typeface="Times New Roman" panose="02020603050405020304" pitchFamily="18" charset="0"/>
              </a:rPr>
              <a:t> University</a:t>
            </a:r>
            <a:br>
              <a:rPr lang="en-US" sz="2400" b="1" dirty="0">
                <a:solidFill>
                  <a:schemeClr val="tx2"/>
                </a:solidFill>
                <a:latin typeface="Times New Roman" panose="02020603050405020304" pitchFamily="18" charset="0"/>
                <a:ea typeface="+mn-ea"/>
                <a:cs typeface="Times New Roman" panose="02020603050405020304" pitchFamily="18" charset="0"/>
              </a:rPr>
            </a:br>
            <a:r>
              <a:rPr lang="en-US" sz="2400" b="1" dirty="0">
                <a:solidFill>
                  <a:schemeClr val="tx2"/>
                </a:solidFill>
                <a:latin typeface="Times New Roman" panose="02020603050405020304" pitchFamily="18" charset="0"/>
                <a:ea typeface="+mn-ea"/>
                <a:cs typeface="Times New Roman" panose="02020603050405020304" pitchFamily="18" charset="0"/>
              </a:rPr>
              <a:t>College of Engineering and Engineering Technologies</a:t>
            </a:r>
            <a:br>
              <a:rPr lang="en-US" sz="2400" b="1" dirty="0">
                <a:solidFill>
                  <a:schemeClr val="tx2"/>
                </a:solidFill>
                <a:latin typeface="Times New Roman" panose="02020603050405020304" pitchFamily="18" charset="0"/>
                <a:ea typeface="+mn-ea"/>
                <a:cs typeface="Times New Roman" panose="02020603050405020304" pitchFamily="18" charset="0"/>
              </a:rPr>
            </a:br>
            <a:r>
              <a:rPr lang="en-US" sz="2400" b="1" dirty="0">
                <a:solidFill>
                  <a:schemeClr val="tx2"/>
                </a:solidFill>
                <a:latin typeface="Times New Roman" panose="02020603050405020304" pitchFamily="18" charset="0"/>
                <a:ea typeface="+mn-ea"/>
                <a:cs typeface="Times New Roman" panose="02020603050405020304" pitchFamily="18" charset="0"/>
              </a:rPr>
              <a:t>Biomedical Engineering Department</a:t>
            </a:r>
          </a:p>
        </p:txBody>
      </p:sp>
      <p:sp>
        <p:nvSpPr>
          <p:cNvPr id="3" name="Subtitle 2"/>
          <p:cNvSpPr>
            <a:spLocks noGrp="1"/>
          </p:cNvSpPr>
          <p:nvPr>
            <p:ph type="subTitle" idx="1"/>
          </p:nvPr>
        </p:nvSpPr>
        <p:spPr>
          <a:xfrm>
            <a:off x="2536942" y="2743200"/>
            <a:ext cx="7516442" cy="2854762"/>
          </a:xfrm>
        </p:spPr>
        <p:txBody>
          <a:bodyPr>
            <a:normAutofit fontScale="85000" lnSpcReduction="20000"/>
          </a:bodyPr>
          <a:lstStyle/>
          <a:p>
            <a:pPr algn="ctr">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Subject: </a:t>
            </a:r>
            <a:r>
              <a:rPr lang="en-US" sz="2400" b="1" i="1" dirty="0">
                <a:solidFill>
                  <a:schemeClr val="tx2"/>
                </a:solidFill>
                <a:latin typeface="Times New Roman" panose="02020603050405020304" pitchFamily="18" charset="0"/>
                <a:cs typeface="Times New Roman" panose="02020603050405020304" pitchFamily="18" charset="0"/>
              </a:rPr>
              <a:t> Systemic Physiology I</a:t>
            </a:r>
            <a:endParaRPr lang="ar-IQ" sz="2400" b="1" i="1" dirty="0">
              <a:solidFill>
                <a:schemeClr val="tx2"/>
              </a:solidFill>
              <a:latin typeface="Times New Roman" panose="02020603050405020304" pitchFamily="18" charset="0"/>
              <a:cs typeface="Times New Roman" panose="02020603050405020304" pitchFamily="18" charset="0"/>
            </a:endParaRPr>
          </a:p>
          <a:p>
            <a:pPr algn="ctr">
              <a:lnSpc>
                <a:spcPct val="200000"/>
              </a:lnSpc>
            </a:pPr>
            <a:r>
              <a:rPr lang="en-US" sz="2400" b="1" i="1" dirty="0">
                <a:solidFill>
                  <a:schemeClr val="tx2"/>
                </a:solidFill>
                <a:latin typeface="Times New Roman" panose="02020603050405020304" pitchFamily="18" charset="0"/>
                <a:cs typeface="Times New Roman" panose="02020603050405020304" pitchFamily="18" charset="0"/>
              </a:rPr>
              <a:t>Introduction to Human Physiology</a:t>
            </a:r>
          </a:p>
          <a:p>
            <a:pPr algn="ctr">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Class : </a:t>
            </a:r>
            <a:r>
              <a:rPr lang="ar-IQ" sz="2400" b="1" i="1" u="sng" dirty="0">
                <a:solidFill>
                  <a:schemeClr val="tx2"/>
                </a:solidFill>
                <a:latin typeface="Times New Roman" panose="02020603050405020304" pitchFamily="18" charset="0"/>
                <a:cs typeface="Times New Roman" panose="02020603050405020304" pitchFamily="18" charset="0"/>
              </a:rPr>
              <a:t>3</a:t>
            </a:r>
            <a:r>
              <a:rPr lang="en-US" sz="2400" b="1" i="1" baseline="30000" dirty="0" err="1">
                <a:solidFill>
                  <a:schemeClr val="tx2"/>
                </a:solidFill>
                <a:latin typeface="Times New Roman" panose="02020603050405020304" pitchFamily="18" charset="0"/>
                <a:cs typeface="Times New Roman" panose="02020603050405020304" pitchFamily="18" charset="0"/>
              </a:rPr>
              <a:t>th</a:t>
            </a:r>
            <a:endParaRPr lang="en-US" sz="2400" b="1" i="1" dirty="0">
              <a:solidFill>
                <a:schemeClr val="tx2"/>
              </a:solidFill>
              <a:latin typeface="Times New Roman" panose="02020603050405020304" pitchFamily="18" charset="0"/>
              <a:cs typeface="Times New Roman" panose="02020603050405020304" pitchFamily="18" charset="0"/>
            </a:endParaRPr>
          </a:p>
          <a:p>
            <a:pPr algn="ctr">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Lecture: </a:t>
            </a:r>
            <a:r>
              <a:rPr lang="en-US" sz="2400" b="1" i="1" dirty="0">
                <a:solidFill>
                  <a:schemeClr val="tx2"/>
                </a:solidFill>
                <a:latin typeface="Times New Roman" panose="02020603050405020304" pitchFamily="18" charset="0"/>
                <a:cs typeface="Times New Roman" panose="02020603050405020304" pitchFamily="18" charset="0"/>
              </a:rPr>
              <a:t> </a:t>
            </a:r>
            <a:r>
              <a:rPr lang="ar-IQ" sz="2400" b="1" i="1" dirty="0">
                <a:solidFill>
                  <a:schemeClr val="tx2"/>
                </a:solidFill>
                <a:latin typeface="Times New Roman" panose="02020603050405020304" pitchFamily="18" charset="0"/>
                <a:cs typeface="Times New Roman" panose="02020603050405020304" pitchFamily="18" charset="0"/>
              </a:rPr>
              <a:t>1</a:t>
            </a:r>
            <a:endParaRPr lang="en-US" sz="2400" b="1" i="1" dirty="0">
              <a:solidFill>
                <a:schemeClr val="tx2"/>
              </a:solidFill>
              <a:latin typeface="Times New Roman" panose="02020603050405020304" pitchFamily="18" charset="0"/>
              <a:cs typeface="Times New Roman" panose="02020603050405020304" pitchFamily="18" charset="0"/>
            </a:endParaRPr>
          </a:p>
          <a:p>
            <a:pPr algn="ctr">
              <a:lnSpc>
                <a:spcPct val="200000"/>
              </a:lnSpc>
            </a:pPr>
            <a:r>
              <a:rPr lang="en-US" sz="2400" b="1" i="1" dirty="0">
                <a:solidFill>
                  <a:schemeClr val="tx2"/>
                </a:solidFill>
                <a:latin typeface="Times New Roman" panose="02020603050405020304" pitchFamily="18" charset="0"/>
                <a:cs typeface="Times New Roman" panose="02020603050405020304" pitchFamily="18" charset="0"/>
              </a:rPr>
              <a:t>By Assistant Lecturer : Zainab  Sattar  Jabbar</a:t>
            </a:r>
          </a:p>
          <a:p>
            <a:pPr algn="ctr">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05611" y="2307102"/>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4032" y="259350"/>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Epithelial tissue</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3046988"/>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It is functionally very diverse. It includes the membranes that cover body surfaces and line hollow viscera internal organs, forming barrier between the interior of the body and the environments.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Epithelial cells may be modified to function as sensory receptor, detecting specific stimuli from the environment. Epithelial cells also form the endocrine glands (pituitary, parathyroids, thyroid, adrenals, ovary, and testis), which secrete 4 hormones directly into the blood and the exocrine glands secrete substances via ducts (e.g., salivary glands, pancreas and liver).</a:t>
            </a:r>
          </a:p>
        </p:txBody>
      </p:sp>
    </p:spTree>
    <p:extLst>
      <p:ext uri="{BB962C8B-B14F-4D97-AF65-F5344CB8AC3E}">
        <p14:creationId xmlns:p14="http://schemas.microsoft.com/office/powerpoint/2010/main" val="199215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18452" y="361879"/>
            <a:ext cx="11495618" cy="7252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Epithelial tissue structure</a:t>
            </a:r>
            <a:endPar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FB78D03-63F4-4E9F-ABF8-36A722012EFB}"/>
              </a:ext>
            </a:extLst>
          </p:cNvPr>
          <p:cNvPicPr>
            <a:picLocks noChangeAspect="1"/>
          </p:cNvPicPr>
          <p:nvPr/>
        </p:nvPicPr>
        <p:blipFill>
          <a:blip r:embed="rId2"/>
          <a:stretch>
            <a:fillRect/>
          </a:stretch>
        </p:blipFill>
        <p:spPr>
          <a:xfrm>
            <a:off x="2138362" y="1409700"/>
            <a:ext cx="7915275" cy="4723814"/>
          </a:xfrm>
          <a:prstGeom prst="rect">
            <a:avLst/>
          </a:prstGeom>
        </p:spPr>
      </p:pic>
    </p:spTree>
    <p:extLst>
      <p:ext uri="{BB962C8B-B14F-4D97-AF65-F5344CB8AC3E}">
        <p14:creationId xmlns:p14="http://schemas.microsoft.com/office/powerpoint/2010/main" val="35385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Glandular epithelial tissue</a:t>
            </a:r>
          </a:p>
        </p:txBody>
      </p:sp>
      <p:pic>
        <p:nvPicPr>
          <p:cNvPr id="5" name="Picture 4">
            <a:extLst>
              <a:ext uri="{FF2B5EF4-FFF2-40B4-BE49-F238E27FC236}">
                <a16:creationId xmlns:a16="http://schemas.microsoft.com/office/drawing/2014/main" id="{B4FEA0C5-78F7-A520-6CCF-F0A3D8936DBA}"/>
              </a:ext>
            </a:extLst>
          </p:cNvPr>
          <p:cNvPicPr>
            <a:picLocks noChangeAspect="1"/>
          </p:cNvPicPr>
          <p:nvPr/>
        </p:nvPicPr>
        <p:blipFill>
          <a:blip r:embed="rId2"/>
          <a:stretch>
            <a:fillRect/>
          </a:stretch>
        </p:blipFill>
        <p:spPr>
          <a:xfrm>
            <a:off x="2124222" y="1445430"/>
            <a:ext cx="7219510" cy="4405753"/>
          </a:xfrm>
          <a:prstGeom prst="rect">
            <a:avLst/>
          </a:prstGeom>
        </p:spPr>
      </p:pic>
    </p:spTree>
    <p:extLst>
      <p:ext uri="{BB962C8B-B14F-4D97-AF65-F5344CB8AC3E}">
        <p14:creationId xmlns:p14="http://schemas.microsoft.com/office/powerpoint/2010/main" val="16910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801951" y="68345"/>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Connective Tissue</a:t>
            </a:r>
          </a:p>
        </p:txBody>
      </p:sp>
      <p:sp>
        <p:nvSpPr>
          <p:cNvPr id="3" name="TextBox 2">
            <a:extLst>
              <a:ext uri="{FF2B5EF4-FFF2-40B4-BE49-F238E27FC236}">
                <a16:creationId xmlns:a16="http://schemas.microsoft.com/office/drawing/2014/main" id="{208FD30E-51F8-2F52-35A9-6A17E21B2311}"/>
              </a:ext>
            </a:extLst>
          </p:cNvPr>
          <p:cNvSpPr txBox="1"/>
          <p:nvPr/>
        </p:nvSpPr>
        <p:spPr>
          <a:xfrm>
            <a:off x="967153" y="958671"/>
            <a:ext cx="9680877" cy="1938992"/>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It is mesodermal in origin and functions in supporting, connecting and transporting. </a:t>
            </a:r>
          </a:p>
          <a:p>
            <a:pPr marL="342900" indent="-342900">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It covers wide variety of tissues, but having more intercellular materials or matrix, than cells. It also contains extracellular fibers, which may be tough collagenous fibers or the resilient elastic fibers. </a:t>
            </a:r>
          </a:p>
        </p:txBody>
      </p:sp>
      <p:pic>
        <p:nvPicPr>
          <p:cNvPr id="4" name="Picture 3">
            <a:extLst>
              <a:ext uri="{FF2B5EF4-FFF2-40B4-BE49-F238E27FC236}">
                <a16:creationId xmlns:a16="http://schemas.microsoft.com/office/drawing/2014/main" id="{0DC64CCD-2699-E233-F16B-3E7C2590622D}"/>
              </a:ext>
            </a:extLst>
          </p:cNvPr>
          <p:cNvPicPr>
            <a:picLocks noChangeAspect="1"/>
          </p:cNvPicPr>
          <p:nvPr/>
        </p:nvPicPr>
        <p:blipFill>
          <a:blip r:embed="rId2"/>
          <a:stretch>
            <a:fillRect/>
          </a:stretch>
        </p:blipFill>
        <p:spPr>
          <a:xfrm>
            <a:off x="2250832" y="2897663"/>
            <a:ext cx="7455876" cy="3960337"/>
          </a:xfrm>
          <a:prstGeom prst="rect">
            <a:avLst/>
          </a:prstGeom>
        </p:spPr>
      </p:pic>
    </p:spTree>
    <p:extLst>
      <p:ext uri="{BB962C8B-B14F-4D97-AF65-F5344CB8AC3E}">
        <p14:creationId xmlns:p14="http://schemas.microsoft.com/office/powerpoint/2010/main" val="30611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following are the important life processes of humans:</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Metabolism:</a:t>
            </a:r>
            <a:r>
              <a:rPr lang="en-US" sz="2400" dirty="0">
                <a:solidFill>
                  <a:schemeClr val="tx2"/>
                </a:solidFill>
                <a:latin typeface="Times New Roman" panose="02020603050405020304" pitchFamily="18" charset="0"/>
                <a:cs typeface="Times New Roman" panose="02020603050405020304" pitchFamily="18" charset="0"/>
              </a:rPr>
              <a:t> includes catabolism and anabolism that provides energy and body’s structural and functional components.</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Excitability:</a:t>
            </a:r>
            <a:r>
              <a:rPr lang="en-US" sz="2400" dirty="0">
                <a:solidFill>
                  <a:schemeClr val="tx2"/>
                </a:solidFill>
                <a:latin typeface="Times New Roman" panose="02020603050405020304" pitchFamily="18" charset="0"/>
                <a:cs typeface="Times New Roman" panose="02020603050405020304" pitchFamily="18" charset="0"/>
              </a:rPr>
              <a:t> Ability to sense changes in and around us.</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Conductivity:</a:t>
            </a:r>
            <a:r>
              <a:rPr lang="en-US" sz="2400" dirty="0">
                <a:solidFill>
                  <a:schemeClr val="tx2"/>
                </a:solidFill>
                <a:latin typeface="Times New Roman" panose="02020603050405020304" pitchFamily="18" charset="0"/>
                <a:cs typeface="Times New Roman" panose="02020603050405020304" pitchFamily="18" charset="0"/>
              </a:rPr>
              <a:t> ability to carry the effects of stimulus from part of a cell to another.</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Contractility:</a:t>
            </a:r>
            <a:r>
              <a:rPr lang="en-US" sz="2400" dirty="0">
                <a:solidFill>
                  <a:schemeClr val="tx2"/>
                </a:solidFill>
                <a:latin typeface="Times New Roman" panose="02020603050405020304" pitchFamily="18" charset="0"/>
                <a:cs typeface="Times New Roman" panose="02020603050405020304" pitchFamily="18" charset="0"/>
              </a:rPr>
              <a:t> ability to contract in response to stimulus.</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Growth.</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Differentiation.</a:t>
            </a:r>
          </a:p>
          <a:p>
            <a:pPr algn="just"/>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Reproduction.</a:t>
            </a:r>
          </a:p>
        </p:txBody>
      </p:sp>
    </p:spTree>
    <p:extLst>
      <p:ext uri="{BB962C8B-B14F-4D97-AF65-F5344CB8AC3E}">
        <p14:creationId xmlns:p14="http://schemas.microsoft.com/office/powerpoint/2010/main" val="387606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Composition of the Body</a:t>
            </a:r>
          </a:p>
        </p:txBody>
      </p:sp>
      <p:sp>
        <p:nvSpPr>
          <p:cNvPr id="3" name="Rechthoek 2"/>
          <p:cNvSpPr/>
          <p:nvPr/>
        </p:nvSpPr>
        <p:spPr>
          <a:xfrm>
            <a:off x="858129" y="1351508"/>
            <a:ext cx="10048041" cy="4893647"/>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At an average, 60% of the body weight of young adult male is water. The remaining is composed of minerals, fat and proteins.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human body contains organic compounds such as lipids, proteins, carbohydrates and nucleic acids.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lipids are important forms of storage fuel in addition to providing insulation of the body as a whole or essential component in the structure of plasma membranes, myelin and other membranes. Carbohydrates serve as a lesser form of fuel storage (400-500 </a:t>
            </a:r>
            <a:r>
              <a:rPr lang="en-US" sz="2400" dirty="0" err="1">
                <a:solidFill>
                  <a:schemeClr val="tx2"/>
                </a:solidFill>
                <a:latin typeface="Times New Roman" panose="02020603050405020304" pitchFamily="18" charset="0"/>
                <a:cs typeface="Times New Roman" panose="02020603050405020304" pitchFamily="18" charset="0"/>
              </a:rPr>
              <a:t>gms</a:t>
            </a:r>
            <a:r>
              <a:rPr lang="en-US" sz="2400" dirty="0">
                <a:solidFill>
                  <a:schemeClr val="tx2"/>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Proteins serve as the structural basis for all enzymes, contractile muscle proteins, connective tissue, such as collagen and elastin and in addition as a fuel (about 15%), or precursor for carbohydrate in the process of gluconeogenesis. Ingested glucose is converted to glycogen and stored in the liver, muscle and adipose tissue.</a:t>
            </a:r>
          </a:p>
        </p:txBody>
      </p:sp>
    </p:spTree>
    <p:extLst>
      <p:ext uri="{BB962C8B-B14F-4D97-AF65-F5344CB8AC3E}">
        <p14:creationId xmlns:p14="http://schemas.microsoft.com/office/powerpoint/2010/main" val="48787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Elements in the Human Body</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7FFD821-F2B0-8B23-A7D1-9A5626F3A185}"/>
              </a:ext>
            </a:extLst>
          </p:cNvPr>
          <p:cNvPicPr>
            <a:picLocks noChangeAspect="1"/>
          </p:cNvPicPr>
          <p:nvPr/>
        </p:nvPicPr>
        <p:blipFill>
          <a:blip r:embed="rId2"/>
          <a:stretch>
            <a:fillRect/>
          </a:stretch>
        </p:blipFill>
        <p:spPr>
          <a:xfrm>
            <a:off x="1514129" y="1351508"/>
            <a:ext cx="8736037" cy="5145625"/>
          </a:xfrm>
          <a:prstGeom prst="rect">
            <a:avLst/>
          </a:prstGeom>
        </p:spPr>
      </p:pic>
    </p:spTree>
    <p:extLst>
      <p:ext uri="{BB962C8B-B14F-4D97-AF65-F5344CB8AC3E}">
        <p14:creationId xmlns:p14="http://schemas.microsoft.com/office/powerpoint/2010/main" val="22190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954316" y="1828249"/>
            <a:ext cx="6063175"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Circulation : </a:t>
            </a:r>
            <a:r>
              <a:rPr lang="en-US" sz="2400" dirty="0">
                <a:solidFill>
                  <a:schemeClr val="tx2"/>
                </a:solidFill>
                <a:latin typeface="Times New Roman" panose="02020603050405020304" pitchFamily="18" charset="0"/>
                <a:cs typeface="Times New Roman" panose="02020603050405020304" pitchFamily="18" charset="0"/>
              </a:rPr>
              <a:t>Heart, blood vessels, blood.</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Transport materials from one part to another, defends against disease. </a:t>
            </a: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B37B5D-EEA4-4819-8CFB-80333E2B725C}"/>
              </a:ext>
            </a:extLst>
          </p:cNvPr>
          <p:cNvPicPr>
            <a:picLocks noChangeAspect="1"/>
          </p:cNvPicPr>
          <p:nvPr/>
        </p:nvPicPr>
        <p:blipFill>
          <a:blip r:embed="rId2"/>
          <a:stretch>
            <a:fillRect/>
          </a:stretch>
        </p:blipFill>
        <p:spPr>
          <a:xfrm>
            <a:off x="8206097" y="1351507"/>
            <a:ext cx="1918767" cy="4524315"/>
          </a:xfrm>
          <a:prstGeom prst="rect">
            <a:avLst/>
          </a:prstGeom>
        </p:spPr>
      </p:pic>
      <p:sp>
        <p:nvSpPr>
          <p:cNvPr id="8" name="Rechthoek 2">
            <a:extLst>
              <a:ext uri="{FF2B5EF4-FFF2-40B4-BE49-F238E27FC236}">
                <a16:creationId xmlns:a16="http://schemas.microsoft.com/office/drawing/2014/main" id="{468600D6-4B15-6C6F-B1D5-848E94996925}"/>
              </a:ext>
            </a:extLst>
          </p:cNvPr>
          <p:cNvSpPr/>
          <p:nvPr/>
        </p:nvSpPr>
        <p:spPr>
          <a:xfrm>
            <a:off x="7800913" y="6008462"/>
            <a:ext cx="2729133" cy="830997"/>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Circulation system</a:t>
            </a: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30" y="1351508"/>
            <a:ext cx="7076048" cy="3785652"/>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Digestive system:  </a:t>
            </a:r>
            <a:r>
              <a:rPr lang="en-US" sz="2400" dirty="0">
                <a:solidFill>
                  <a:schemeClr val="tx2"/>
                </a:solidFill>
                <a:latin typeface="Times New Roman" panose="02020603050405020304" pitchFamily="18" charset="0"/>
                <a:cs typeface="Times New Roman" panose="02020603050405020304" pitchFamily="18" charset="0"/>
              </a:rPr>
              <a:t>Mouth, pharynx, esophagus, stomach, small and large intestine, salivary glands, pancreas liver, and gallbladder.</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Ingests and digests food, absorbs nutrients into blood.</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817EFB9-8A85-73D5-E289-7029BC8645E2}"/>
              </a:ext>
            </a:extLst>
          </p:cNvPr>
          <p:cNvPicPr>
            <a:picLocks noChangeAspect="1"/>
          </p:cNvPicPr>
          <p:nvPr/>
        </p:nvPicPr>
        <p:blipFill>
          <a:blip r:embed="rId2"/>
          <a:stretch>
            <a:fillRect/>
          </a:stretch>
        </p:blipFill>
        <p:spPr>
          <a:xfrm>
            <a:off x="8581974" y="1351508"/>
            <a:ext cx="1676400" cy="4514850"/>
          </a:xfrm>
          <a:prstGeom prst="rect">
            <a:avLst/>
          </a:prstGeom>
        </p:spPr>
      </p:pic>
      <p:sp>
        <p:nvSpPr>
          <p:cNvPr id="9" name="Rechthoek 2">
            <a:extLst>
              <a:ext uri="{FF2B5EF4-FFF2-40B4-BE49-F238E27FC236}">
                <a16:creationId xmlns:a16="http://schemas.microsoft.com/office/drawing/2014/main" id="{C521B824-9E53-33B8-5464-1043E5479990}"/>
              </a:ext>
            </a:extLst>
          </p:cNvPr>
          <p:cNvSpPr/>
          <p:nvPr/>
        </p:nvSpPr>
        <p:spPr>
          <a:xfrm>
            <a:off x="8145193" y="5911300"/>
            <a:ext cx="2549961"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Digestive system</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53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29" y="1720840"/>
            <a:ext cx="6330461"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Respiratory system: </a:t>
            </a:r>
            <a:r>
              <a:rPr lang="en-US" sz="2400" dirty="0">
                <a:solidFill>
                  <a:schemeClr val="tx2"/>
                </a:solidFill>
                <a:latin typeface="Times New Roman" panose="02020603050405020304" pitchFamily="18" charset="0"/>
                <a:cs typeface="Times New Roman" panose="02020603050405020304" pitchFamily="18" charset="0"/>
              </a:rPr>
              <a:t>Nose, pharynx, larynx, trachea, bronchi, lungs.</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Exchanges gases between blood and external environment.</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hthoek 2">
            <a:extLst>
              <a:ext uri="{FF2B5EF4-FFF2-40B4-BE49-F238E27FC236}">
                <a16:creationId xmlns:a16="http://schemas.microsoft.com/office/drawing/2014/main" id="{468600D6-4B15-6C6F-B1D5-848E94996925}"/>
              </a:ext>
            </a:extLst>
          </p:cNvPr>
          <p:cNvSpPr/>
          <p:nvPr/>
        </p:nvSpPr>
        <p:spPr>
          <a:xfrm>
            <a:off x="7540516" y="5884958"/>
            <a:ext cx="2729133"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Respiratory system</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4EA46B2-6222-4403-A182-B2E77C75947B}"/>
              </a:ext>
            </a:extLst>
          </p:cNvPr>
          <p:cNvPicPr>
            <a:picLocks noChangeAspect="1"/>
          </p:cNvPicPr>
          <p:nvPr/>
        </p:nvPicPr>
        <p:blipFill>
          <a:blip r:embed="rId2"/>
          <a:stretch>
            <a:fillRect/>
          </a:stretch>
        </p:blipFill>
        <p:spPr>
          <a:xfrm>
            <a:off x="7904539" y="1351508"/>
            <a:ext cx="2001088" cy="4257675"/>
          </a:xfrm>
          <a:prstGeom prst="rect">
            <a:avLst/>
          </a:prstGeom>
        </p:spPr>
      </p:pic>
    </p:spTree>
    <p:extLst>
      <p:ext uri="{BB962C8B-B14F-4D97-AF65-F5344CB8AC3E}">
        <p14:creationId xmlns:p14="http://schemas.microsoft.com/office/powerpoint/2010/main" val="2929366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70961" y="366837"/>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316848" y="1103868"/>
            <a:ext cx="7589322" cy="2677656"/>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Physiology</a:t>
            </a:r>
            <a:r>
              <a:rPr lang="en-US" sz="2400" dirty="0">
                <a:solidFill>
                  <a:schemeClr val="tx2"/>
                </a:solidFill>
                <a:latin typeface="Times New Roman" panose="02020603050405020304" pitchFamily="18" charset="0"/>
                <a:cs typeface="Times New Roman" panose="02020603050405020304" pitchFamily="18" charset="0"/>
              </a:rPr>
              <a:t> tells us how the bodies of living organisms work. Physiology is based on the gross and microstructure. Both structure and function must be studied at all levels from the cellular to the molecular to the intact organism.</a:t>
            </a: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Physiology</a:t>
            </a:r>
            <a:r>
              <a:rPr lang="en-US" sz="2400" dirty="0">
                <a:solidFill>
                  <a:schemeClr val="tx2"/>
                </a:solidFill>
                <a:latin typeface="Times New Roman" panose="02020603050405020304" pitchFamily="18" charset="0"/>
                <a:cs typeface="Times New Roman" panose="02020603050405020304" pitchFamily="18" charset="0"/>
              </a:rPr>
              <a:t> is the study of the functions of living things. </a:t>
            </a:r>
          </a:p>
          <a:p>
            <a:pPr algn="just"/>
            <a:r>
              <a:rPr lang="en-GB" sz="2400" dirty="0">
                <a:solidFill>
                  <a:schemeClr val="tx2"/>
                </a:solidFill>
                <a:latin typeface="Times New Roman" panose="02020603050405020304" pitchFamily="18" charset="0"/>
                <a:cs typeface="Times New Roman" panose="02020603050405020304" pitchFamily="18" charset="0"/>
              </a:rPr>
              <a:t> </a:t>
            </a:r>
            <a:endParaRPr lang="en-GB" sz="2400" b="1" dirty="0">
              <a:solidFill>
                <a:schemeClr val="tx2"/>
              </a:solidFill>
              <a:latin typeface="Times New Roman" panose="02020603050405020304" pitchFamily="18" charset="0"/>
              <a:cs typeface="Times New Roman" panose="02020603050405020304" pitchFamily="18" charset="0"/>
            </a:endParaRPr>
          </a:p>
        </p:txBody>
      </p:sp>
      <p:sp>
        <p:nvSpPr>
          <p:cNvPr id="8" name="Tekstvak 7"/>
          <p:cNvSpPr txBox="1"/>
          <p:nvPr/>
        </p:nvSpPr>
        <p:spPr>
          <a:xfrm>
            <a:off x="1043000" y="1229678"/>
            <a:ext cx="1757212" cy="461665"/>
          </a:xfrm>
          <a:prstGeom prst="rect">
            <a:avLst/>
          </a:prstGeom>
          <a:noFill/>
        </p:spPr>
        <p:txBody>
          <a:bodyPr wrap="none" rtlCol="0">
            <a:spAutoFit/>
          </a:bodyPr>
          <a:lstStyle/>
          <a:p>
            <a:r>
              <a:rPr lang="en-GB" sz="2400" b="1" dirty="0">
                <a:solidFill>
                  <a:schemeClr val="tx2"/>
                </a:solidFill>
                <a:latin typeface="Times New Roman" panose="02020603050405020304" pitchFamily="18" charset="0"/>
                <a:cs typeface="Times New Roman" panose="02020603050405020304" pitchFamily="18" charset="0"/>
              </a:rPr>
              <a:t>Physiology?</a:t>
            </a:r>
          </a:p>
        </p:txBody>
      </p:sp>
      <p:pic>
        <p:nvPicPr>
          <p:cNvPr id="2" name="Content Placeholder 6">
            <a:extLst>
              <a:ext uri="{FF2B5EF4-FFF2-40B4-BE49-F238E27FC236}">
                <a16:creationId xmlns:a16="http://schemas.microsoft.com/office/drawing/2014/main" id="{7F7E7E6C-7CEF-718E-03EA-0B925B96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26" y="3887683"/>
            <a:ext cx="8426548" cy="2752268"/>
          </a:xfrm>
          <a:prstGeom prst="rect">
            <a:avLst/>
          </a:prstGeom>
        </p:spPr>
      </p:pic>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29" y="1351508"/>
            <a:ext cx="6316393" cy="3785652"/>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Urinary system: </a:t>
            </a:r>
            <a:r>
              <a:rPr lang="en-US" sz="2400" dirty="0">
                <a:solidFill>
                  <a:schemeClr val="tx2"/>
                </a:solidFill>
                <a:latin typeface="Times New Roman" panose="02020603050405020304" pitchFamily="18" charset="0"/>
                <a:cs typeface="Times New Roman" panose="02020603050405020304" pitchFamily="18" charset="0"/>
              </a:rPr>
              <a:t>Kidneys, ureters, urinary bladder, urethra.</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Excretes metabolic wastes , regulates fluid balance and acid base balance.</a:t>
            </a: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hthoek 2">
            <a:extLst>
              <a:ext uri="{FF2B5EF4-FFF2-40B4-BE49-F238E27FC236}">
                <a16:creationId xmlns:a16="http://schemas.microsoft.com/office/drawing/2014/main" id="{C521B824-9E53-33B8-5464-1043E5479990}"/>
              </a:ext>
            </a:extLst>
          </p:cNvPr>
          <p:cNvSpPr/>
          <p:nvPr/>
        </p:nvSpPr>
        <p:spPr>
          <a:xfrm>
            <a:off x="8356209" y="5917490"/>
            <a:ext cx="2549961"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Urinary system</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65D9E40-2C40-4678-FC89-EBA5C277EE6D}"/>
              </a:ext>
            </a:extLst>
          </p:cNvPr>
          <p:cNvPicPr>
            <a:picLocks noChangeAspect="1"/>
          </p:cNvPicPr>
          <p:nvPr/>
        </p:nvPicPr>
        <p:blipFill>
          <a:blip r:embed="rId2"/>
          <a:stretch>
            <a:fillRect/>
          </a:stretch>
        </p:blipFill>
        <p:spPr>
          <a:xfrm>
            <a:off x="8356209" y="1582340"/>
            <a:ext cx="2001089" cy="4257675"/>
          </a:xfrm>
          <a:prstGeom prst="rect">
            <a:avLst/>
          </a:prstGeom>
        </p:spPr>
      </p:pic>
    </p:spTree>
    <p:extLst>
      <p:ext uri="{BB962C8B-B14F-4D97-AF65-F5344CB8AC3E}">
        <p14:creationId xmlns:p14="http://schemas.microsoft.com/office/powerpoint/2010/main" val="411043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478845"/>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29" y="1582340"/>
            <a:ext cx="4468722"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Skeletal system: </a:t>
            </a:r>
            <a:r>
              <a:rPr lang="en-US" sz="2400" dirty="0">
                <a:solidFill>
                  <a:schemeClr val="tx2"/>
                </a:solidFill>
                <a:latin typeface="Times New Roman" panose="02020603050405020304" pitchFamily="18" charset="0"/>
                <a:cs typeface="Times New Roman" panose="02020603050405020304" pitchFamily="18" charset="0"/>
              </a:rPr>
              <a:t>Bones, cartilage, joints</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Muscle system : </a:t>
            </a:r>
            <a:r>
              <a:rPr lang="en-US" sz="2400" dirty="0">
                <a:solidFill>
                  <a:schemeClr val="tx2"/>
                </a:solidFill>
                <a:latin typeface="Times New Roman" panose="02020603050405020304" pitchFamily="18" charset="0"/>
                <a:cs typeface="Times New Roman" panose="02020603050405020304" pitchFamily="18" charset="0"/>
              </a:rPr>
              <a:t>Skeletal muscle</a:t>
            </a: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hthoek 2">
            <a:extLst>
              <a:ext uri="{FF2B5EF4-FFF2-40B4-BE49-F238E27FC236}">
                <a16:creationId xmlns:a16="http://schemas.microsoft.com/office/drawing/2014/main" id="{468600D6-4B15-6C6F-B1D5-848E94996925}"/>
              </a:ext>
            </a:extLst>
          </p:cNvPr>
          <p:cNvSpPr/>
          <p:nvPr/>
        </p:nvSpPr>
        <p:spPr>
          <a:xfrm>
            <a:off x="6096000" y="5917490"/>
            <a:ext cx="2729133"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Skeletal system</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hthoek 2">
            <a:extLst>
              <a:ext uri="{FF2B5EF4-FFF2-40B4-BE49-F238E27FC236}">
                <a16:creationId xmlns:a16="http://schemas.microsoft.com/office/drawing/2014/main" id="{C521B824-9E53-33B8-5464-1043E5479990}"/>
              </a:ext>
            </a:extLst>
          </p:cNvPr>
          <p:cNvSpPr/>
          <p:nvPr/>
        </p:nvSpPr>
        <p:spPr>
          <a:xfrm>
            <a:off x="8356209" y="5917490"/>
            <a:ext cx="2549961"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Muscle system </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ABE1D33-9650-E667-0E5C-7B061C8D9C62}"/>
              </a:ext>
            </a:extLst>
          </p:cNvPr>
          <p:cNvPicPr>
            <a:picLocks noChangeAspect="1"/>
          </p:cNvPicPr>
          <p:nvPr/>
        </p:nvPicPr>
        <p:blipFill>
          <a:blip r:embed="rId2"/>
          <a:stretch>
            <a:fillRect/>
          </a:stretch>
        </p:blipFill>
        <p:spPr>
          <a:xfrm>
            <a:off x="6096000" y="1296337"/>
            <a:ext cx="1987120" cy="4400549"/>
          </a:xfrm>
          <a:prstGeom prst="rect">
            <a:avLst/>
          </a:prstGeom>
        </p:spPr>
      </p:pic>
      <p:pic>
        <p:nvPicPr>
          <p:cNvPr id="10" name="Picture 9">
            <a:extLst>
              <a:ext uri="{FF2B5EF4-FFF2-40B4-BE49-F238E27FC236}">
                <a16:creationId xmlns:a16="http://schemas.microsoft.com/office/drawing/2014/main" id="{C888EA77-BE79-8289-969E-408409082DA8}"/>
              </a:ext>
            </a:extLst>
          </p:cNvPr>
          <p:cNvPicPr>
            <a:picLocks noChangeAspect="1"/>
          </p:cNvPicPr>
          <p:nvPr/>
        </p:nvPicPr>
        <p:blipFill>
          <a:blip r:embed="rId3"/>
          <a:stretch>
            <a:fillRect/>
          </a:stretch>
        </p:blipFill>
        <p:spPr>
          <a:xfrm>
            <a:off x="8542819" y="1296336"/>
            <a:ext cx="1831950" cy="4400550"/>
          </a:xfrm>
          <a:prstGeom prst="rect">
            <a:avLst/>
          </a:prstGeom>
        </p:spPr>
      </p:pic>
    </p:spTree>
    <p:extLst>
      <p:ext uri="{BB962C8B-B14F-4D97-AF65-F5344CB8AC3E}">
        <p14:creationId xmlns:p14="http://schemas.microsoft.com/office/powerpoint/2010/main" val="315118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478845"/>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30" y="1351508"/>
            <a:ext cx="4468722" cy="4524315"/>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Integumentary system : </a:t>
            </a:r>
            <a:r>
              <a:rPr lang="en-US" sz="2400" dirty="0">
                <a:solidFill>
                  <a:schemeClr val="tx2"/>
                </a:solidFill>
                <a:latin typeface="Times New Roman" panose="02020603050405020304" pitchFamily="18" charset="0"/>
                <a:cs typeface="Times New Roman" panose="02020603050405020304" pitchFamily="18" charset="0"/>
              </a:rPr>
              <a:t>Skin, hair, nails</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Immune system : </a:t>
            </a:r>
            <a:r>
              <a:rPr lang="en-US" sz="2400" dirty="0">
                <a:solidFill>
                  <a:schemeClr val="tx2"/>
                </a:solidFill>
                <a:latin typeface="Times New Roman" panose="02020603050405020304" pitchFamily="18" charset="0"/>
                <a:cs typeface="Times New Roman" panose="02020603050405020304" pitchFamily="18" charset="0"/>
              </a:rPr>
              <a:t>Leukocytes, thymus, bone marrow, tonsils, adenoids, lymph nodes, spleen, appendix, gut-associated lymphoid tissue, skin-associated lymphoid tissue </a:t>
            </a:r>
            <a:r>
              <a:rPr lang="en-US" sz="2400" dirty="0" err="1">
                <a:solidFill>
                  <a:schemeClr val="tx2"/>
                </a:solidFill>
                <a:latin typeface="Times New Roman" panose="02020603050405020304" pitchFamily="18" charset="0"/>
                <a:cs typeface="Times New Roman" panose="02020603050405020304" pitchFamily="18" charset="0"/>
              </a:rPr>
              <a:t>muscosa</a:t>
            </a:r>
            <a:r>
              <a:rPr lang="en-US" sz="2400" dirty="0">
                <a:solidFill>
                  <a:schemeClr val="tx2"/>
                </a:solidFill>
                <a:latin typeface="Times New Roman" panose="02020603050405020304" pitchFamily="18" charset="0"/>
                <a:cs typeface="Times New Roman" panose="02020603050405020304" pitchFamily="18" charset="0"/>
              </a:rPr>
              <a:t> associated lymphoid tissue</a:t>
            </a: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hthoek 2">
            <a:extLst>
              <a:ext uri="{FF2B5EF4-FFF2-40B4-BE49-F238E27FC236}">
                <a16:creationId xmlns:a16="http://schemas.microsoft.com/office/drawing/2014/main" id="{468600D6-4B15-6C6F-B1D5-848E94996925}"/>
              </a:ext>
            </a:extLst>
          </p:cNvPr>
          <p:cNvSpPr/>
          <p:nvPr/>
        </p:nvSpPr>
        <p:spPr>
          <a:xfrm>
            <a:off x="5101882" y="5951366"/>
            <a:ext cx="3254327"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Integumentary system </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hthoek 2">
            <a:extLst>
              <a:ext uri="{FF2B5EF4-FFF2-40B4-BE49-F238E27FC236}">
                <a16:creationId xmlns:a16="http://schemas.microsoft.com/office/drawing/2014/main" id="{C521B824-9E53-33B8-5464-1043E5479990}"/>
              </a:ext>
            </a:extLst>
          </p:cNvPr>
          <p:cNvSpPr/>
          <p:nvPr/>
        </p:nvSpPr>
        <p:spPr>
          <a:xfrm>
            <a:off x="8356209" y="5917490"/>
            <a:ext cx="2549961"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Immune system </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33B1F91-9A86-DCEF-0D9D-62A0A7384DFD}"/>
              </a:ext>
            </a:extLst>
          </p:cNvPr>
          <p:cNvPicPr>
            <a:picLocks noChangeAspect="1"/>
          </p:cNvPicPr>
          <p:nvPr/>
        </p:nvPicPr>
        <p:blipFill>
          <a:blip r:embed="rId2"/>
          <a:stretch>
            <a:fillRect/>
          </a:stretch>
        </p:blipFill>
        <p:spPr>
          <a:xfrm>
            <a:off x="5857507" y="1296336"/>
            <a:ext cx="1743075" cy="4486275"/>
          </a:xfrm>
          <a:prstGeom prst="rect">
            <a:avLst/>
          </a:prstGeom>
        </p:spPr>
      </p:pic>
      <p:pic>
        <p:nvPicPr>
          <p:cNvPr id="11" name="Picture 10">
            <a:extLst>
              <a:ext uri="{FF2B5EF4-FFF2-40B4-BE49-F238E27FC236}">
                <a16:creationId xmlns:a16="http://schemas.microsoft.com/office/drawing/2014/main" id="{649B6E71-0B07-FE87-BB5E-730CB588C076}"/>
              </a:ext>
            </a:extLst>
          </p:cNvPr>
          <p:cNvPicPr>
            <a:picLocks noChangeAspect="1"/>
          </p:cNvPicPr>
          <p:nvPr/>
        </p:nvPicPr>
        <p:blipFill>
          <a:blip r:embed="rId3"/>
          <a:stretch>
            <a:fillRect/>
          </a:stretch>
        </p:blipFill>
        <p:spPr>
          <a:xfrm>
            <a:off x="8483674" y="1296336"/>
            <a:ext cx="1905000" cy="4476750"/>
          </a:xfrm>
          <a:prstGeom prst="rect">
            <a:avLst/>
          </a:prstGeom>
        </p:spPr>
      </p:pic>
    </p:spTree>
    <p:extLst>
      <p:ext uri="{BB962C8B-B14F-4D97-AF65-F5344CB8AC3E}">
        <p14:creationId xmlns:p14="http://schemas.microsoft.com/office/powerpoint/2010/main" val="17077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478845"/>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29" y="1351508"/>
            <a:ext cx="4853353" cy="415498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Nervous system: </a:t>
            </a:r>
            <a:r>
              <a:rPr lang="en-US" sz="2400" dirty="0">
                <a:solidFill>
                  <a:schemeClr val="tx2"/>
                </a:solidFill>
                <a:latin typeface="Times New Roman" panose="02020603050405020304" pitchFamily="18" charset="0"/>
                <a:cs typeface="Times New Roman" panose="02020603050405020304" pitchFamily="18" charset="0"/>
              </a:rPr>
              <a:t>Brain, spinal cord, peripheral nervous system Special sense organs</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Endocrine system: </a:t>
            </a:r>
            <a:r>
              <a:rPr lang="en-US" sz="2400" dirty="0">
                <a:solidFill>
                  <a:schemeClr val="tx2"/>
                </a:solidFill>
                <a:latin typeface="Times New Roman" panose="02020603050405020304" pitchFamily="18" charset="0"/>
                <a:cs typeface="Times New Roman" panose="02020603050405020304" pitchFamily="18" charset="0"/>
              </a:rPr>
              <a:t>All hormone-secreting tissues including hypothalamus, pituitary, thyroid, parathyroids, adrenals, endocrine pancreas, kidney, intestine, heart, thymus, pineal</a:t>
            </a:r>
          </a:p>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hthoek 2">
            <a:extLst>
              <a:ext uri="{FF2B5EF4-FFF2-40B4-BE49-F238E27FC236}">
                <a16:creationId xmlns:a16="http://schemas.microsoft.com/office/drawing/2014/main" id="{468600D6-4B15-6C6F-B1D5-848E94996925}"/>
              </a:ext>
            </a:extLst>
          </p:cNvPr>
          <p:cNvSpPr/>
          <p:nvPr/>
        </p:nvSpPr>
        <p:spPr>
          <a:xfrm>
            <a:off x="5711483" y="5870314"/>
            <a:ext cx="2335238"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Nervous system</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hthoek 2">
            <a:extLst>
              <a:ext uri="{FF2B5EF4-FFF2-40B4-BE49-F238E27FC236}">
                <a16:creationId xmlns:a16="http://schemas.microsoft.com/office/drawing/2014/main" id="{C521B824-9E53-33B8-5464-1043E5479990}"/>
              </a:ext>
            </a:extLst>
          </p:cNvPr>
          <p:cNvSpPr/>
          <p:nvPr/>
        </p:nvSpPr>
        <p:spPr>
          <a:xfrm>
            <a:off x="8356209" y="5917490"/>
            <a:ext cx="2549961" cy="461665"/>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Endocrine system</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74FABC9-FD02-6D90-4655-1AC03AC2C2DB}"/>
              </a:ext>
            </a:extLst>
          </p:cNvPr>
          <p:cNvPicPr>
            <a:picLocks noChangeAspect="1"/>
          </p:cNvPicPr>
          <p:nvPr/>
        </p:nvPicPr>
        <p:blipFill>
          <a:blip r:embed="rId2"/>
          <a:stretch>
            <a:fillRect/>
          </a:stretch>
        </p:blipFill>
        <p:spPr>
          <a:xfrm>
            <a:off x="5920302" y="1429686"/>
            <a:ext cx="1950720" cy="4343400"/>
          </a:xfrm>
          <a:prstGeom prst="rect">
            <a:avLst/>
          </a:prstGeom>
        </p:spPr>
      </p:pic>
      <p:pic>
        <p:nvPicPr>
          <p:cNvPr id="10" name="Picture 9">
            <a:extLst>
              <a:ext uri="{FF2B5EF4-FFF2-40B4-BE49-F238E27FC236}">
                <a16:creationId xmlns:a16="http://schemas.microsoft.com/office/drawing/2014/main" id="{80618CC0-015B-7002-254C-2804428B672D}"/>
              </a:ext>
            </a:extLst>
          </p:cNvPr>
          <p:cNvPicPr>
            <a:picLocks noChangeAspect="1"/>
          </p:cNvPicPr>
          <p:nvPr/>
        </p:nvPicPr>
        <p:blipFill>
          <a:blip r:embed="rId3"/>
          <a:stretch>
            <a:fillRect/>
          </a:stretch>
        </p:blipFill>
        <p:spPr>
          <a:xfrm>
            <a:off x="8431238" y="1429686"/>
            <a:ext cx="1914716" cy="4362450"/>
          </a:xfrm>
          <a:prstGeom prst="rect">
            <a:avLst/>
          </a:prstGeom>
        </p:spPr>
      </p:pic>
    </p:spTree>
    <p:extLst>
      <p:ext uri="{BB962C8B-B14F-4D97-AF65-F5344CB8AC3E}">
        <p14:creationId xmlns:p14="http://schemas.microsoft.com/office/powerpoint/2010/main" val="31590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Body System</a:t>
            </a: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61665"/>
          </a:xfrm>
          <a:prstGeom prst="rect">
            <a:avLst/>
          </a:prstGeom>
          <a:noFill/>
        </p:spPr>
        <p:txBody>
          <a:bodyPr wrap="square" rtlCol="0">
            <a:spAutoFit/>
          </a:bodyPr>
          <a:lstStyle/>
          <a:p>
            <a:pPr algn="just"/>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hthoek 2">
            <a:extLst>
              <a:ext uri="{FF2B5EF4-FFF2-40B4-BE49-F238E27FC236}">
                <a16:creationId xmlns:a16="http://schemas.microsoft.com/office/drawing/2014/main" id="{9CF62A8A-18F2-C774-430B-A05D802AE6CE}"/>
              </a:ext>
            </a:extLst>
          </p:cNvPr>
          <p:cNvSpPr/>
          <p:nvPr/>
        </p:nvSpPr>
        <p:spPr>
          <a:xfrm>
            <a:off x="858129" y="1351508"/>
            <a:ext cx="5655213" cy="193899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Reproductive system :</a:t>
            </a: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Male: </a:t>
            </a:r>
            <a:r>
              <a:rPr lang="en-US" sz="2400" dirty="0">
                <a:solidFill>
                  <a:schemeClr val="tx2"/>
                </a:solidFill>
                <a:latin typeface="Times New Roman" panose="02020603050405020304" pitchFamily="18" charset="0"/>
                <a:cs typeface="Times New Roman" panose="02020603050405020304" pitchFamily="18" charset="0"/>
              </a:rPr>
              <a:t>testis, prostate, seminal vesicles, bulbourethral  glands, associated ducts.</a:t>
            </a: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Female:</a:t>
            </a:r>
            <a:r>
              <a:rPr lang="en-US" sz="2400" dirty="0">
                <a:solidFill>
                  <a:schemeClr val="tx2"/>
                </a:solidFill>
                <a:latin typeface="Times New Roman" panose="02020603050405020304" pitchFamily="18" charset="0"/>
                <a:cs typeface="Times New Roman" panose="02020603050405020304" pitchFamily="18" charset="0"/>
              </a:rPr>
              <a:t> ovary, oviduct, uterus, vagina, breast.</a:t>
            </a:r>
          </a:p>
        </p:txBody>
      </p:sp>
      <p:pic>
        <p:nvPicPr>
          <p:cNvPr id="4" name="Picture 3">
            <a:extLst>
              <a:ext uri="{FF2B5EF4-FFF2-40B4-BE49-F238E27FC236}">
                <a16:creationId xmlns:a16="http://schemas.microsoft.com/office/drawing/2014/main" id="{31D50A56-1284-5ABD-54EF-105AF037ED16}"/>
              </a:ext>
            </a:extLst>
          </p:cNvPr>
          <p:cNvPicPr>
            <a:picLocks noChangeAspect="1"/>
          </p:cNvPicPr>
          <p:nvPr/>
        </p:nvPicPr>
        <p:blipFill>
          <a:blip r:embed="rId2"/>
          <a:stretch>
            <a:fillRect/>
          </a:stretch>
        </p:blipFill>
        <p:spPr>
          <a:xfrm>
            <a:off x="6977574" y="1351508"/>
            <a:ext cx="3643533" cy="4381500"/>
          </a:xfrm>
          <a:prstGeom prst="rect">
            <a:avLst/>
          </a:prstGeom>
        </p:spPr>
      </p:pic>
    </p:spTree>
    <p:extLst>
      <p:ext uri="{BB962C8B-B14F-4D97-AF65-F5344CB8AC3E}">
        <p14:creationId xmlns:p14="http://schemas.microsoft.com/office/powerpoint/2010/main" val="25980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en-US" sz="5400" dirty="0"/>
              <a:t>THANK  YOU</a:t>
            </a:r>
          </a:p>
          <a:p>
            <a:pPr marL="0" indent="0" algn="ctr">
              <a:buNone/>
            </a:pPr>
            <a:endParaRPr lang="en-US" sz="5400" dirty="0"/>
          </a:p>
          <a:p>
            <a:pPr marL="0" indent="0" algn="ctr">
              <a:buNone/>
            </a:pPr>
            <a:endParaRPr lang="en-US" sz="5400" dirty="0"/>
          </a:p>
          <a:p>
            <a:pPr marL="0" indent="0" algn="ctr">
              <a:buNone/>
            </a:pPr>
            <a:r>
              <a:rPr lang="en-US" sz="5400" dirty="0"/>
              <a:t> </a:t>
            </a:r>
            <a:endParaRPr lang="ar-IQ" sz="5400" dirty="0"/>
          </a:p>
          <a:p>
            <a:pPr marL="0" indent="0" algn="ctr">
              <a:buNone/>
            </a:pPr>
            <a:endParaRPr lang="ar-IQ" sz="5400" dirty="0"/>
          </a:p>
          <a:p>
            <a:pPr marL="0" indent="0" algn="ctr">
              <a:buNone/>
            </a:pPr>
            <a:endParaRPr lang="en-US" sz="5400" dirty="0"/>
          </a:p>
          <a:p>
            <a:pPr marL="0" indent="0" algn="ctr">
              <a:buNone/>
            </a:pPr>
            <a:endParaRPr lang="en-US" sz="5400" dirty="0"/>
          </a:p>
          <a:p>
            <a:pPr marL="0" indent="0" algn="ctr">
              <a:buNone/>
            </a:pPr>
            <a:endParaRPr lang="en-US" sz="5400" dirty="0"/>
          </a:p>
          <a:p>
            <a:pPr marL="0" indent="0" algn="ctr">
              <a:buNone/>
            </a:pPr>
            <a:endParaRPr lang="ar-IQ" sz="5400"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Levels of structural organization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415498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From single cell to organ system cells are the basic units of living organisms. The number of cells is very large. For example, an adult person contains approximately 100 trillion cells. </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Humans have several levels of structural organizations that are associated with each other. The chemical level includes all chemicals substances essential for sustaining life. These chemicals are made up of atoms joined together in various ways. The diverse chemicals, in turn, are put together to form the next higher level of organization, the cellular level.</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Cells are the basic </a:t>
            </a:r>
            <a:r>
              <a:rPr lang="en-US" sz="2400" b="1" dirty="0">
                <a:solidFill>
                  <a:srgbClr val="FF0000"/>
                </a:solidFill>
                <a:latin typeface="Times New Roman" panose="02020603050405020304" pitchFamily="18" charset="0"/>
                <a:cs typeface="Times New Roman" panose="02020603050405020304" pitchFamily="18" charset="0"/>
              </a:rPr>
              <a:t>structural and functional units of life </a:t>
            </a:r>
            <a:r>
              <a:rPr lang="en-US" sz="2400" dirty="0">
                <a:solidFill>
                  <a:schemeClr val="tx2"/>
                </a:solidFill>
                <a:latin typeface="Times New Roman" panose="02020603050405020304" pitchFamily="18" charset="0"/>
                <a:cs typeface="Times New Roman" panose="02020603050405020304" pitchFamily="18" charset="0"/>
              </a:rPr>
              <a:t>and organization. Each cell has a different structure and each performs a different function.</a:t>
            </a:r>
            <a:r>
              <a:rPr lang="en-GB" sz="2400" dirty="0">
                <a:solidFill>
                  <a:schemeClr val="tx2"/>
                </a:solidFill>
                <a:latin typeface="Times New Roman" panose="02020603050405020304" pitchFamily="18" charset="0"/>
                <a:cs typeface="Times New Roman" panose="02020603050405020304" pitchFamily="18" charset="0"/>
              </a:rPr>
              <a:t> </a:t>
            </a:r>
            <a:endParaRPr lang="en-GB"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4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294487"/>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Levels of structural organization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D71986C-06FC-8178-03A5-BDFDAE26034F}"/>
              </a:ext>
            </a:extLst>
          </p:cNvPr>
          <p:cNvPicPr>
            <a:picLocks noChangeAspect="1"/>
          </p:cNvPicPr>
          <p:nvPr/>
        </p:nvPicPr>
        <p:blipFill>
          <a:blip r:embed="rId2"/>
          <a:stretch>
            <a:fillRect/>
          </a:stretch>
        </p:blipFill>
        <p:spPr>
          <a:xfrm>
            <a:off x="1519310" y="681837"/>
            <a:ext cx="8862647" cy="6008285"/>
          </a:xfrm>
          <a:prstGeom prst="rect">
            <a:avLst/>
          </a:prstGeom>
        </p:spPr>
      </p:pic>
    </p:spTree>
    <p:extLst>
      <p:ext uri="{BB962C8B-B14F-4D97-AF65-F5344CB8AC3E}">
        <p14:creationId xmlns:p14="http://schemas.microsoft.com/office/powerpoint/2010/main" val="42910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Levels of structural organization</a:t>
            </a:r>
          </a:p>
        </p:txBody>
      </p:sp>
      <p:sp>
        <p:nvSpPr>
          <p:cNvPr id="3" name="Rechthoek 2"/>
          <p:cNvSpPr/>
          <p:nvPr/>
        </p:nvSpPr>
        <p:spPr>
          <a:xfrm>
            <a:off x="858127" y="1075733"/>
            <a:ext cx="10048041" cy="5262979"/>
          </a:xfrm>
          <a:prstGeom prst="rect">
            <a:avLst/>
          </a:prstGeom>
          <a:noFill/>
        </p:spPr>
        <p:txBody>
          <a:bodyPr wrap="square" rtlCol="0">
            <a:spAutoFit/>
          </a:bodyPr>
          <a:lstStyle/>
          <a:p>
            <a:pPr marL="342900" indent="-342900" algn="just">
              <a:buFont typeface="Wingdings" panose="05000000000000000000" pitchFamily="2" charset="2"/>
              <a:buChar char="Ø"/>
            </a:pPr>
            <a:endParaRPr lang="en-US" sz="2400" b="1"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Higher levels of organization are built from lower levels. Therefore, molecules combine to form cells, cells combine to form tissues, tissues combine to form organs, organs combine to form organ systems, and organ systems combine to form organisms.</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Cells</a:t>
            </a:r>
            <a:r>
              <a:rPr lang="en-US" sz="2400" dirty="0">
                <a:solidFill>
                  <a:schemeClr val="tx2"/>
                </a:solidFill>
                <a:latin typeface="Times New Roman" panose="02020603050405020304" pitchFamily="18" charset="0"/>
                <a:cs typeface="Times New Roman" panose="02020603050405020304" pitchFamily="18" charset="0"/>
              </a:rPr>
              <a:t> are the basic structural and functional units of life and organization.</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Tissues</a:t>
            </a:r>
            <a:r>
              <a:rPr lang="en-US" sz="2400" dirty="0">
                <a:solidFill>
                  <a:schemeClr val="tx2"/>
                </a:solidFill>
                <a:latin typeface="Times New Roman" panose="02020603050405020304" pitchFamily="18" charset="0"/>
                <a:cs typeface="Times New Roman" panose="02020603050405020304" pitchFamily="18" charset="0"/>
              </a:rPr>
              <a:t> are formed when cells with similar or related features and functions join together.</a:t>
            </a:r>
          </a:p>
          <a:p>
            <a:pPr algn="just"/>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Organs</a:t>
            </a:r>
            <a:r>
              <a:rPr lang="en-US" sz="2400" dirty="0">
                <a:solidFill>
                  <a:schemeClr val="tx2"/>
                </a:solidFill>
                <a:latin typeface="Times New Roman" panose="02020603050405020304" pitchFamily="18" charset="0"/>
                <a:cs typeface="Times New Roman" panose="02020603050405020304" pitchFamily="18" charset="0"/>
              </a:rPr>
              <a:t> are made up of different types of tissues that work together. They perform specific and specialized functions within the body. Organ Systems are made up of different organs that perform coordinated functions</a:t>
            </a:r>
            <a:endParaRPr lang="en-GB"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6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lls, Tissues, Organs, Organ systems | Level of organisation in organisms  | Easy science video">
            <a:extLst>
              <a:ext uri="{FF2B5EF4-FFF2-40B4-BE49-F238E27FC236}">
                <a16:creationId xmlns:a16="http://schemas.microsoft.com/office/drawing/2014/main" id="{07A79E1F-AF7A-72EE-0215-6D09174CE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0"/>
            <a:ext cx="10086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 tissue</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29" y="1351508"/>
            <a:ext cx="10048041"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Muscle tissue </a:t>
            </a:r>
            <a:r>
              <a:rPr lang="en-US" sz="2400" dirty="0">
                <a:solidFill>
                  <a:schemeClr val="tx2"/>
                </a:solidFill>
                <a:latin typeface="Times New Roman" panose="02020603050405020304" pitchFamily="18" charset="0"/>
                <a:cs typeface="Times New Roman" panose="02020603050405020304" pitchFamily="18" charset="0"/>
              </a:rPr>
              <a:t>is specialized for contraction and generation of tension. The different types of muscle tissue are functional adaptation of the basic contractile system of actin and myosin.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Skeletal muscles : are responsible for movement of the skeleton, cardiac muscle for the contraction of the heart that causes blood circulation.</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Smooth muscle: is responsible for propelling contents within soft hollow organs, such as the stomach, intestine, and blood vessels. Smooth muscle is not under voluntary control and has no striations.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Cardiac muscle fibers branch but are separated into individual cell by continuity of the plasma membrane, the intercalated discs.</a:t>
            </a:r>
            <a:r>
              <a:rPr lang="en-GB" sz="2400" dirty="0">
                <a:solidFill>
                  <a:schemeClr val="tx2"/>
                </a:solidFill>
                <a:latin typeface="Times New Roman" panose="02020603050405020304" pitchFamily="18" charset="0"/>
                <a:cs typeface="Times New Roman" panose="02020603050405020304" pitchFamily="18" charset="0"/>
              </a:rPr>
              <a:t> </a:t>
            </a:r>
            <a:endParaRPr lang="en-GB"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81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scle contraction | physiology | Britannica">
            <a:extLst>
              <a:ext uri="{FF2B5EF4-FFF2-40B4-BE49-F238E27FC236}">
                <a16:creationId xmlns:a16="http://schemas.microsoft.com/office/drawing/2014/main" id="{78B8C945-229E-3EC2-EBBF-5113A246D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46" y="1318848"/>
            <a:ext cx="9090025" cy="54652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1431DCB-B904-8CF3-942E-16F067E16165}"/>
              </a:ext>
            </a:extLst>
          </p:cNvPr>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 tissue</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98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550153" y="688383"/>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Nervous System- Conducting signals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858130" y="1351508"/>
            <a:ext cx="5767754" cy="5262979"/>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This tissue is specialized for conduction and transmission of electrical impulses and the organization of these nerve cells or neurons is the most complex of any of the tissue.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neuron has a cell body that contains the nucleus and the other organelles with very high metabolic activity (e.g., ribosomes and mitochondria). </a:t>
            </a:r>
          </a:p>
          <a:p>
            <a:pPr marL="342900" indent="-342900"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neuron is further specialized for having processes, which contact it through the synapses to other neurons, making a long chain of conducting tissue linking the various parts of the body.</a:t>
            </a:r>
            <a:endParaRPr lang="en-GB" sz="2400" b="1" dirty="0">
              <a:solidFill>
                <a:schemeClr val="tx2"/>
              </a:solidFill>
              <a:latin typeface="Times New Roman" panose="02020603050405020304" pitchFamily="18" charset="0"/>
              <a:cs typeface="Times New Roman" panose="02020603050405020304" pitchFamily="18" charset="0"/>
            </a:endParaRPr>
          </a:p>
        </p:txBody>
      </p:sp>
      <p:pic>
        <p:nvPicPr>
          <p:cNvPr id="2" name="Picture 2" descr="Nervous System: What It Is, Parts, Function &amp; Disorders">
            <a:extLst>
              <a:ext uri="{FF2B5EF4-FFF2-40B4-BE49-F238E27FC236}">
                <a16:creationId xmlns:a16="http://schemas.microsoft.com/office/drawing/2014/main" id="{2C54ECA7-7B06-D1F6-36F2-1161C662F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575" y="1075733"/>
            <a:ext cx="3707277" cy="553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6173</TotalTime>
  <Words>1232</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290</cp:revision>
  <dcterms:created xsi:type="dcterms:W3CDTF">2021-10-31T09:31:15Z</dcterms:created>
  <dcterms:modified xsi:type="dcterms:W3CDTF">2024-09-28T08:21:54Z</dcterms:modified>
</cp:coreProperties>
</file>