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13"/>
  </p:notesMasterIdLst>
  <p:sldIdLst>
    <p:sldId id="326" r:id="rId2"/>
    <p:sldId id="328" r:id="rId3"/>
    <p:sldId id="329" r:id="rId4"/>
    <p:sldId id="334" r:id="rId5"/>
    <p:sldId id="336" r:id="rId6"/>
    <p:sldId id="330" r:id="rId7"/>
    <p:sldId id="335" r:id="rId8"/>
    <p:sldId id="331" r:id="rId9"/>
    <p:sldId id="332" r:id="rId10"/>
    <p:sldId id="333" r:id="rId11"/>
    <p:sldId id="28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1A141B-CB36-4A1E-BC0C-239ACED83F3F}" type="datetimeFigureOut">
              <a:rPr lang="en-US" smtClean="0"/>
              <a:t>9/30/2024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DF383-0F28-49A7-ACC4-4CB24F3B4032}" type="slidenum">
              <a:rPr lang="en-US" smtClean="0"/>
              <a:t>‹#›</a:t>
            </a:fld>
            <a:endParaRPr lang="en-US"/>
          </a:p>
        </p:txBody>
      </p:sp>
    </p:spTree>
    <p:extLst>
      <p:ext uri="{BB962C8B-B14F-4D97-AF65-F5344CB8AC3E}">
        <p14:creationId xmlns:p14="http://schemas.microsoft.com/office/powerpoint/2010/main" val="3464103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BEB6E5C-962E-4CF2-8B86-B5F2696988B4}" type="datetimeFigureOut">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363078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EB6E5C-962E-4CF2-8B86-B5F2696988B4}" type="datetimeFigureOut">
              <a:rPr lang="en-US" smtClean="0"/>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1438908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BEB6E5C-962E-4CF2-8B86-B5F2696988B4}" type="datetimeFigureOut">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596313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BEB6E5C-962E-4CF2-8B86-B5F2696988B4}" type="datetimeFigureOut">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285760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EB6E5C-962E-4CF2-8B86-B5F2696988B4}" type="datetimeFigureOut">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305820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BEB6E5C-962E-4CF2-8B86-B5F2696988B4}" type="datetimeFigureOut">
              <a:rPr lang="en-US" smtClean="0"/>
              <a:t>9/30/2024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1031065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BEB6E5C-962E-4CF2-8B86-B5F2696988B4}" type="datetimeFigureOut">
              <a:rPr lang="en-US" smtClean="0"/>
              <a:t>9/30/2024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3415779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EB6E5C-962E-4CF2-8B86-B5F2696988B4}" type="datetimeFigureOut">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189357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EB6E5C-962E-4CF2-8B86-B5F2696988B4}" type="datetimeFigureOut">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70063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BEB6E5C-962E-4CF2-8B86-B5F2696988B4}" type="datetimeFigureOut">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109356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EB6E5C-962E-4CF2-8B86-B5F2696988B4}" type="datetimeFigureOut">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317505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EB6E5C-962E-4CF2-8B86-B5F2696988B4}" type="datetimeFigureOut">
              <a:rPr lang="en-US" smtClean="0"/>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657745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EB6E5C-962E-4CF2-8B86-B5F2696988B4}" type="datetimeFigureOut">
              <a:rPr lang="en-US" smtClean="0"/>
              <a:t>9/30/2024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106772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BEB6E5C-962E-4CF2-8B86-B5F2696988B4}" type="datetimeFigureOut">
              <a:rPr lang="en-US" smtClean="0"/>
              <a:t>9/30/2024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46854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BEB6E5C-962E-4CF2-8B86-B5F2696988B4}" type="datetimeFigureOut">
              <a:rPr lang="en-US" smtClean="0"/>
              <a:t>9/30/2024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3421055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ABEB6E5C-962E-4CF2-8B86-B5F2696988B4}" type="datetimeFigureOut">
              <a:rPr lang="en-US" smtClean="0"/>
              <a:t>9/30/2024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47231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EB6E5C-962E-4CF2-8B86-B5F2696988B4}" type="datetimeFigureOut">
              <a:rPr lang="en-US" smtClean="0"/>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302047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BEB6E5C-962E-4CF2-8B86-B5F2696988B4}" type="datetimeFigureOut">
              <a:rPr lang="en-US" smtClean="0"/>
              <a:t>9/30/2024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1015155590"/>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B9980A-54DD-4728-8A8C-ECAE606031AA}"/>
              </a:ext>
            </a:extLst>
          </p:cNvPr>
          <p:cNvSpPr>
            <a:spLocks noGrp="1"/>
          </p:cNvSpPr>
          <p:nvPr>
            <p:ph type="ctrTitle"/>
          </p:nvPr>
        </p:nvSpPr>
        <p:spPr>
          <a:xfrm>
            <a:off x="2085345" y="801974"/>
            <a:ext cx="8329031" cy="2053652"/>
          </a:xfrm>
        </p:spPr>
        <p:txBody>
          <a:bodyPr/>
          <a:lstStyle/>
          <a:p>
            <a:pPr algn="ctr">
              <a:lnSpc>
                <a:spcPct val="200000"/>
              </a:lnSpc>
            </a:pPr>
            <a:r>
              <a:rPr lang="en-US" sz="2400" b="1" dirty="0">
                <a:solidFill>
                  <a:schemeClr val="tx1"/>
                </a:solidFill>
                <a:latin typeface="Times New Roman" panose="02020603050405020304" pitchFamily="18" charset="0"/>
                <a:ea typeface="+mn-ea"/>
                <a:cs typeface="Times New Roman" panose="02020603050405020304" pitchFamily="18" charset="0"/>
              </a:rPr>
              <a:t>Al-</a:t>
            </a:r>
            <a:r>
              <a:rPr lang="en-US" sz="2400" b="1" dirty="0" err="1">
                <a:solidFill>
                  <a:schemeClr val="tx1"/>
                </a:solidFill>
                <a:latin typeface="Times New Roman" panose="02020603050405020304" pitchFamily="18" charset="0"/>
                <a:ea typeface="+mn-ea"/>
                <a:cs typeface="Times New Roman" panose="02020603050405020304" pitchFamily="18" charset="0"/>
              </a:rPr>
              <a:t>Mustaqbal</a:t>
            </a:r>
            <a:r>
              <a:rPr lang="en-US" sz="2400" b="1" dirty="0">
                <a:solidFill>
                  <a:schemeClr val="tx1"/>
                </a:solidFill>
                <a:latin typeface="Times New Roman" panose="02020603050405020304" pitchFamily="18" charset="0"/>
                <a:ea typeface="+mn-ea"/>
                <a:cs typeface="Times New Roman" panose="02020603050405020304" pitchFamily="18" charset="0"/>
              </a:rPr>
              <a:t> University.</a:t>
            </a:r>
            <a:br>
              <a:rPr lang="en-US" sz="2400" b="1" dirty="0">
                <a:solidFill>
                  <a:schemeClr val="tx1"/>
                </a:solidFill>
                <a:latin typeface="Times New Roman" panose="02020603050405020304" pitchFamily="18" charset="0"/>
                <a:ea typeface="+mn-ea"/>
                <a:cs typeface="Times New Roman" panose="02020603050405020304" pitchFamily="18" charset="0"/>
              </a:rPr>
            </a:br>
            <a:r>
              <a:rPr lang="en-US" sz="2400" b="1" dirty="0">
                <a:solidFill>
                  <a:schemeClr val="tx1"/>
                </a:solidFill>
                <a:latin typeface="Times New Roman" panose="02020603050405020304" pitchFamily="18" charset="0"/>
                <a:ea typeface="+mn-ea"/>
                <a:cs typeface="Times New Roman" panose="02020603050405020304" pitchFamily="18" charset="0"/>
              </a:rPr>
              <a:t>College of Engineering and </a:t>
            </a:r>
            <a:r>
              <a:rPr lang="en-US" sz="2400" b="1">
                <a:solidFill>
                  <a:schemeClr val="tx1"/>
                </a:solidFill>
                <a:latin typeface="Times New Roman" panose="02020603050405020304" pitchFamily="18" charset="0"/>
                <a:ea typeface="+mn-ea"/>
                <a:cs typeface="Times New Roman" panose="02020603050405020304" pitchFamily="18" charset="0"/>
              </a:rPr>
              <a:t>Engineering Technologies</a:t>
            </a:r>
            <a:br>
              <a:rPr lang="en-US" sz="2400" b="1" dirty="0">
                <a:solidFill>
                  <a:schemeClr val="tx1"/>
                </a:solidFill>
                <a:latin typeface="Times New Roman" panose="02020603050405020304" pitchFamily="18" charset="0"/>
                <a:ea typeface="+mn-ea"/>
                <a:cs typeface="Times New Roman" panose="02020603050405020304" pitchFamily="18" charset="0"/>
              </a:rPr>
            </a:br>
            <a:r>
              <a:rPr lang="en-US" sz="2400" b="1" dirty="0">
                <a:solidFill>
                  <a:schemeClr val="tx1"/>
                </a:solidFill>
                <a:latin typeface="Times New Roman" panose="02020603050405020304" pitchFamily="18" charset="0"/>
                <a:ea typeface="+mn-ea"/>
                <a:cs typeface="Times New Roman" panose="02020603050405020304" pitchFamily="18" charset="0"/>
              </a:rPr>
              <a:t>Biomedical </a:t>
            </a:r>
            <a:r>
              <a:rPr lang="en-US" sz="2400" b="1">
                <a:solidFill>
                  <a:schemeClr val="tx1"/>
                </a:solidFill>
                <a:latin typeface="Times New Roman" panose="02020603050405020304" pitchFamily="18" charset="0"/>
                <a:ea typeface="+mn-ea"/>
                <a:cs typeface="Times New Roman" panose="02020603050405020304" pitchFamily="18" charset="0"/>
              </a:rPr>
              <a:t>Engineering Department</a:t>
            </a:r>
            <a:endParaRPr lang="en-US" sz="2400" b="1" dirty="0">
              <a:solidFill>
                <a:schemeClr val="tx1"/>
              </a:solidFill>
              <a:latin typeface="Times New Roman" panose="02020603050405020304" pitchFamily="18" charset="0"/>
              <a:ea typeface="+mn-ea"/>
              <a:cs typeface="Times New Roman" panose="02020603050405020304" pitchFamily="18" charset="0"/>
            </a:endParaRPr>
          </a:p>
        </p:txBody>
      </p:sp>
      <p:sp>
        <p:nvSpPr>
          <p:cNvPr id="3" name="Subtitle 2"/>
          <p:cNvSpPr>
            <a:spLocks noGrp="1"/>
          </p:cNvSpPr>
          <p:nvPr>
            <p:ph type="subTitle" idx="1"/>
          </p:nvPr>
        </p:nvSpPr>
        <p:spPr>
          <a:xfrm>
            <a:off x="2560952" y="2847154"/>
            <a:ext cx="7516442" cy="3384732"/>
          </a:xfrm>
        </p:spPr>
        <p:txBody>
          <a:bodyPr>
            <a:noAutofit/>
          </a:bodyPr>
          <a:lstStyle/>
          <a:p>
            <a:pPr algn="ctr">
              <a:lnSpc>
                <a:spcPct val="200000"/>
              </a:lnSpc>
            </a:pPr>
            <a:r>
              <a:rPr lang="en-US" sz="1800" b="1" dirty="0">
                <a:solidFill>
                  <a:schemeClr val="tx1"/>
                </a:solidFill>
                <a:latin typeface="Times New Roman" panose="02020603050405020304" pitchFamily="18" charset="0"/>
                <a:cs typeface="Times New Roman" panose="02020603050405020304" pitchFamily="18" charset="0"/>
              </a:rPr>
              <a:t>Subject:   Biomedical Clinical issues of Biomedical </a:t>
            </a:r>
            <a:r>
              <a:rPr lang="ar-IQ" sz="1800" b="1" dirty="0">
                <a:solidFill>
                  <a:schemeClr val="tx1"/>
                </a:solidFill>
                <a:latin typeface="Times New Roman" panose="02020603050405020304" pitchFamily="18" charset="0"/>
                <a:cs typeface="Times New Roman" panose="02020603050405020304" pitchFamily="18" charset="0"/>
              </a:rPr>
              <a:t>  </a:t>
            </a:r>
            <a:br>
              <a:rPr lang="ar-IQ" sz="1800" b="1" dirty="0">
                <a:solidFill>
                  <a:schemeClr val="tx1"/>
                </a:solidFill>
                <a:latin typeface="Times New Roman" panose="02020603050405020304" pitchFamily="18" charset="0"/>
                <a:cs typeface="Times New Roman" panose="02020603050405020304" pitchFamily="18" charset="0"/>
              </a:rPr>
            </a:br>
            <a:r>
              <a:rPr lang="en-US" sz="1800" b="1" dirty="0">
                <a:solidFill>
                  <a:schemeClr val="tx1"/>
                </a:solidFill>
                <a:latin typeface="Times New Roman" panose="02020603050405020304" pitchFamily="18" charset="0"/>
                <a:cs typeface="Times New Roman" panose="02020603050405020304" pitchFamily="18" charset="0"/>
              </a:rPr>
              <a:t>Engineering.</a:t>
            </a:r>
          </a:p>
          <a:p>
            <a:pPr algn="ctr">
              <a:lnSpc>
                <a:spcPct val="200000"/>
              </a:lnSpc>
            </a:pPr>
            <a:r>
              <a:rPr lang="en-US" sz="1800" b="1" dirty="0">
                <a:solidFill>
                  <a:schemeClr val="tx1"/>
                </a:solidFill>
                <a:latin typeface="Times New Roman" panose="02020603050405020304" pitchFamily="18" charset="0"/>
                <a:cs typeface="Times New Roman" panose="02020603050405020304" pitchFamily="18" charset="0"/>
              </a:rPr>
              <a:t>Class : 4</a:t>
            </a:r>
            <a:r>
              <a:rPr lang="en-US" sz="1800" b="1" baseline="30000" dirty="0">
                <a:solidFill>
                  <a:schemeClr val="tx1"/>
                </a:solidFill>
                <a:latin typeface="Times New Roman" panose="02020603050405020304" pitchFamily="18" charset="0"/>
                <a:cs typeface="Times New Roman" panose="02020603050405020304" pitchFamily="18" charset="0"/>
              </a:rPr>
              <a:t>th</a:t>
            </a:r>
            <a:r>
              <a:rPr lang="en-US" sz="1800" b="1" dirty="0">
                <a:solidFill>
                  <a:schemeClr val="tx1"/>
                </a:solidFill>
                <a:latin typeface="Times New Roman" panose="02020603050405020304" pitchFamily="18" charset="0"/>
                <a:cs typeface="Times New Roman" panose="02020603050405020304" pitchFamily="18" charset="0"/>
              </a:rPr>
              <a:t> </a:t>
            </a:r>
          </a:p>
          <a:p>
            <a:pPr algn="ctr">
              <a:lnSpc>
                <a:spcPct val="200000"/>
              </a:lnSpc>
            </a:pPr>
            <a:r>
              <a:rPr lang="en-US" sz="1800" b="1" dirty="0">
                <a:solidFill>
                  <a:schemeClr val="tx1"/>
                </a:solidFill>
                <a:latin typeface="Times New Roman" panose="02020603050405020304" pitchFamily="18" charset="0"/>
                <a:cs typeface="Times New Roman" panose="02020603050405020304" pitchFamily="18" charset="0"/>
              </a:rPr>
              <a:t>Lecture:  1</a:t>
            </a:r>
          </a:p>
          <a:p>
            <a:pPr algn="ctr">
              <a:lnSpc>
                <a:spcPct val="200000"/>
              </a:lnSpc>
            </a:pPr>
            <a:r>
              <a:rPr lang="en-US" sz="1800" b="1" dirty="0">
                <a:solidFill>
                  <a:schemeClr val="tx1"/>
                </a:solidFill>
                <a:latin typeface="Times New Roman" panose="02020603050405020304" pitchFamily="18" charset="0"/>
                <a:cs typeface="Times New Roman" panose="02020603050405020304" pitchFamily="18" charset="0"/>
              </a:rPr>
              <a:t>BY:   M.SC. Zainab  Sattar Jabbar</a:t>
            </a:r>
          </a:p>
        </p:txBody>
      </p:sp>
      <p:sp>
        <p:nvSpPr>
          <p:cNvPr id="7" name="Rectangle 6">
            <a:extLst>
              <a:ext uri="{FF2B5EF4-FFF2-40B4-BE49-F238E27FC236}">
                <a16:creationId xmlns:a16="http://schemas.microsoft.com/office/drawing/2014/main" id="{208789C5-A71C-4D6F-BD71-B5BBFF919DE6}"/>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a:t>
            </a:r>
            <a:endParaRPr lang="en-US" dirty="0"/>
          </a:p>
        </p:txBody>
      </p:sp>
      <p:pic>
        <p:nvPicPr>
          <p:cNvPr id="10" name="Picture 9">
            <a:extLst>
              <a:ext uri="{FF2B5EF4-FFF2-40B4-BE49-F238E27FC236}">
                <a16:creationId xmlns:a16="http://schemas.microsoft.com/office/drawing/2014/main" id="{0A648731-0209-7C1D-9CAF-6553BB5CFCE9}"/>
              </a:ext>
            </a:extLst>
          </p:cNvPr>
          <p:cNvPicPr>
            <a:picLocks noChangeAspect="1"/>
          </p:cNvPicPr>
          <p:nvPr/>
        </p:nvPicPr>
        <p:blipFill>
          <a:blip r:embed="rId2"/>
          <a:stretch>
            <a:fillRect/>
          </a:stretch>
        </p:blipFill>
        <p:spPr>
          <a:xfrm>
            <a:off x="10414376" y="1828800"/>
            <a:ext cx="1586260" cy="1586260"/>
          </a:xfrm>
          <a:prstGeom prst="rect">
            <a:avLst/>
          </a:prstGeom>
        </p:spPr>
      </p:pic>
      <p:pic>
        <p:nvPicPr>
          <p:cNvPr id="4" name="Picture 3">
            <a:extLst>
              <a:ext uri="{FF2B5EF4-FFF2-40B4-BE49-F238E27FC236}">
                <a16:creationId xmlns:a16="http://schemas.microsoft.com/office/drawing/2014/main" id="{ED665016-A26D-4968-B006-4589004206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7866" y="104606"/>
            <a:ext cx="1641750" cy="1641750"/>
          </a:xfrm>
          <a:prstGeom prst="rect">
            <a:avLst/>
          </a:prstGeom>
        </p:spPr>
      </p:pic>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83860"/>
            <a:ext cx="9404723" cy="1400530"/>
          </a:xfrm>
        </p:spPr>
        <p:txBody>
          <a:bodyPr/>
          <a:lstStyle/>
          <a:p>
            <a:pPr algn="ctr"/>
            <a:r>
              <a:rPr lang="en-US" sz="4400" b="1" i="1" dirty="0">
                <a:solidFill>
                  <a:schemeClr val="bg2">
                    <a:lumMod val="60000"/>
                    <a:lumOff val="40000"/>
                  </a:schemeClr>
                </a:solidFill>
                <a:latin typeface="Times New Roman" panose="02020603050405020304" pitchFamily="18" charset="0"/>
                <a:cs typeface="Times New Roman" panose="02020603050405020304" pitchFamily="18" charset="0"/>
              </a:rPr>
              <a:t>Typical pursuits of clinical engineers</a:t>
            </a:r>
            <a:br>
              <a:rPr lang="en-US" sz="4400" b="1" i="1" dirty="0">
                <a:solidFill>
                  <a:schemeClr val="bg2">
                    <a:lumMod val="60000"/>
                    <a:lumOff val="40000"/>
                  </a:schemeClr>
                </a:solidFill>
                <a:latin typeface="Times New Roman" panose="02020603050405020304" pitchFamily="18" charset="0"/>
                <a:cs typeface="Times New Roman" panose="02020603050405020304" pitchFamily="18" charset="0"/>
              </a:rPr>
            </a:br>
            <a:endParaRPr lang="ar-IQ" sz="4400" b="1" i="1" dirty="0">
              <a:solidFill>
                <a:schemeClr val="bg2">
                  <a:lumMod val="60000"/>
                  <a:lumOff val="40000"/>
                </a:schemeClr>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03496" y="1438421"/>
            <a:ext cx="11769636" cy="3981157"/>
          </a:xfrm>
        </p:spPr>
        <p:txBody>
          <a:bodyPr>
            <a:normAutofit/>
          </a:bodyPr>
          <a:lstStyle/>
          <a:p>
            <a:pPr marL="0" indent="0" algn="just">
              <a:lnSpc>
                <a:spcPct val="100000"/>
              </a:lnSpc>
              <a:buNone/>
            </a:pPr>
            <a:r>
              <a:rPr lang="en-US" sz="2400" dirty="0">
                <a:latin typeface="Times New Roman" panose="02020603050405020304" pitchFamily="18" charset="0"/>
                <a:cs typeface="Times New Roman" panose="02020603050405020304" pitchFamily="18" charset="0"/>
              </a:rPr>
              <a:t>Clinical engineers thus provide extensive engineering services for the clinical staff and, in recent years, have been increasingly accepted as valuable team members by physicians, nurses, and other clinical professionals. Furthermore, the acceptance of clinical engineers in the hospital setting has led to different types of engineering–medicine interactions, which in turn have improved health care delivery.</a:t>
            </a:r>
            <a:endParaRPr lang="ar-IQ" sz="24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CA0E845A-B495-3EDF-AC0A-E619581FD24A}"/>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a:t>
            </a:r>
            <a:endParaRPr lang="en-US" dirty="0"/>
          </a:p>
        </p:txBody>
      </p:sp>
    </p:spTree>
    <p:extLst>
      <p:ext uri="{BB962C8B-B14F-4D97-AF65-F5344CB8AC3E}">
        <p14:creationId xmlns:p14="http://schemas.microsoft.com/office/powerpoint/2010/main" val="2727169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29921" y="1630889"/>
            <a:ext cx="8946541" cy="3250602"/>
          </a:xfrm>
        </p:spPr>
        <p:txBody>
          <a:bodyPr>
            <a:noAutofit/>
          </a:bodyPr>
          <a:lstStyle/>
          <a:p>
            <a:pPr marL="0" indent="0" algn="ctr">
              <a:buNone/>
            </a:pPr>
            <a:r>
              <a:rPr lang="en-US" sz="7200" b="1" i="1" dirty="0">
                <a:solidFill>
                  <a:schemeClr val="bg2">
                    <a:lumMod val="60000"/>
                    <a:lumOff val="40000"/>
                  </a:schemeClr>
                </a:solidFill>
                <a:latin typeface="Times New Roman" panose="02020603050405020304" pitchFamily="18" charset="0"/>
                <a:cs typeface="Times New Roman" panose="02020603050405020304" pitchFamily="18" charset="0"/>
              </a:rPr>
              <a:t>THANK  YOU</a:t>
            </a:r>
          </a:p>
          <a:p>
            <a:pPr marL="0" indent="0" algn="ctr">
              <a:buNone/>
            </a:pPr>
            <a:endParaRPr lang="en-US" sz="7200" dirty="0">
              <a:solidFill>
                <a:schemeClr val="bg2">
                  <a:lumMod val="60000"/>
                  <a:lumOff val="40000"/>
                </a:schemeClr>
              </a:solidFill>
            </a:endParaRPr>
          </a:p>
          <a:p>
            <a:pPr marL="0" indent="0" algn="ctr">
              <a:buNone/>
            </a:pPr>
            <a:endParaRPr lang="en-US" sz="7200" dirty="0">
              <a:solidFill>
                <a:schemeClr val="bg2">
                  <a:lumMod val="60000"/>
                  <a:lumOff val="40000"/>
                </a:schemeClr>
              </a:solidFill>
            </a:endParaRPr>
          </a:p>
          <a:p>
            <a:pPr marL="0" indent="0" algn="ctr">
              <a:buNone/>
            </a:pPr>
            <a:r>
              <a:rPr lang="en-US" sz="7200" dirty="0">
                <a:solidFill>
                  <a:schemeClr val="bg2">
                    <a:lumMod val="60000"/>
                    <a:lumOff val="40000"/>
                  </a:schemeClr>
                </a:solidFill>
              </a:rPr>
              <a:t> </a:t>
            </a:r>
            <a:endParaRPr lang="ar-IQ" sz="7200" dirty="0">
              <a:solidFill>
                <a:schemeClr val="bg2">
                  <a:lumMod val="60000"/>
                  <a:lumOff val="40000"/>
                </a:schemeClr>
              </a:solidFill>
            </a:endParaRPr>
          </a:p>
          <a:p>
            <a:pPr marL="0" indent="0" algn="ctr">
              <a:buNone/>
            </a:pPr>
            <a:endParaRPr lang="ar-IQ" sz="7200" dirty="0">
              <a:solidFill>
                <a:schemeClr val="bg2">
                  <a:lumMod val="60000"/>
                  <a:lumOff val="40000"/>
                </a:schemeClr>
              </a:solidFill>
            </a:endParaRPr>
          </a:p>
          <a:p>
            <a:pPr marL="0" indent="0" algn="ctr">
              <a:buNone/>
            </a:pPr>
            <a:endParaRPr lang="en-US" sz="7200" dirty="0">
              <a:solidFill>
                <a:schemeClr val="bg2">
                  <a:lumMod val="60000"/>
                  <a:lumOff val="40000"/>
                </a:schemeClr>
              </a:solidFill>
            </a:endParaRPr>
          </a:p>
          <a:p>
            <a:pPr marL="0" indent="0" algn="ctr">
              <a:buNone/>
            </a:pPr>
            <a:endParaRPr lang="en-US" sz="7200" dirty="0">
              <a:solidFill>
                <a:schemeClr val="bg2">
                  <a:lumMod val="60000"/>
                  <a:lumOff val="40000"/>
                </a:schemeClr>
              </a:solidFill>
            </a:endParaRPr>
          </a:p>
          <a:p>
            <a:pPr marL="0" indent="0" algn="ctr">
              <a:buNone/>
            </a:pPr>
            <a:endParaRPr lang="en-US" sz="7200" dirty="0">
              <a:solidFill>
                <a:schemeClr val="bg2">
                  <a:lumMod val="60000"/>
                  <a:lumOff val="40000"/>
                </a:schemeClr>
              </a:solidFill>
            </a:endParaRPr>
          </a:p>
          <a:p>
            <a:pPr marL="0" indent="0" algn="ctr">
              <a:buNone/>
            </a:pPr>
            <a:endParaRPr lang="ar-IQ" sz="7200" dirty="0">
              <a:solidFill>
                <a:schemeClr val="bg2">
                  <a:lumMod val="60000"/>
                  <a:lumOff val="40000"/>
                </a:schemeClr>
              </a:solidFill>
            </a:endParaRPr>
          </a:p>
        </p:txBody>
      </p:sp>
    </p:spTree>
    <p:extLst>
      <p:ext uri="{BB962C8B-B14F-4D97-AF65-F5344CB8AC3E}">
        <p14:creationId xmlns:p14="http://schemas.microsoft.com/office/powerpoint/2010/main" val="180034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41532" y="195320"/>
            <a:ext cx="9404723" cy="1400530"/>
          </a:xfrm>
        </p:spPr>
        <p:txBody>
          <a:bodyPr>
            <a:noAutofit/>
          </a:bodyPr>
          <a:lstStyle/>
          <a:p>
            <a:pPr algn="ctr"/>
            <a:r>
              <a:rPr lang="en-US" sz="4400" b="1" i="1" dirty="0">
                <a:solidFill>
                  <a:schemeClr val="bg2">
                    <a:lumMod val="60000"/>
                    <a:lumOff val="40000"/>
                  </a:schemeClr>
                </a:solidFill>
                <a:latin typeface="Times New Roman" panose="02020603050405020304" pitchFamily="18" charset="0"/>
                <a:cs typeface="Times New Roman" panose="02020603050405020304" pitchFamily="18" charset="0"/>
              </a:rPr>
              <a:t>Clinical issues of Biomedical </a:t>
            </a:r>
            <a:r>
              <a:rPr lang="ar-IQ" sz="4400" b="1" i="1" dirty="0">
                <a:solidFill>
                  <a:schemeClr val="bg2">
                    <a:lumMod val="60000"/>
                    <a:lumOff val="40000"/>
                  </a:schemeClr>
                </a:solidFill>
                <a:latin typeface="Times New Roman" panose="02020603050405020304" pitchFamily="18" charset="0"/>
                <a:cs typeface="Times New Roman" panose="02020603050405020304" pitchFamily="18" charset="0"/>
              </a:rPr>
              <a:t>  </a:t>
            </a:r>
            <a:br>
              <a:rPr lang="ar-IQ" sz="4400" b="1" i="1" dirty="0">
                <a:solidFill>
                  <a:schemeClr val="bg2">
                    <a:lumMod val="60000"/>
                    <a:lumOff val="40000"/>
                  </a:schemeClr>
                </a:solidFill>
                <a:latin typeface="Times New Roman" panose="02020603050405020304" pitchFamily="18" charset="0"/>
                <a:cs typeface="Times New Roman" panose="02020603050405020304" pitchFamily="18" charset="0"/>
              </a:rPr>
            </a:br>
            <a:r>
              <a:rPr lang="en-US" sz="4400" b="1" i="1" dirty="0">
                <a:solidFill>
                  <a:schemeClr val="bg2">
                    <a:lumMod val="60000"/>
                    <a:lumOff val="40000"/>
                  </a:schemeClr>
                </a:solidFill>
                <a:latin typeface="Times New Roman" panose="02020603050405020304" pitchFamily="18" charset="0"/>
                <a:cs typeface="Times New Roman" panose="02020603050405020304" pitchFamily="18" charset="0"/>
              </a:rPr>
              <a:t>Engineering</a:t>
            </a:r>
            <a:endParaRPr lang="ar-IQ" sz="4400" b="1" dirty="0">
              <a:solidFill>
                <a:schemeClr val="bg2">
                  <a:lumMod val="60000"/>
                  <a:lumOff val="40000"/>
                </a:schemeClr>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344060" y="1595850"/>
            <a:ext cx="11697885" cy="4637111"/>
          </a:xfrm>
        </p:spPr>
        <p:txBody>
          <a:bodyPr>
            <a:normAutofit/>
          </a:bodyPr>
          <a:lstStyle/>
          <a:p>
            <a:pPr marL="0" indent="0" algn="just">
              <a:buNone/>
            </a:pPr>
            <a:r>
              <a:rPr lang="en-US" sz="2400" b="1" dirty="0">
                <a:solidFill>
                  <a:srgbClr val="FF0000"/>
                </a:solidFill>
                <a:latin typeface="Times New Roman" panose="02020603050405020304" pitchFamily="18" charset="0"/>
                <a:cs typeface="Times New Roman" panose="02020603050405020304" pitchFamily="18" charset="0"/>
              </a:rPr>
              <a:t>Biomedical  Engineering</a:t>
            </a:r>
            <a:endParaRPr lang="ar-IQ" sz="2400" b="1" dirty="0">
              <a:solidFill>
                <a:srgbClr val="FF0000"/>
              </a:solidFill>
              <a:latin typeface="Times New Roman" panose="02020603050405020304" pitchFamily="18" charset="0"/>
              <a:cs typeface="Times New Roman" panose="02020603050405020304" pitchFamily="18" charset="0"/>
            </a:endParaRPr>
          </a:p>
          <a:p>
            <a:pPr marL="0" indent="0" algn="just">
              <a:buNone/>
            </a:pPr>
            <a:r>
              <a:rPr lang="en-US" sz="2400" dirty="0">
                <a:solidFill>
                  <a:schemeClr val="tx2"/>
                </a:solidFill>
                <a:latin typeface="Times New Roman" panose="02020603050405020304" pitchFamily="18" charset="0"/>
                <a:cs typeface="Times New Roman" panose="02020603050405020304" pitchFamily="18" charset="0"/>
              </a:rPr>
              <a:t>Biomedical engineers, apply electrical, mechanical, chemical, optical, and other engineering principles to understand, modify, or control biologic systems, as well as design and manufacture products that can monitor physiologic functions and assist in the diagnosis and treatment of patients. When biomedical engineers work within a hospital or clinic, they are more </a:t>
            </a:r>
            <a:r>
              <a:rPr lang="en-GB" sz="2400" dirty="0">
                <a:solidFill>
                  <a:schemeClr val="tx2"/>
                </a:solidFill>
                <a:latin typeface="Times New Roman" panose="02020603050405020304" pitchFamily="18" charset="0"/>
                <a:cs typeface="Times New Roman" panose="02020603050405020304" pitchFamily="18" charset="0"/>
              </a:rPr>
              <a:t>properly called clinical engineers</a:t>
            </a:r>
            <a:r>
              <a:rPr lang="en-GB" sz="2400" dirty="0">
                <a:solidFill>
                  <a:schemeClr val="tx2"/>
                </a:solidFill>
              </a:rPr>
              <a:t>.</a:t>
            </a:r>
            <a:endParaRPr lang="ar-IQ" sz="2400" dirty="0">
              <a:solidFill>
                <a:schemeClr val="tx2"/>
              </a:solidFill>
            </a:endParaRPr>
          </a:p>
          <a:p>
            <a:pPr marL="0" indent="0" algn="just">
              <a:buNone/>
            </a:pPr>
            <a:endParaRPr lang="ar-IQ" sz="24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6282" y="3914405"/>
            <a:ext cx="3267403" cy="2158397"/>
          </a:xfrm>
          <a:prstGeom prst="rect">
            <a:avLst/>
          </a:prstGeom>
        </p:spPr>
      </p:pic>
      <p:sp>
        <p:nvSpPr>
          <p:cNvPr id="5" name="Rectangle 4">
            <a:extLst>
              <a:ext uri="{FF2B5EF4-FFF2-40B4-BE49-F238E27FC236}">
                <a16:creationId xmlns:a16="http://schemas.microsoft.com/office/drawing/2014/main" id="{809AC313-0750-0E3E-3C33-2A1984F3F2A6}"/>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a:t>
            </a:r>
            <a:endParaRPr lang="en-US" dirty="0"/>
          </a:p>
        </p:txBody>
      </p:sp>
    </p:spTree>
    <p:extLst>
      <p:ext uri="{BB962C8B-B14F-4D97-AF65-F5344CB8AC3E}">
        <p14:creationId xmlns:p14="http://schemas.microsoft.com/office/powerpoint/2010/main" val="35253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3015" y="283780"/>
            <a:ext cx="9785349" cy="802783"/>
          </a:xfrm>
        </p:spPr>
        <p:txBody>
          <a:bodyPr/>
          <a:lstStyle/>
          <a:p>
            <a:pPr algn="ctr"/>
            <a:r>
              <a:rPr lang="en-US" sz="4400" b="1" i="1" dirty="0">
                <a:solidFill>
                  <a:schemeClr val="bg2">
                    <a:lumMod val="60000"/>
                    <a:lumOff val="40000"/>
                  </a:schemeClr>
                </a:solidFill>
                <a:latin typeface="Times New Roman" panose="02020603050405020304" pitchFamily="18" charset="0"/>
                <a:cs typeface="Times New Roman" panose="02020603050405020304" pitchFamily="18" charset="0"/>
              </a:rPr>
              <a:t>Activities of Biomedical Engineers</a:t>
            </a:r>
            <a:endParaRPr lang="ar-IQ" sz="4400" i="1" dirty="0">
              <a:solidFill>
                <a:schemeClr val="bg2">
                  <a:lumMod val="60000"/>
                  <a:lumOff val="40000"/>
                </a:schemeClr>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337381" y="1292772"/>
            <a:ext cx="11517237" cy="5281448"/>
          </a:xfrm>
        </p:spPr>
        <p:txBody>
          <a:bodyPr>
            <a:noAutofit/>
          </a:bodyPr>
          <a:lstStyle/>
          <a:p>
            <a:pPr algn="just" rtl="0">
              <a:buFont typeface="Wingdings" pitchFamily="2" charset="2"/>
              <a:buChar char="v"/>
            </a:pPr>
            <a:r>
              <a:rPr lang="en-US" sz="2400" dirty="0">
                <a:latin typeface="Times New Roman" panose="02020603050405020304" pitchFamily="18" charset="0"/>
                <a:cs typeface="Times New Roman" panose="02020603050405020304" pitchFamily="18" charset="0"/>
              </a:rPr>
              <a:t> Application of engineering system analysis (physiologic modeling, simulation, and control) to biologic problems.</a:t>
            </a:r>
          </a:p>
          <a:p>
            <a:pPr algn="just" rtl="0">
              <a:buFont typeface="Wingdings" pitchFamily="2" charset="2"/>
              <a:buChar char="v"/>
            </a:pPr>
            <a:r>
              <a:rPr lang="en-US" sz="2400" dirty="0">
                <a:latin typeface="Times New Roman" panose="02020603050405020304" pitchFamily="18" charset="0"/>
                <a:cs typeface="Times New Roman" panose="02020603050405020304" pitchFamily="18" charset="0"/>
              </a:rPr>
              <a:t> Detection, measurement, and monitoring of physiologic signals (i.e., biosensors and biomedical instrumentation).</a:t>
            </a:r>
          </a:p>
          <a:p>
            <a:pPr algn="just" rtl="0">
              <a:buFont typeface="Wingdings" pitchFamily="2" charset="2"/>
              <a:buChar char="v"/>
            </a:pPr>
            <a:r>
              <a:rPr lang="en-US" sz="2400" dirty="0">
                <a:latin typeface="Times New Roman" panose="02020603050405020304" pitchFamily="18" charset="0"/>
                <a:cs typeface="Times New Roman" panose="02020603050405020304" pitchFamily="18" charset="0"/>
              </a:rPr>
              <a:t> Diagnostic interpretation via signal-processing techniques of bioelectric data.</a:t>
            </a:r>
          </a:p>
          <a:p>
            <a:pPr algn="just" rtl="0">
              <a:buFont typeface="Wingdings" pitchFamily="2" charset="2"/>
              <a:buChar char="v"/>
            </a:pPr>
            <a:r>
              <a:rPr lang="en-US" sz="2400" dirty="0">
                <a:latin typeface="Times New Roman" panose="02020603050405020304" pitchFamily="18" charset="0"/>
                <a:cs typeface="Times New Roman" panose="02020603050405020304" pitchFamily="18" charset="0"/>
              </a:rPr>
              <a:t> Therapeutic and rehabilitation procedures and devices (rehabilitation engineering).</a:t>
            </a:r>
          </a:p>
          <a:p>
            <a:pPr algn="just" rtl="0">
              <a:buFont typeface="Wingdings" pitchFamily="2" charset="2"/>
              <a:buChar char="v"/>
            </a:pPr>
            <a:r>
              <a:rPr lang="en-US" sz="2400" dirty="0">
                <a:latin typeface="Times New Roman" panose="02020603050405020304" pitchFamily="18" charset="0"/>
                <a:cs typeface="Times New Roman" panose="02020603050405020304" pitchFamily="18" charset="0"/>
              </a:rPr>
              <a:t> Devices for replacement or augmentation of bodily functions (</a:t>
            </a:r>
            <a:r>
              <a:rPr lang="en-US" sz="2400" i="1" dirty="0">
                <a:latin typeface="Times New Roman" panose="02020603050405020304" pitchFamily="18" charset="0"/>
                <a:cs typeface="Times New Roman" panose="02020603050405020304" pitchFamily="18" charset="0"/>
              </a:rPr>
              <a:t>artificial organs</a:t>
            </a:r>
            <a:r>
              <a:rPr lang="en-US" sz="2400" dirty="0">
                <a:latin typeface="Times New Roman" panose="02020603050405020304" pitchFamily="18" charset="0"/>
                <a:cs typeface="Times New Roman" panose="02020603050405020304" pitchFamily="18" charset="0"/>
              </a:rPr>
              <a:t>).</a:t>
            </a:r>
          </a:p>
          <a:p>
            <a:pPr marL="0" indent="0" algn="just" rtl="0">
              <a:buNone/>
            </a:pPr>
            <a:endParaRPr lang="ar-IQ" sz="24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CA54509B-6881-817B-0B50-557A3C0A84F3}"/>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a:t>
            </a:r>
            <a:endParaRPr lang="en-US" dirty="0"/>
          </a:p>
        </p:txBody>
      </p:sp>
    </p:spTree>
    <p:extLst>
      <p:ext uri="{BB962C8B-B14F-4D97-AF65-F5344CB8AC3E}">
        <p14:creationId xmlns:p14="http://schemas.microsoft.com/office/powerpoint/2010/main" val="390999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7760" y="177801"/>
            <a:ext cx="9785349" cy="752365"/>
          </a:xfrm>
        </p:spPr>
        <p:txBody>
          <a:bodyPr/>
          <a:lstStyle/>
          <a:p>
            <a:pPr algn="ctr"/>
            <a:r>
              <a:rPr lang="en-US" sz="4400" b="1" i="1" dirty="0">
                <a:solidFill>
                  <a:schemeClr val="bg2">
                    <a:lumMod val="60000"/>
                    <a:lumOff val="40000"/>
                  </a:schemeClr>
                </a:solidFill>
                <a:latin typeface="Times New Roman" panose="02020603050405020304" pitchFamily="18" charset="0"/>
                <a:cs typeface="Times New Roman" panose="02020603050405020304" pitchFamily="18" charset="0"/>
              </a:rPr>
              <a:t>Activities of Biomedical Engineers</a:t>
            </a:r>
            <a:endParaRPr lang="ar-IQ" sz="4400" i="1" dirty="0">
              <a:solidFill>
                <a:schemeClr val="bg2">
                  <a:lumMod val="60000"/>
                  <a:lumOff val="40000"/>
                </a:schemeClr>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03496" y="1120564"/>
            <a:ext cx="11985008" cy="4910959"/>
          </a:xfrm>
        </p:spPr>
        <p:txBody>
          <a:bodyPr>
            <a:normAutofit/>
          </a:bodyPr>
          <a:lstStyle/>
          <a:p>
            <a:pPr algn="just">
              <a:buFont typeface="Wingdings" pitchFamily="2" charset="2"/>
              <a:buChar char="v"/>
            </a:pPr>
            <a:r>
              <a:rPr lang="en-US" sz="2400" dirty="0"/>
              <a:t> Computer analysis of patient-related data and clinical decision making (i.e., medical informatics and artificial intelligence).</a:t>
            </a:r>
          </a:p>
          <a:p>
            <a:pPr algn="just">
              <a:buFont typeface="Wingdings" pitchFamily="2" charset="2"/>
              <a:buChar char="v"/>
            </a:pPr>
            <a:r>
              <a:rPr lang="en-US" sz="2400" dirty="0"/>
              <a:t> Medical imaging, that is, the graphic display of anatomic detail or physiologic function.</a:t>
            </a:r>
          </a:p>
          <a:p>
            <a:pPr algn="just">
              <a:buFont typeface="Wingdings" pitchFamily="2" charset="2"/>
              <a:buChar char="v"/>
            </a:pPr>
            <a:r>
              <a:rPr lang="en-US" sz="2400" dirty="0"/>
              <a:t> The creation of new biologic products (i.e., </a:t>
            </a:r>
            <a:r>
              <a:rPr lang="en-US" sz="2400" i="1" dirty="0"/>
              <a:t>biotechnology </a:t>
            </a:r>
            <a:r>
              <a:rPr lang="en-US" sz="2400" dirty="0"/>
              <a:t>and </a:t>
            </a:r>
            <a:r>
              <a:rPr lang="en-US" sz="2400" i="1" dirty="0"/>
              <a:t>tissue engineering</a:t>
            </a:r>
            <a:r>
              <a:rPr lang="en-US" sz="2400" dirty="0"/>
              <a:t>).</a:t>
            </a:r>
          </a:p>
          <a:p>
            <a:pPr algn="just">
              <a:buFont typeface="Wingdings" pitchFamily="2" charset="2"/>
              <a:buChar char="v"/>
            </a:pPr>
            <a:r>
              <a:rPr lang="en-US" sz="2400" dirty="0"/>
              <a:t> The development of new materials to be used within the body (biomaterials).</a:t>
            </a:r>
            <a:endParaRPr lang="ar-IQ" sz="2400" dirty="0"/>
          </a:p>
          <a:p>
            <a:pPr algn="just">
              <a:buFont typeface="Wingdings" pitchFamily="2" charset="2"/>
              <a:buChar char="v"/>
            </a:pPr>
            <a:endParaRPr lang="ar-IQ" sz="2400" dirty="0"/>
          </a:p>
        </p:txBody>
      </p:sp>
      <p:sp>
        <p:nvSpPr>
          <p:cNvPr id="4" name="Rectangle 3">
            <a:extLst>
              <a:ext uri="{FF2B5EF4-FFF2-40B4-BE49-F238E27FC236}">
                <a16:creationId xmlns:a16="http://schemas.microsoft.com/office/drawing/2014/main" id="{8FB4D0B9-C1D0-321B-77BE-CCECA7FC78A2}"/>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a:t>
            </a:r>
            <a:endParaRPr lang="en-US" dirty="0"/>
          </a:p>
        </p:txBody>
      </p:sp>
    </p:spTree>
    <p:extLst>
      <p:ext uri="{BB962C8B-B14F-4D97-AF65-F5344CB8AC3E}">
        <p14:creationId xmlns:p14="http://schemas.microsoft.com/office/powerpoint/2010/main" val="41131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5207" y="264133"/>
            <a:ext cx="9785349" cy="865845"/>
          </a:xfrm>
        </p:spPr>
        <p:txBody>
          <a:bodyPr/>
          <a:lstStyle/>
          <a:p>
            <a:pPr algn="ctr"/>
            <a:r>
              <a:rPr lang="en-US" sz="4400" b="1" i="1" dirty="0">
                <a:solidFill>
                  <a:schemeClr val="bg2">
                    <a:lumMod val="60000"/>
                    <a:lumOff val="40000"/>
                  </a:schemeClr>
                </a:solidFill>
                <a:latin typeface="Times New Roman" panose="02020603050405020304" pitchFamily="18" charset="0"/>
                <a:cs typeface="Times New Roman" panose="02020603050405020304" pitchFamily="18" charset="0"/>
              </a:rPr>
              <a:t>Biomedical  Engineering</a:t>
            </a:r>
            <a:endParaRPr lang="ar-IQ" sz="4400" i="1" dirty="0">
              <a:solidFill>
                <a:schemeClr val="bg2">
                  <a:lumMod val="60000"/>
                  <a:lumOff val="40000"/>
                </a:schemeClr>
              </a:solidFill>
              <a:latin typeface="Times New Roman" panose="02020603050405020304" pitchFamily="18" charset="0"/>
              <a:cs typeface="Times New Roman" panose="02020603050405020304" pitchFamily="18" charset="0"/>
            </a:endParaRPr>
          </a:p>
        </p:txBody>
      </p:sp>
      <p:pic>
        <p:nvPicPr>
          <p:cNvPr id="8" name="عنصر نائب للمحتوى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2987" y="1532886"/>
            <a:ext cx="5894872" cy="4195762"/>
          </a:xfrm>
        </p:spPr>
      </p:pic>
      <p:sp>
        <p:nvSpPr>
          <p:cNvPr id="7" name="AutoShape 4" descr="The world of biomedical engineering [5] | Download Scientific Diagram"/>
          <p:cNvSpPr>
            <a:spLocks noChangeAspect="1" noChangeArrowheads="1"/>
          </p:cNvSpPr>
          <p:nvPr/>
        </p:nvSpPr>
        <p:spPr bwMode="auto">
          <a:xfrm>
            <a:off x="11971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3" name="Rectangle 2">
            <a:extLst>
              <a:ext uri="{FF2B5EF4-FFF2-40B4-BE49-F238E27FC236}">
                <a16:creationId xmlns:a16="http://schemas.microsoft.com/office/drawing/2014/main" id="{7697DFCB-69E5-0BE4-C7BD-D1310D9FE32D}"/>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a:t>
            </a:r>
            <a:endParaRPr lang="en-US" dirty="0"/>
          </a:p>
        </p:txBody>
      </p:sp>
    </p:spTree>
    <p:extLst>
      <p:ext uri="{BB962C8B-B14F-4D97-AF65-F5344CB8AC3E}">
        <p14:creationId xmlns:p14="http://schemas.microsoft.com/office/powerpoint/2010/main" val="15799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3495" y="197792"/>
            <a:ext cx="9404723" cy="1400530"/>
          </a:xfrm>
        </p:spPr>
        <p:txBody>
          <a:bodyPr/>
          <a:lstStyle/>
          <a:p>
            <a:r>
              <a:rPr lang="en-US" sz="4400" b="1" i="1" dirty="0">
                <a:solidFill>
                  <a:schemeClr val="bg2">
                    <a:lumMod val="60000"/>
                    <a:lumOff val="40000"/>
                  </a:schemeClr>
                </a:solidFill>
                <a:latin typeface="Times New Roman" panose="02020603050405020304" pitchFamily="18" charset="0"/>
                <a:cs typeface="Times New Roman" panose="02020603050405020304" pitchFamily="18" charset="0"/>
              </a:rPr>
              <a:t>Who Is a Clinical Engineer?</a:t>
            </a:r>
            <a:endParaRPr lang="ar-IQ" sz="4400" i="1" dirty="0">
              <a:solidFill>
                <a:schemeClr val="bg2">
                  <a:lumMod val="60000"/>
                  <a:lumOff val="40000"/>
                </a:schemeClr>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03497" y="1249417"/>
            <a:ext cx="11985008" cy="5485707"/>
          </a:xfrm>
        </p:spPr>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A </a:t>
            </a:r>
            <a:r>
              <a:rPr lang="en-US" sz="2400" b="1" dirty="0">
                <a:solidFill>
                  <a:srgbClr val="FF0000"/>
                </a:solidFill>
                <a:latin typeface="Times New Roman" panose="02020603050405020304" pitchFamily="18" charset="0"/>
                <a:cs typeface="Times New Roman" panose="02020603050405020304" pitchFamily="18" charset="0"/>
              </a:rPr>
              <a:t>clinical engineer </a:t>
            </a:r>
            <a:r>
              <a:rPr lang="en-US" sz="2400" dirty="0">
                <a:latin typeface="Times New Roman" panose="02020603050405020304" pitchFamily="18" charset="0"/>
                <a:cs typeface="Times New Roman" panose="02020603050405020304" pitchFamily="18" charset="0"/>
              </a:rPr>
              <a:t>is a specialty within biomedical engineering responsible for using medical technology to optimize healthcare delivery. Clinical engineers are required to understand all modern medical technologies, as well as train, troubleshoot, and design entire clinical settings.</a:t>
            </a:r>
          </a:p>
          <a:p>
            <a:pPr marL="0" indent="0" algn="just">
              <a:buNone/>
            </a:pPr>
            <a:endParaRPr lang="ar-IQ" sz="2400" dirty="0">
              <a:latin typeface="Times New Roman" panose="02020603050405020304" pitchFamily="18" charset="0"/>
              <a:cs typeface="Times New Roman" panose="02020603050405020304" pitchFamily="18" charset="0"/>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7226" y="3127338"/>
            <a:ext cx="4130563" cy="2601310"/>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0388" y="3127338"/>
            <a:ext cx="4335517" cy="2601310"/>
          </a:xfrm>
          <a:prstGeom prst="rect">
            <a:avLst/>
          </a:prstGeom>
        </p:spPr>
      </p:pic>
      <p:sp>
        <p:nvSpPr>
          <p:cNvPr id="6" name="Rectangle 5">
            <a:extLst>
              <a:ext uri="{FF2B5EF4-FFF2-40B4-BE49-F238E27FC236}">
                <a16:creationId xmlns:a16="http://schemas.microsoft.com/office/drawing/2014/main" id="{733D26F8-8E3A-BA6B-7BA5-FB90F7167788}"/>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a:t>
            </a:r>
            <a:endParaRPr lang="en-US" dirty="0"/>
          </a:p>
        </p:txBody>
      </p:sp>
    </p:spTree>
    <p:extLst>
      <p:ext uri="{BB962C8B-B14F-4D97-AF65-F5344CB8AC3E}">
        <p14:creationId xmlns:p14="http://schemas.microsoft.com/office/powerpoint/2010/main" val="2800335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67254" y="283780"/>
            <a:ext cx="9785349" cy="771252"/>
          </a:xfrm>
        </p:spPr>
        <p:txBody>
          <a:bodyPr/>
          <a:lstStyle/>
          <a:p>
            <a:pPr algn="ctr"/>
            <a:r>
              <a:rPr lang="en-US" sz="4400" b="1" i="1" dirty="0">
                <a:solidFill>
                  <a:schemeClr val="bg2">
                    <a:lumMod val="60000"/>
                    <a:lumOff val="40000"/>
                  </a:schemeClr>
                </a:solidFill>
                <a:latin typeface="Times New Roman" panose="02020603050405020304" pitchFamily="18" charset="0"/>
                <a:cs typeface="Times New Roman" panose="02020603050405020304" pitchFamily="18" charset="0"/>
              </a:rPr>
              <a:t>Clinical Engineer</a:t>
            </a:r>
            <a:endParaRPr lang="ar-IQ" sz="4400" i="1" dirty="0">
              <a:solidFill>
                <a:schemeClr val="bg2">
                  <a:lumMod val="60000"/>
                  <a:lumOff val="40000"/>
                </a:schemeClr>
              </a:solidFill>
              <a:latin typeface="Times New Roman" panose="02020603050405020304" pitchFamily="18" charset="0"/>
              <a:cs typeface="Times New Roman" panose="02020603050405020304" pitchFamily="18" charset="0"/>
            </a:endParaRP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5383" y="1434905"/>
            <a:ext cx="8658100" cy="5139315"/>
          </a:xfrm>
        </p:spPr>
      </p:pic>
      <p:sp>
        <p:nvSpPr>
          <p:cNvPr id="3" name="Rectangle 2">
            <a:extLst>
              <a:ext uri="{FF2B5EF4-FFF2-40B4-BE49-F238E27FC236}">
                <a16:creationId xmlns:a16="http://schemas.microsoft.com/office/drawing/2014/main" id="{16DE55DB-F6FA-911A-0715-0221B3A0FB2C}"/>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a:t>
            </a:r>
            <a:endParaRPr lang="en-US" dirty="0"/>
          </a:p>
        </p:txBody>
      </p:sp>
    </p:spTree>
    <p:extLst>
      <p:ext uri="{BB962C8B-B14F-4D97-AF65-F5344CB8AC3E}">
        <p14:creationId xmlns:p14="http://schemas.microsoft.com/office/powerpoint/2010/main" val="394292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9624" y="332547"/>
            <a:ext cx="9785349" cy="1036144"/>
          </a:xfrm>
        </p:spPr>
        <p:txBody>
          <a:bodyPr>
            <a:noAutofit/>
          </a:bodyPr>
          <a:lstStyle/>
          <a:p>
            <a:pPr algn="ctr"/>
            <a:r>
              <a:rPr lang="en-US" sz="4400" b="1" i="1" dirty="0">
                <a:solidFill>
                  <a:schemeClr val="bg2">
                    <a:lumMod val="60000"/>
                    <a:lumOff val="40000"/>
                  </a:schemeClr>
                </a:solidFill>
                <a:latin typeface="Times New Roman" panose="02020603050405020304" pitchFamily="18" charset="0"/>
                <a:cs typeface="Times New Roman" panose="02020603050405020304" pitchFamily="18" charset="0"/>
              </a:rPr>
              <a:t>Typical pursuits of clinical engineers</a:t>
            </a:r>
            <a:br>
              <a:rPr lang="en-US" sz="4400" b="1" i="1" dirty="0">
                <a:solidFill>
                  <a:schemeClr val="bg2">
                    <a:lumMod val="60000"/>
                    <a:lumOff val="40000"/>
                  </a:schemeClr>
                </a:solidFill>
                <a:latin typeface="Times New Roman" panose="02020603050405020304" pitchFamily="18" charset="0"/>
                <a:cs typeface="Times New Roman" panose="02020603050405020304" pitchFamily="18" charset="0"/>
              </a:rPr>
            </a:br>
            <a:endParaRPr lang="ar-IQ" sz="4400" b="1" i="1" dirty="0">
              <a:solidFill>
                <a:schemeClr val="bg2">
                  <a:lumMod val="60000"/>
                  <a:lumOff val="40000"/>
                </a:schemeClr>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299624" y="1156647"/>
            <a:ext cx="11592752" cy="5117543"/>
          </a:xfrm>
        </p:spPr>
        <p:txBody>
          <a:bodyPr>
            <a:normAutofit/>
          </a:bodyPr>
          <a:lstStyle/>
          <a:p>
            <a:pPr algn="just">
              <a:lnSpc>
                <a:spcPct val="120000"/>
              </a:lnSpc>
              <a:buFont typeface="Wingdings" pitchFamily="2" charset="2"/>
              <a:buChar char="v"/>
            </a:pPr>
            <a:r>
              <a:rPr lang="en-US" sz="2400" dirty="0">
                <a:latin typeface="Times New Roman" panose="02020603050405020304" pitchFamily="18" charset="0"/>
                <a:cs typeface="Times New Roman" panose="02020603050405020304" pitchFamily="18" charset="0"/>
              </a:rPr>
              <a:t>Clinical engineers are responsible for ensuring that medical equipment is safe and effective. </a:t>
            </a:r>
          </a:p>
          <a:p>
            <a:pPr algn="just">
              <a:lnSpc>
                <a:spcPct val="120000"/>
              </a:lnSpc>
              <a:buFont typeface="Wingdings" pitchFamily="2" charset="2"/>
              <a:buChar char="v"/>
            </a:pPr>
            <a:r>
              <a:rPr lang="en-US" sz="2400" dirty="0">
                <a:latin typeface="Times New Roman" panose="02020603050405020304" pitchFamily="18" charset="0"/>
                <a:cs typeface="Times New Roman" panose="02020603050405020304" pitchFamily="18" charset="0"/>
              </a:rPr>
              <a:t>They often work with doctors, nurses, and other healthcare professionals to design, develop, test, and implement new technologies or procedures. </a:t>
            </a:r>
          </a:p>
          <a:p>
            <a:pPr algn="just">
              <a:lnSpc>
                <a:spcPct val="120000"/>
              </a:lnSpc>
              <a:buFont typeface="Wingdings" pitchFamily="2" charset="2"/>
              <a:buChar char="v"/>
            </a:pPr>
            <a:r>
              <a:rPr lang="en-US" sz="2400" dirty="0">
                <a:latin typeface="Times New Roman" panose="02020603050405020304" pitchFamily="18" charset="0"/>
                <a:cs typeface="Times New Roman" panose="02020603050405020304" pitchFamily="18" charset="0"/>
              </a:rPr>
              <a:t>Clinical engineers may also be tasked with maintaining existing equipment.</a:t>
            </a:r>
          </a:p>
          <a:p>
            <a:pPr algn="just">
              <a:lnSpc>
                <a:spcPct val="120000"/>
              </a:lnSpc>
              <a:buFont typeface="Wingdings" pitchFamily="2" charset="2"/>
              <a:buChar char="v"/>
            </a:pPr>
            <a:r>
              <a:rPr lang="en-US" sz="2400" dirty="0">
                <a:latin typeface="Times New Roman" panose="02020603050405020304" pitchFamily="18" charset="0"/>
                <a:cs typeface="Times New Roman" panose="02020603050405020304" pitchFamily="18" charset="0"/>
              </a:rPr>
              <a:t>Pre-purchase evaluation and planning for new medical technology.</a:t>
            </a:r>
          </a:p>
          <a:p>
            <a:pPr marL="0" indent="0" algn="just">
              <a:lnSpc>
                <a:spcPct val="120000"/>
              </a:lnSpc>
              <a:buNone/>
            </a:pPr>
            <a:endParaRPr lang="en-US" sz="24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004F14D1-5B2F-6D76-AEF7-C0268E276EF1}"/>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a:t>
            </a:r>
            <a:endParaRPr lang="en-US" dirty="0"/>
          </a:p>
        </p:txBody>
      </p:sp>
    </p:spTree>
    <p:extLst>
      <p:ext uri="{BB962C8B-B14F-4D97-AF65-F5344CB8AC3E}">
        <p14:creationId xmlns:p14="http://schemas.microsoft.com/office/powerpoint/2010/main" val="279198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3496" y="347959"/>
            <a:ext cx="9785349" cy="910020"/>
          </a:xfrm>
        </p:spPr>
        <p:txBody>
          <a:bodyPr>
            <a:noAutofit/>
          </a:bodyPr>
          <a:lstStyle/>
          <a:p>
            <a:pPr algn="ctr"/>
            <a:r>
              <a:rPr lang="en-US" sz="4400" b="1" i="1" dirty="0">
                <a:solidFill>
                  <a:schemeClr val="bg2">
                    <a:lumMod val="60000"/>
                    <a:lumOff val="40000"/>
                  </a:schemeClr>
                </a:solidFill>
                <a:latin typeface="Times New Roman" panose="02020603050405020304" pitchFamily="18" charset="0"/>
                <a:cs typeface="Times New Roman" panose="02020603050405020304" pitchFamily="18" charset="0"/>
              </a:rPr>
              <a:t>Typical pursuits of clinical engineers</a:t>
            </a:r>
            <a:br>
              <a:rPr lang="en-US" sz="4400" b="1" i="1" dirty="0">
                <a:solidFill>
                  <a:schemeClr val="bg2">
                    <a:lumMod val="60000"/>
                    <a:lumOff val="40000"/>
                  </a:schemeClr>
                </a:solidFill>
                <a:latin typeface="Times New Roman" panose="02020603050405020304" pitchFamily="18" charset="0"/>
                <a:cs typeface="Times New Roman" panose="02020603050405020304" pitchFamily="18" charset="0"/>
              </a:rPr>
            </a:br>
            <a:endParaRPr lang="ar-IQ" sz="4400" b="1" i="1" dirty="0">
              <a:solidFill>
                <a:schemeClr val="bg2">
                  <a:lumMod val="60000"/>
                  <a:lumOff val="40000"/>
                </a:schemeClr>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03496" y="1491174"/>
            <a:ext cx="12088504" cy="4455891"/>
          </a:xfrm>
        </p:spPr>
        <p:txBody>
          <a:bodyPr>
            <a:noAutofit/>
          </a:bodyPr>
          <a:lstStyle/>
          <a:p>
            <a:pPr>
              <a:lnSpc>
                <a:spcPct val="120000"/>
              </a:lnSpc>
              <a:buFont typeface="Wingdings" pitchFamily="2" charset="2"/>
              <a:buChar char="v"/>
            </a:pPr>
            <a:r>
              <a:rPr lang="en-US" sz="2400" dirty="0">
                <a:latin typeface="Times New Roman" panose="02020603050405020304" pitchFamily="18" charset="0"/>
                <a:cs typeface="Times New Roman" panose="02020603050405020304" pitchFamily="18" charset="0"/>
              </a:rPr>
              <a:t> Design, modification, or repair of sophisticated medical instruments or systems.</a:t>
            </a:r>
          </a:p>
          <a:p>
            <a:pPr>
              <a:lnSpc>
                <a:spcPct val="120000"/>
              </a:lnSpc>
              <a:buFont typeface="Wingdings" pitchFamily="2" charset="2"/>
              <a:buChar char="v"/>
            </a:pPr>
            <a:r>
              <a:rPr lang="en-US" sz="2400" dirty="0">
                <a:latin typeface="Times New Roman" panose="02020603050405020304" pitchFamily="18" charset="0"/>
                <a:cs typeface="Times New Roman" panose="02020603050405020304" pitchFamily="18" charset="0"/>
              </a:rPr>
              <a:t> Cost-effective management of a medical equipment calibration and repair service.</a:t>
            </a:r>
          </a:p>
          <a:p>
            <a:pPr>
              <a:lnSpc>
                <a:spcPct val="120000"/>
              </a:lnSpc>
              <a:buFont typeface="Wingdings" pitchFamily="2" charset="2"/>
              <a:buChar char="v"/>
            </a:pPr>
            <a:r>
              <a:rPr lang="en-US" sz="2400" dirty="0">
                <a:latin typeface="Times New Roman" panose="02020603050405020304" pitchFamily="18" charset="0"/>
                <a:cs typeface="Times New Roman" panose="02020603050405020304" pitchFamily="18" charset="0"/>
              </a:rPr>
              <a:t> Inspection of all incoming equipment (i.e., both new and returning repairs).</a:t>
            </a:r>
          </a:p>
          <a:p>
            <a:pPr>
              <a:lnSpc>
                <a:spcPct val="120000"/>
              </a:lnSpc>
              <a:buFont typeface="Wingdings" pitchFamily="2" charset="2"/>
              <a:buChar char="v"/>
            </a:pPr>
            <a:r>
              <a:rPr lang="en-US" sz="2400" dirty="0">
                <a:latin typeface="Times New Roman" panose="02020603050405020304" pitchFamily="18" charset="0"/>
                <a:cs typeface="Times New Roman" panose="02020603050405020304" pitchFamily="18" charset="0"/>
              </a:rPr>
              <a:t> Establishment of performance benchmarks for all equipment.</a:t>
            </a:r>
          </a:p>
          <a:p>
            <a:pPr>
              <a:lnSpc>
                <a:spcPct val="120000"/>
              </a:lnSpc>
              <a:buFont typeface="Wingdings" pitchFamily="2" charset="2"/>
              <a:buChar char="v"/>
            </a:pPr>
            <a:r>
              <a:rPr lang="en-US" sz="2400" dirty="0">
                <a:latin typeface="Times New Roman" panose="02020603050405020304" pitchFamily="18" charset="0"/>
                <a:cs typeface="Times New Roman" panose="02020603050405020304" pitchFamily="18" charset="0"/>
              </a:rPr>
              <a:t> Medical equipment inventory control.</a:t>
            </a:r>
          </a:p>
          <a:p>
            <a:pPr>
              <a:lnSpc>
                <a:spcPct val="120000"/>
              </a:lnSpc>
              <a:buFont typeface="Wingdings" pitchFamily="2" charset="2"/>
              <a:buChar char="v"/>
            </a:pPr>
            <a:r>
              <a:rPr lang="en-US" sz="2400" dirty="0">
                <a:latin typeface="Times New Roman" panose="02020603050405020304" pitchFamily="18" charset="0"/>
                <a:cs typeface="Times New Roman" panose="02020603050405020304" pitchFamily="18" charset="0"/>
              </a:rPr>
              <a:t> Coordination of outside engineering and technical services performed by vendors.</a:t>
            </a:r>
            <a:endParaRPr lang="ar-IQ" sz="24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FEE1BD7-DAC3-6880-3C86-F4AD4C170056}"/>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a:t>
            </a:r>
            <a:endParaRPr lang="en-US" dirty="0"/>
          </a:p>
        </p:txBody>
      </p:sp>
    </p:spTree>
    <p:extLst>
      <p:ext uri="{BB962C8B-B14F-4D97-AF65-F5344CB8AC3E}">
        <p14:creationId xmlns:p14="http://schemas.microsoft.com/office/powerpoint/2010/main" val="395025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1163</TotalTime>
  <Words>544</Words>
  <Application>Microsoft Office PowerPoint</Application>
  <PresentationFormat>Widescreen</PresentationFormat>
  <Paragraphs>54</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Calibri</vt:lpstr>
      <vt:lpstr>Century Gothic</vt:lpstr>
      <vt:lpstr>Times New Roman</vt:lpstr>
      <vt:lpstr>Wingdings</vt:lpstr>
      <vt:lpstr>Wingdings 3</vt:lpstr>
      <vt:lpstr>Ion</vt:lpstr>
      <vt:lpstr>Al-Mustaqbal University. College of Engineering and Engineering Technologies Biomedical Engineering Department</vt:lpstr>
      <vt:lpstr>Clinical issues of Biomedical    Engineering</vt:lpstr>
      <vt:lpstr>Activities of Biomedical Engineers</vt:lpstr>
      <vt:lpstr>Activities of Biomedical Engineers</vt:lpstr>
      <vt:lpstr>Biomedical  Engineering</vt:lpstr>
      <vt:lpstr>Who Is a Clinical Engineer?</vt:lpstr>
      <vt:lpstr>Clinical Engineer</vt:lpstr>
      <vt:lpstr>Typical pursuits of clinical engineers </vt:lpstr>
      <vt:lpstr>Typical pursuits of clinical engineers </vt:lpstr>
      <vt:lpstr>Typical pursuits of clinical engineers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BMID_II First semester</dc:title>
  <dc:creator>MAHİR RAHMAN AL-HAJAJ</dc:creator>
  <cp:lastModifiedBy>zainab</cp:lastModifiedBy>
  <cp:revision>98</cp:revision>
  <dcterms:created xsi:type="dcterms:W3CDTF">2021-10-31T09:31:15Z</dcterms:created>
  <dcterms:modified xsi:type="dcterms:W3CDTF">2024-09-30T10:19:11Z</dcterms:modified>
</cp:coreProperties>
</file>