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8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79" r:id="rId28"/>
    <p:sldId id="280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3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639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4168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93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7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3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7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7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0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5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4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4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88B4E-7A04-41A6-8FBF-7BB0CAC91FF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85F624-C078-4F4F-9DD2-48AC0BA2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0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729172" y="928396"/>
            <a:ext cx="8915399" cy="3820886"/>
          </a:xfrm>
        </p:spPr>
        <p:txBody>
          <a:bodyPr>
            <a:normAutofit/>
          </a:bodyPr>
          <a:lstStyle/>
          <a:p>
            <a:r>
              <a:rPr lang="en-US" b="1" dirty="0" smtClean="0"/>
              <a:t>A practical lecture of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</a:t>
            </a:r>
            <a:r>
              <a:rPr lang="en-US" b="1" dirty="0" err="1" smtClean="0"/>
              <a:t>Capnography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153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9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30220" y="317241"/>
            <a:ext cx="9974392" cy="646611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capnogram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its components.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capnogram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showing segments, phases and angles.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inspiratory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segment is phase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expiratory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segment is divided into three phases: I, II, and III.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maximum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value of CO2 at the end of the breath is designated as end-tidal PCO2 (PetCO2). It is lower than arterial CO2 by about 5 mm Hg </a:t>
            </a:r>
          </a:p>
        </p:txBody>
      </p:sp>
    </p:spTree>
    <p:extLst>
      <p:ext uri="{BB962C8B-B14F-4D97-AF65-F5344CB8AC3E}">
        <p14:creationId xmlns:p14="http://schemas.microsoft.com/office/powerpoint/2010/main" val="52241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26163" y="624110"/>
            <a:ext cx="10356980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Prolonged phase II and steeper phase III suggestive of bronchospasm, or airway </a:t>
            </a:r>
            <a:r>
              <a:rPr lang="en-US" dirty="0" smtClean="0"/>
              <a:t>obstruction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944" y="2127380"/>
            <a:ext cx="8770774" cy="46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1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3486" y="213563"/>
            <a:ext cx="10428514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B. Expiratory valve malfunction resulting in elevation of the baseline This is due to rebreathing of expiratory gases from the expiratory limb during inspiration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127380"/>
            <a:ext cx="8911687" cy="47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2925" y="195943"/>
            <a:ext cx="9378251" cy="1709057"/>
          </a:xfrm>
        </p:spPr>
        <p:txBody>
          <a:bodyPr>
            <a:normAutofit fontScale="90000"/>
          </a:bodyPr>
          <a:lstStyle/>
          <a:p>
            <a:r>
              <a:rPr lang="en-US" dirty="0"/>
              <a:t>Inspiratory valve malfunction resulting in rebreathing of expired gases from inspiratory limb during inspiration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015412"/>
            <a:ext cx="8911687" cy="47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2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07733" y="344192"/>
            <a:ext cx="9266283" cy="12808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Capnogram</a:t>
            </a:r>
            <a:r>
              <a:rPr lang="en-US" dirty="0" smtClean="0"/>
              <a:t> </a:t>
            </a:r>
            <a:r>
              <a:rPr lang="en-US" dirty="0"/>
              <a:t>with normal phase II but with </a:t>
            </a:r>
            <a:r>
              <a:rPr lang="en-US" dirty="0" smtClean="0"/>
              <a:t>an increased </a:t>
            </a:r>
            <a:r>
              <a:rPr lang="en-US" dirty="0"/>
              <a:t>slope of phase III. Observed in pregnant subjects under general anesthesia.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164702"/>
            <a:ext cx="8911687" cy="45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7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5055" y="549465"/>
            <a:ext cx="9599075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Patient is attempting to breathe during partial muscle paralysis. Surgical movements on the chest and abdomen can also result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118050"/>
            <a:ext cx="8911687" cy="46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0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54387" y="577457"/>
            <a:ext cx="8911687" cy="1280890"/>
          </a:xfrm>
        </p:spPr>
        <p:txBody>
          <a:bodyPr/>
          <a:lstStyle/>
          <a:p>
            <a:r>
              <a:rPr lang="en-US" dirty="0" smtClean="0"/>
              <a:t>The baseline </a:t>
            </a:r>
            <a:r>
              <a:rPr lang="en-US" dirty="0"/>
              <a:t>is elevated as a result of CO2 rebreathing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127380"/>
            <a:ext cx="8911687" cy="46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89071" y="540134"/>
            <a:ext cx="9599075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Esophageal </a:t>
            </a:r>
            <a:r>
              <a:rPr lang="en-US" dirty="0"/>
              <a:t>intubation resulting in the gastric washout of residual CO2 and subsequent CO2 will be zero;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2230016"/>
            <a:ext cx="8911686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Spontaneously breathing </a:t>
            </a:r>
            <a:r>
              <a:rPr lang="en-US" dirty="0" err="1"/>
              <a:t>capnograms</a:t>
            </a:r>
            <a:r>
              <a:rPr lang="en-US" dirty="0"/>
              <a:t> where phase III is not well delineated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1905001"/>
            <a:ext cx="891168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95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8525" y="278877"/>
            <a:ext cx="10513475" cy="1280890"/>
          </a:xfrm>
        </p:spPr>
        <p:txBody>
          <a:bodyPr>
            <a:noAutofit/>
          </a:bodyPr>
          <a:lstStyle/>
          <a:p>
            <a:r>
              <a:rPr lang="en-US" sz="2400" dirty="0"/>
              <a:t>Dual </a:t>
            </a:r>
            <a:r>
              <a:rPr lang="en-US" sz="2400" dirty="0" err="1"/>
              <a:t>capnogram</a:t>
            </a:r>
            <a:r>
              <a:rPr lang="en-US" sz="2400" dirty="0"/>
              <a:t> in one lung transplantation patient. The first of peak of phase III is from the transplanted normal lung, whereas the second peak is from the native disease lung. A leak around the </a:t>
            </a:r>
            <a:r>
              <a:rPr lang="en-US" sz="2400" dirty="0" err="1"/>
              <a:t>sidestream</a:t>
            </a:r>
            <a:r>
              <a:rPr lang="en-US" sz="2400" dirty="0"/>
              <a:t> sensor port at the monitor can also result in a dual peaked </a:t>
            </a:r>
            <a:r>
              <a:rPr lang="en-US" sz="2400" dirty="0" err="1"/>
              <a:t>capnogram</a:t>
            </a:r>
            <a:r>
              <a:rPr lang="en-US" sz="2400" dirty="0"/>
              <a:t>. This is because of the dilution of expired PCO2 with atmospheric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2659224"/>
            <a:ext cx="8911686" cy="41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09154" y="260216"/>
            <a:ext cx="10115368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Malignant hyperpyrexia where CO2 is raising gradually with zero baseline suggesting increased CO2 production with CO2 absorption by the soda lime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174033"/>
            <a:ext cx="8911687" cy="46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cardiogenic oscillations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2118050"/>
            <a:ext cx="8911686" cy="46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09152" y="185571"/>
            <a:ext cx="10162023" cy="1280890"/>
          </a:xfrm>
        </p:spPr>
        <p:txBody>
          <a:bodyPr>
            <a:normAutofit fontScale="90000"/>
          </a:bodyPr>
          <a:lstStyle/>
          <a:p>
            <a:r>
              <a:rPr lang="en-US"/>
              <a:t>Sudden raise of baseline and the partial pressure of end-tidal carbon dioxide (PetCO2) due to contamination of the sensor with secretions or water vapor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090057"/>
            <a:ext cx="8911687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21121" y="437498"/>
            <a:ext cx="9910095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Intermittent mechanical ventilation (IMV) breaths in the midst of spontaneously breathing patient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258009"/>
            <a:ext cx="8911687" cy="45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65137" y="232225"/>
            <a:ext cx="9947418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Cardiopulmonary resuscitation: </a:t>
            </a:r>
            <a:r>
              <a:rPr lang="en-US" dirty="0" err="1"/>
              <a:t>Capnogram</a:t>
            </a:r>
            <a:r>
              <a:rPr lang="en-US" dirty="0"/>
              <a:t> showing positive waveforms during each compression suggesting effective cardiac compression generating pulmonary blood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351315"/>
            <a:ext cx="8911687" cy="43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increase in partial pressure of end-tidal carbon dioxide (PetCO2) values suggest spontaneous return of circulation during cardiopulmonary resuscitation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2884487"/>
            <a:ext cx="8986364" cy="38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83798" y="390845"/>
            <a:ext cx="10308201" cy="128089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Capnogram</a:t>
            </a:r>
            <a:r>
              <a:rPr lang="en-US" dirty="0"/>
              <a:t> showing rebreathing during inspiration.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is normal in rebreathing circuits such as </a:t>
            </a:r>
            <a:r>
              <a:rPr lang="en-US" dirty="0" err="1"/>
              <a:t>Mapelson</a:t>
            </a:r>
            <a:r>
              <a:rPr lang="en-US" dirty="0"/>
              <a:t> D or Bain circuit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472612"/>
            <a:ext cx="8911687" cy="41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83994" y="549465"/>
            <a:ext cx="3052095" cy="1280890"/>
          </a:xfrm>
        </p:spPr>
        <p:txBody>
          <a:bodyPr/>
          <a:lstStyle/>
          <a:p>
            <a:r>
              <a:rPr lang="en-US" dirty="0" smtClean="0"/>
              <a:t>Home work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0057"/>
            <a:ext cx="12191999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 work 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1355"/>
            <a:ext cx="11504612" cy="46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53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 work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155372"/>
            <a:ext cx="12192000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 work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137"/>
            <a:ext cx="12191999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 work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06082"/>
            <a:ext cx="12192000" cy="48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0" b="1" dirty="0" smtClean="0">
                <a:solidFill>
                  <a:schemeClr val="tx1"/>
                </a:solidFill>
              </a:rPr>
              <a:t>Thank you</a:t>
            </a:r>
            <a:endParaRPr lang="en-US" sz="10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4"/>
            <a:ext cx="12192000" cy="6923314"/>
          </a:xfrm>
        </p:spPr>
      </p:pic>
    </p:spTree>
    <p:extLst>
      <p:ext uri="{BB962C8B-B14F-4D97-AF65-F5344CB8AC3E}">
        <p14:creationId xmlns:p14="http://schemas.microsoft.com/office/powerpoint/2010/main" val="132926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9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34065" cy="6857999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48" y="0"/>
            <a:ext cx="5460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5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694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05169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13194958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768604116"/>
                    </a:ext>
                  </a:extLst>
                </a:gridCol>
              </a:tblGrid>
              <a:tr h="495499">
                <a:tc>
                  <a:txBody>
                    <a:bodyPr/>
                    <a:lstStyle/>
                    <a:p>
                      <a:r>
                        <a:rPr lang="en-US" dirty="0" smtClean="0"/>
                        <a:t>Mainstream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Sidestream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276016"/>
                  </a:ext>
                </a:extLst>
              </a:tr>
              <a:tr h="12387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CO2 sensor is housed external to the breathing circuit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CO2 sensor is inserted between the breathing circuit and endotracheal tube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681320"/>
                  </a:ext>
                </a:extLst>
              </a:tr>
              <a:tr h="1610370">
                <a:tc>
                  <a:txBody>
                    <a:bodyPr/>
                    <a:lstStyle/>
                    <a:p>
                      <a:r>
                        <a:rPr lang="en-US" dirty="0" smtClean="0"/>
                        <a:t>No gas removed from circuit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 is constantly aspirated from circuit via a 6 feet sampling tube into the unit containing CO2 sensor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253181"/>
                  </a:ext>
                </a:extLst>
              </a:tr>
              <a:tr h="8671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ncrease</a:t>
                      </a:r>
                      <a:r>
                        <a:rPr lang="en-US" dirty="0" smtClean="0"/>
                        <a:t> in mechanical dead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  Minimal dead space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245259"/>
                  </a:ext>
                </a:extLst>
              </a:tr>
              <a:tr h="1610370">
                <a:tc>
                  <a:txBody>
                    <a:bodyPr/>
                    <a:lstStyle/>
                    <a:p>
                      <a:r>
                        <a:rPr lang="en-US" dirty="0" smtClean="0"/>
                        <a:t>Waveform in real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Waveform is delayed (1–4 seconds) due to transportation of gases from the patient’s airway to the unit containing the sensor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794172"/>
                  </a:ext>
                </a:extLst>
              </a:tr>
              <a:tr h="103589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409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3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84998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526</TotalTime>
  <Words>461</Words>
  <Application>Microsoft Office PowerPoint</Application>
  <PresentationFormat>شاشة عريضة</PresentationFormat>
  <Paragraphs>39</Paragraphs>
  <Slides>33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Tahoma</vt:lpstr>
      <vt:lpstr>Wingdings 3</vt:lpstr>
      <vt:lpstr>ربطة</vt:lpstr>
      <vt:lpstr>A practical lecture of   Capnography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0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Prolonged phase II and steeper phase III suggestive of bronchospasm, or airway obstruction</vt:lpstr>
      <vt:lpstr>B. Expiratory valve malfunction resulting in elevation of the baseline This is due to rebreathing of expiratory gases from the expiratory limb during inspiration</vt:lpstr>
      <vt:lpstr>Inspiratory valve malfunction resulting in rebreathing of expired gases from inspiratory limb during inspiration</vt:lpstr>
      <vt:lpstr>Capnogram with normal phase II but with an increased slope of phase III. Observed in pregnant subjects under general anesthesia.</vt:lpstr>
      <vt:lpstr>Patient is attempting to breathe during partial muscle paralysis. Surgical movements on the chest and abdomen can also result</vt:lpstr>
      <vt:lpstr>The baseline is elevated as a result of CO2 rebreathing</vt:lpstr>
      <vt:lpstr>Esophageal intubation resulting in the gastric washout of residual CO2 and subsequent CO2 will be zero;</vt:lpstr>
      <vt:lpstr>Spontaneously breathing capnograms where phase III is not well delineated</vt:lpstr>
      <vt:lpstr>Dual capnogram in one lung transplantation patient. The first of peak of phase III is from the transplanted normal lung, whereas the second peak is from the native disease lung. A leak around the sidestream sensor port at the monitor can also result in a dual peaked capnogram. This is because of the dilution of expired PCO2 with atmospheric</vt:lpstr>
      <vt:lpstr>Malignant hyperpyrexia where CO2 is raising gradually with zero baseline suggesting increased CO2 production with CO2 absorption by the soda lime</vt:lpstr>
      <vt:lpstr>cardiogenic oscillations</vt:lpstr>
      <vt:lpstr>Sudden raise of baseline and the partial pressure of end-tidal carbon dioxide (PetCO2) due to contamination of the sensor with secretions or water vapor</vt:lpstr>
      <vt:lpstr>Intermittent mechanical ventilation (IMV) breaths in the midst of spontaneously breathing patient</vt:lpstr>
      <vt:lpstr>Cardiopulmonary resuscitation: Capnogram showing positive waveforms during each compression suggesting effective cardiac compression generating pulmonary blood</vt:lpstr>
      <vt:lpstr>increase in partial pressure of end-tidal carbon dioxide (PetCO2) values suggest spontaneous return of circulation during cardiopulmonary resuscitation</vt:lpstr>
      <vt:lpstr>Capnogram showing rebreathing during inspiration.  This is normal in rebreathing circuits such as Mapelson D or Bain circuit</vt:lpstr>
      <vt:lpstr>Home work</vt:lpstr>
      <vt:lpstr>Home work </vt:lpstr>
      <vt:lpstr>Home work</vt:lpstr>
      <vt:lpstr>Home work</vt:lpstr>
      <vt:lpstr>Home work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practical lecture of   Capnography</dc:title>
  <dc:creator>Maher</dc:creator>
  <cp:lastModifiedBy>Maher</cp:lastModifiedBy>
  <cp:revision>10</cp:revision>
  <dcterms:created xsi:type="dcterms:W3CDTF">2023-03-04T14:21:37Z</dcterms:created>
  <dcterms:modified xsi:type="dcterms:W3CDTF">2023-03-12T09:25:32Z</dcterms:modified>
</cp:coreProperties>
</file>