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9" r:id="rId4"/>
    <p:sldId id="260" r:id="rId5"/>
    <p:sldId id="261" r:id="rId6"/>
    <p:sldId id="262" r:id="rId7"/>
    <p:sldId id="264" r:id="rId8"/>
    <p:sldId id="265" r:id="rId9"/>
    <p:sldId id="272" r:id="rId10"/>
    <p:sldId id="278" r:id="rId11"/>
    <p:sldId id="287" r:id="rId12"/>
    <p:sldId id="292" r:id="rId13"/>
    <p:sldId id="297" r:id="rId14"/>
    <p:sldId id="303" r:id="rId15"/>
    <p:sldId id="304" r:id="rId16"/>
    <p:sldId id="306" r:id="rId17"/>
    <p:sldId id="312" r:id="rId18"/>
    <p:sldId id="313" r:id="rId19"/>
    <p:sldId id="315" r:id="rId20"/>
    <p:sldId id="317" r:id="rId21"/>
    <p:sldId id="320" r:id="rId22"/>
    <p:sldId id="323" r:id="rId23"/>
    <p:sldId id="325" r:id="rId24"/>
    <p:sldId id="326" r:id="rId25"/>
    <p:sldId id="327" r:id="rId26"/>
    <p:sldId id="329" r:id="rId27"/>
    <p:sldId id="335" r:id="rId28"/>
    <p:sldId id="336" r:id="rId29"/>
    <p:sldId id="345" r:id="rId30"/>
    <p:sldId id="348" r:id="rId31"/>
    <p:sldId id="352" r:id="rId32"/>
    <p:sldId id="354" r:id="rId33"/>
    <p:sldId id="356" r:id="rId34"/>
    <p:sldId id="359" r:id="rId35"/>
    <p:sldId id="363" r:id="rId36"/>
    <p:sldId id="367" r:id="rId3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68" d="100"/>
          <a:sy n="68" d="100"/>
        </p:scale>
        <p:origin x="-1398"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14" name="عنوان 13"/>
          <p:cNvSpPr>
            <a:spLocks noGrp="1"/>
          </p:cNvSpPr>
          <p:nvPr>
            <p:ph type="ctrTitle"/>
          </p:nvPr>
        </p:nvSpPr>
        <p:spPr>
          <a:xfrm>
            <a:off x="1432560" y="359898"/>
            <a:ext cx="7406640" cy="1472184"/>
          </a:xfrm>
        </p:spPr>
        <p:txBody>
          <a:bodyPr anchor="b"/>
          <a:lstStyle>
            <a:lvl1pPr algn="l">
              <a:defRPr/>
            </a:lvl1pPr>
            <a:extLst/>
          </a:lstStyle>
          <a:p>
            <a:r>
              <a:rPr kumimoji="0" lang="ar-SA" smtClean="0"/>
              <a:t>انقر لتحرير نمط العنوان الرئيسي</a:t>
            </a:r>
            <a:endParaRPr kumimoji="0" lang="en-US"/>
          </a:p>
        </p:txBody>
      </p:sp>
      <p:sp>
        <p:nvSpPr>
          <p:cNvPr id="22" name="عنوان فرعي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7" name="عنصر نائب للتاريخ 6"/>
          <p:cNvSpPr>
            <a:spLocks noGrp="1"/>
          </p:cNvSpPr>
          <p:nvPr>
            <p:ph type="dt" sz="half" idx="10"/>
          </p:nvPr>
        </p:nvSpPr>
        <p:spPr/>
        <p:txBody>
          <a:bodyPr/>
          <a:lstStyle>
            <a:extLst/>
          </a:lstStyle>
          <a:p>
            <a:fld id="{5BCAD085-E8A6-8845-BD4E-CB4CCA059FC4}" type="datetimeFigureOut">
              <a:rPr lang="en-US" smtClean="0"/>
              <a:t>10/3/2025</a:t>
            </a:fld>
            <a:endParaRPr lang="en-US"/>
          </a:p>
        </p:txBody>
      </p:sp>
      <p:sp>
        <p:nvSpPr>
          <p:cNvPr id="20" name="عنصر نائب للتذييل 19"/>
          <p:cNvSpPr>
            <a:spLocks noGrp="1"/>
          </p:cNvSpPr>
          <p:nvPr>
            <p:ph type="ftr" sz="quarter" idx="11"/>
          </p:nvPr>
        </p:nvSpPr>
        <p:spPr/>
        <p:txBody>
          <a:bodyPr/>
          <a:lstStyle>
            <a:extLst/>
          </a:lstStyle>
          <a:p>
            <a:endParaRPr lang="en-US"/>
          </a:p>
        </p:txBody>
      </p:sp>
      <p:sp>
        <p:nvSpPr>
          <p:cNvPr id="10" name="عنصر نائب لرقم الشريحة 9"/>
          <p:cNvSpPr>
            <a:spLocks noGrp="1"/>
          </p:cNvSpPr>
          <p:nvPr>
            <p:ph type="sldNum" sz="quarter" idx="12"/>
          </p:nvPr>
        </p:nvSpPr>
        <p:spPr/>
        <p:txBody>
          <a:bodyPr/>
          <a:lstStyle>
            <a:extLst/>
          </a:lstStyle>
          <a:p>
            <a:fld id="{C1FF6DA9-008F-8B48-92A6-B652298478BF}" type="slidenum">
              <a:rPr lang="en-US" smtClean="0"/>
              <a:t>‹#›</a:t>
            </a:fld>
            <a:endParaRPr lang="en-US"/>
          </a:p>
        </p:txBody>
      </p:sp>
      <p:sp>
        <p:nvSpPr>
          <p:cNvPr id="8" name="شكل بيضاوي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5BCAD085-E8A6-8845-BD4E-CB4CCA059FC4}" type="datetimeFigureOut">
              <a:rPr lang="en-US" smtClean="0"/>
              <a:t>10/3/2025</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C1FF6DA9-008F-8B48-92A6-B652298478B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274639"/>
            <a:ext cx="1828800" cy="5851525"/>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1143000" y="274640"/>
            <a:ext cx="55626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5BCAD085-E8A6-8845-BD4E-CB4CCA059FC4}" type="datetimeFigureOut">
              <a:rPr lang="en-US" smtClean="0"/>
              <a:t>10/3/2025</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C1FF6DA9-008F-8B48-92A6-B652298478B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5BCAD085-E8A6-8845-BD4E-CB4CCA059FC4}" type="datetimeFigureOut">
              <a:rPr lang="en-US" smtClean="0"/>
              <a:t>10/3/2025</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C1FF6DA9-008F-8B48-92A6-B652298478B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عنوان المقطع">
    <p:spTree>
      <p:nvGrpSpPr>
        <p:cNvPr id="1" name=""/>
        <p:cNvGrpSpPr/>
        <p:nvPr/>
      </p:nvGrpSpPr>
      <p:grpSpPr>
        <a:xfrm>
          <a:off x="0" y="0"/>
          <a:ext cx="0" cy="0"/>
          <a:chOff x="0" y="0"/>
          <a:chExt cx="0" cy="0"/>
        </a:xfrm>
      </p:grpSpPr>
      <p:sp>
        <p:nvSpPr>
          <p:cNvPr id="7" name="مستطيل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5BCAD085-E8A6-8845-BD4E-CB4CCA059FC4}" type="datetimeFigureOut">
              <a:rPr lang="en-US" smtClean="0"/>
              <a:t>10/3/2025</a:t>
            </a:fld>
            <a:endParaRPr lang="en-US"/>
          </a:p>
        </p:txBody>
      </p:sp>
      <p:sp>
        <p:nvSpPr>
          <p:cNvPr id="5" name="عنصر نائب للتذييل 4"/>
          <p:cNvSpPr>
            <a:spLocks noGrp="1"/>
          </p:cNvSpPr>
          <p:nvPr>
            <p:ph type="ftr" sz="quarter" idx="11"/>
          </p:nvPr>
        </p:nvSpPr>
        <p:spPr/>
        <p:txBody>
          <a:bodyPr/>
          <a:lstStyle>
            <a:extLst/>
          </a:lstStyle>
          <a:p>
            <a:endParaRPr lang="en-US"/>
          </a:p>
        </p:txBody>
      </p:sp>
      <p:sp>
        <p:nvSpPr>
          <p:cNvPr id="6" name="عنصر نائب لرقم الشريحة 5"/>
          <p:cNvSpPr>
            <a:spLocks noGrp="1"/>
          </p:cNvSpPr>
          <p:nvPr>
            <p:ph type="sldNum" sz="quarter" idx="12"/>
          </p:nvPr>
        </p:nvSpPr>
        <p:spPr/>
        <p:txBody>
          <a:bodyPr/>
          <a:lstStyle>
            <a:extLst/>
          </a:lstStyle>
          <a:p>
            <a:fld id="{C1FF6DA9-008F-8B48-92A6-B652298478BF}" type="slidenum">
              <a:rPr lang="en-US" smtClean="0"/>
              <a:t>‹#›</a:t>
            </a:fld>
            <a:endParaRPr lang="en-US"/>
          </a:p>
        </p:txBody>
      </p:sp>
      <p:sp>
        <p:nvSpPr>
          <p:cNvPr id="10" name="مستطيل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شكل بيضاوي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5BCAD085-E8A6-8845-BD4E-CB4CCA059FC4}" type="datetimeFigureOut">
              <a:rPr lang="en-US" smtClean="0"/>
              <a:t>10/3/2025</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C1FF6DA9-008F-8B48-92A6-B652298478B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5BCAD085-E8A6-8845-BD4E-CB4CCA059FC4}" type="datetimeFigureOut">
              <a:rPr lang="en-US" smtClean="0"/>
              <a:t>10/3/2025</a:t>
            </a:fld>
            <a:endParaRPr lang="en-US"/>
          </a:p>
        </p:txBody>
      </p:sp>
      <p:sp>
        <p:nvSpPr>
          <p:cNvPr id="8" name="عنصر نائب للتذييل 7"/>
          <p:cNvSpPr>
            <a:spLocks noGrp="1"/>
          </p:cNvSpPr>
          <p:nvPr>
            <p:ph type="ftr" sz="quarter" idx="11"/>
          </p:nvPr>
        </p:nvSpPr>
        <p:spPr/>
        <p:txBody>
          <a:bodyPr/>
          <a:lstStyle>
            <a:extLst/>
          </a:lstStyle>
          <a:p>
            <a:endParaRPr lang="en-US"/>
          </a:p>
        </p:txBody>
      </p:sp>
      <p:sp>
        <p:nvSpPr>
          <p:cNvPr id="9" name="عنصر نائب لرقم الشريحة 8"/>
          <p:cNvSpPr>
            <a:spLocks noGrp="1"/>
          </p:cNvSpPr>
          <p:nvPr>
            <p:ph type="sldNum" sz="quarter" idx="12"/>
          </p:nvPr>
        </p:nvSpPr>
        <p:spPr/>
        <p:txBody>
          <a:bodyPr/>
          <a:lstStyle>
            <a:extLst/>
          </a:lstStyle>
          <a:p>
            <a:fld id="{C1FF6DA9-008F-8B48-92A6-B652298478B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1435608" y="274320"/>
            <a:ext cx="7498080" cy="1143000"/>
          </a:xfrm>
        </p:spPr>
        <p:txBody>
          <a:bodyPr anchor="ctr"/>
          <a:lstStyle>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5BCAD085-E8A6-8845-BD4E-CB4CCA059FC4}" type="datetimeFigureOut">
              <a:rPr lang="en-US" smtClean="0"/>
              <a:t>10/3/2025</a:t>
            </a:fld>
            <a:endParaRPr lang="en-US"/>
          </a:p>
        </p:txBody>
      </p:sp>
      <p:sp>
        <p:nvSpPr>
          <p:cNvPr id="4" name="عنصر نائب للتذييل 3"/>
          <p:cNvSpPr>
            <a:spLocks noGrp="1"/>
          </p:cNvSpPr>
          <p:nvPr>
            <p:ph type="ftr" sz="quarter" idx="11"/>
          </p:nvPr>
        </p:nvSpPr>
        <p:spPr/>
        <p:txBody>
          <a:bodyPr/>
          <a:lstStyle>
            <a:extLst/>
          </a:lstStyle>
          <a:p>
            <a:endParaRPr lang="en-US"/>
          </a:p>
        </p:txBody>
      </p:sp>
      <p:sp>
        <p:nvSpPr>
          <p:cNvPr id="5" name="عنصر نائب لرقم الشريحة 4"/>
          <p:cNvSpPr>
            <a:spLocks noGrp="1"/>
          </p:cNvSpPr>
          <p:nvPr>
            <p:ph type="sldNum" sz="quarter" idx="12"/>
          </p:nvPr>
        </p:nvSpPr>
        <p:spPr/>
        <p:txBody>
          <a:bodyPr/>
          <a:lstStyle>
            <a:extLst/>
          </a:lstStyle>
          <a:p>
            <a:fld id="{C1FF6DA9-008F-8B48-92A6-B652298478B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5" name="مستطيل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صر نائب للتاريخ 1"/>
          <p:cNvSpPr>
            <a:spLocks noGrp="1"/>
          </p:cNvSpPr>
          <p:nvPr>
            <p:ph type="dt" sz="half" idx="10"/>
          </p:nvPr>
        </p:nvSpPr>
        <p:spPr/>
        <p:txBody>
          <a:bodyPr/>
          <a:lstStyle>
            <a:extLst/>
          </a:lstStyle>
          <a:p>
            <a:fld id="{5BCAD085-E8A6-8845-BD4E-CB4CCA059FC4}" type="datetimeFigureOut">
              <a:rPr lang="en-US" smtClean="0"/>
              <a:t>10/3/2025</a:t>
            </a:fld>
            <a:endParaRPr lang="en-US"/>
          </a:p>
        </p:txBody>
      </p:sp>
      <p:sp>
        <p:nvSpPr>
          <p:cNvPr id="3" name="عنصر نائب للتذييل 2"/>
          <p:cNvSpPr>
            <a:spLocks noGrp="1"/>
          </p:cNvSpPr>
          <p:nvPr>
            <p:ph type="ftr" sz="quarter" idx="11"/>
          </p:nvPr>
        </p:nvSpPr>
        <p:spPr/>
        <p:txBody>
          <a:bodyPr/>
          <a:lstStyle>
            <a:extLst/>
          </a:lstStyle>
          <a:p>
            <a:endParaRPr lang="en-US"/>
          </a:p>
        </p:txBody>
      </p:sp>
      <p:sp>
        <p:nvSpPr>
          <p:cNvPr id="4" name="عنصر نائب لرقم الشريحة 3"/>
          <p:cNvSpPr>
            <a:spLocks noGrp="1"/>
          </p:cNvSpPr>
          <p:nvPr>
            <p:ph type="sldNum" sz="quarter" idx="12"/>
          </p:nvPr>
        </p:nvSpPr>
        <p:spPr/>
        <p:txBody>
          <a:bodyPr/>
          <a:lstStyle>
            <a:extLst/>
          </a:lstStyle>
          <a:p>
            <a:fld id="{C1FF6DA9-008F-8B48-92A6-B652298478BF}" type="slidenum">
              <a:rPr lang="en-US" smtClean="0"/>
              <a:t>‹#›</a:t>
            </a:fld>
            <a:endParaRPr lang="en-US"/>
          </a:p>
        </p:txBody>
      </p:sp>
      <p:sp>
        <p:nvSpPr>
          <p:cNvPr id="6" name="مستطيل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5BCAD085-E8A6-8845-BD4E-CB4CCA059FC4}" type="datetimeFigureOut">
              <a:rPr lang="en-US" smtClean="0"/>
              <a:t>10/3/2025</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C1FF6DA9-008F-8B48-92A6-B652298478B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ar-SA" smtClean="0"/>
              <a:t>انقر لتحرير نمط العنوان الرئيسي</a:t>
            </a:r>
            <a:endParaRPr kumimoji="0" lang="en-US"/>
          </a:p>
        </p:txBody>
      </p:sp>
      <p:sp>
        <p:nvSpPr>
          <p:cNvPr id="5" name="عنصر نائب للتاريخ 4"/>
          <p:cNvSpPr>
            <a:spLocks noGrp="1"/>
          </p:cNvSpPr>
          <p:nvPr>
            <p:ph type="dt" sz="half" idx="10"/>
          </p:nvPr>
        </p:nvSpPr>
        <p:spPr/>
        <p:txBody>
          <a:bodyPr/>
          <a:lstStyle>
            <a:extLst/>
          </a:lstStyle>
          <a:p>
            <a:fld id="{5BCAD085-E8A6-8845-BD4E-CB4CCA059FC4}" type="datetimeFigureOut">
              <a:rPr lang="en-US" smtClean="0"/>
              <a:t>10/3/2025</a:t>
            </a:fld>
            <a:endParaRPr lang="en-US"/>
          </a:p>
        </p:txBody>
      </p:sp>
      <p:sp>
        <p:nvSpPr>
          <p:cNvPr id="6" name="عنصر نائب للتذييل 5"/>
          <p:cNvSpPr>
            <a:spLocks noGrp="1"/>
          </p:cNvSpPr>
          <p:nvPr>
            <p:ph type="ftr" sz="quarter" idx="11"/>
          </p:nvPr>
        </p:nvSpPr>
        <p:spPr/>
        <p:txBody>
          <a:bodyPr/>
          <a:lstStyle>
            <a:extLst/>
          </a:lstStyle>
          <a:p>
            <a:endParaRPr lang="en-US"/>
          </a:p>
        </p:txBody>
      </p:sp>
      <p:sp>
        <p:nvSpPr>
          <p:cNvPr id="7" name="عنصر نائب لرقم الشريحة 6"/>
          <p:cNvSpPr>
            <a:spLocks noGrp="1"/>
          </p:cNvSpPr>
          <p:nvPr>
            <p:ph type="sldNum" sz="quarter" idx="12"/>
          </p:nvPr>
        </p:nvSpPr>
        <p:spPr/>
        <p:txBody>
          <a:bodyPr/>
          <a:lstStyle>
            <a:extLst/>
          </a:lstStyle>
          <a:p>
            <a:fld id="{C1FF6DA9-008F-8B48-92A6-B652298478BF}" type="slidenum">
              <a:rPr lang="en-US" smtClean="0"/>
              <a:t>‹#›</a:t>
            </a:fld>
            <a:endParaRPr lang="en-US"/>
          </a:p>
        </p:txBody>
      </p:sp>
      <p:sp>
        <p:nvSpPr>
          <p:cNvPr id="8" name="مستطيل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عنصر نائب للصورة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ar-SA" smtClean="0"/>
              <a:t>انقر فوق الأيقونة لإضافة صورة</a:t>
            </a:r>
            <a:endParaRPr kumimoji="0" lang="en-US" dirty="0"/>
          </a:p>
        </p:txBody>
      </p:sp>
      <p:sp>
        <p:nvSpPr>
          <p:cNvPr id="9" name="مخطط انسيابي: معالجة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خطط انسيابي: معالجة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عنصر نائب للنص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دائري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شكل بيضاوي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دائرة مجوفة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مستطيل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عنصر نائب للعنوان 4"/>
          <p:cNvSpPr>
            <a:spLocks noGrp="1"/>
          </p:cNvSpPr>
          <p:nvPr>
            <p:ph type="title"/>
          </p:nvPr>
        </p:nvSpPr>
        <p:spPr>
          <a:xfrm>
            <a:off x="1435608" y="274638"/>
            <a:ext cx="7498080" cy="1143000"/>
          </a:xfrm>
          <a:prstGeom prst="rect">
            <a:avLst/>
          </a:prstGeom>
        </p:spPr>
        <p:txBody>
          <a:bodyPr anchor="ctr">
            <a:normAutofit/>
          </a:bodyPr>
          <a:lstStyle>
            <a:extLst/>
          </a:lstStyle>
          <a:p>
            <a:r>
              <a:rPr kumimoji="0" lang="ar-SA" smtClean="0"/>
              <a:t>انقر لتحرير نمط العنوان الرئيسي</a:t>
            </a:r>
            <a:endParaRPr kumimoji="0" lang="en-US"/>
          </a:p>
        </p:txBody>
      </p:sp>
      <p:sp>
        <p:nvSpPr>
          <p:cNvPr id="9" name="عنصر نائب للنص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24" name="عنصر نائب للتاريخ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BCAD085-E8A6-8845-BD4E-CB4CCA059FC4}" type="datetimeFigureOut">
              <a:rPr lang="en-US" smtClean="0"/>
              <a:t>10/3/2025</a:t>
            </a:fld>
            <a:endParaRPr lang="en-US"/>
          </a:p>
        </p:txBody>
      </p:sp>
      <p:sp>
        <p:nvSpPr>
          <p:cNvPr id="10" name="عنصر نائب للتذييل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عنصر نائب لرقم الشريحة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1FF6DA9-008F-8B48-92A6-B652298478BF}" type="slidenum">
              <a:rPr lang="en-US" smtClean="0"/>
              <a:t>‹#›</a:t>
            </a:fld>
            <a:endParaRPr lang="en-US"/>
          </a:p>
        </p:txBody>
      </p:sp>
      <p:sp>
        <p:nvSpPr>
          <p:cNvPr id="15" name="مستطيل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a:xfrm>
            <a:off x="1435608" y="2968282"/>
            <a:ext cx="7498080" cy="3280117"/>
          </a:xfrm>
        </p:spPr>
        <p:txBody>
          <a:bodyPr/>
          <a:lstStyle/>
          <a:p>
            <a:pPr marL="82296" indent="0">
              <a:buNone/>
            </a:pPr>
            <a:r>
              <a:rPr lang="en-US" dirty="0"/>
              <a:t>1st Course</a:t>
            </a:r>
          </a:p>
          <a:p>
            <a:pPr marL="82296" indent="0">
              <a:buNone/>
            </a:pPr>
            <a:r>
              <a:rPr lang="en-US" dirty="0"/>
              <a:t>Lecture : </a:t>
            </a:r>
            <a:r>
              <a:rPr lang="en-US" dirty="0" smtClean="0"/>
              <a:t>2</a:t>
            </a:r>
            <a:endParaRPr lang="en-US" dirty="0"/>
          </a:p>
          <a:p>
            <a:endParaRPr lang="en-US" dirty="0"/>
          </a:p>
          <a:p>
            <a:pPr marL="82296" indent="0">
              <a:buNone/>
            </a:pPr>
            <a:r>
              <a:rPr lang="en-US" dirty="0"/>
              <a:t>Dr. Bashar Hadi Al-</a:t>
            </a:r>
            <a:r>
              <a:rPr lang="en-US" dirty="0" err="1"/>
              <a:t>Aaraji</a:t>
            </a:r>
            <a:endParaRPr lang="en-US" dirty="0"/>
          </a:p>
          <a:p>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a:xfrm>
            <a:off x="1076192" y="1332908"/>
            <a:ext cx="8011543" cy="5152298"/>
          </a:xfrm>
        </p:spPr>
        <p:txBody>
          <a:bodyPr>
            <a:normAutofit fontScale="92500" lnSpcReduction="10000"/>
          </a:bodyPr>
          <a:lstStyle/>
          <a:p>
            <a:pPr marL="514350" indent="-514350">
              <a:buFont typeface="+mj-lt"/>
              <a:buAutoNum type="arabicPeriod" startAt="2"/>
            </a:pPr>
            <a:r>
              <a:rPr lang="en-US" u="sng" dirty="0"/>
              <a:t>Skin and blood </a:t>
            </a:r>
            <a:r>
              <a:rPr lang="en-US" u="sng" dirty="0" smtClean="0"/>
              <a:t>vessels</a:t>
            </a:r>
          </a:p>
          <a:p>
            <a:r>
              <a:rPr dirty="0" err="1" smtClean="0"/>
              <a:t>Sjögren’s</a:t>
            </a:r>
            <a:r>
              <a:rPr dirty="0" smtClean="0"/>
              <a:t> </a:t>
            </a:r>
            <a:r>
              <a:rPr dirty="0"/>
              <a:t>syndrome</a:t>
            </a:r>
            <a:r>
              <a:rPr dirty="0" smtClean="0"/>
              <a:t>.</a:t>
            </a:r>
            <a:endParaRPr lang="en-US" dirty="0" smtClean="0"/>
          </a:p>
          <a:p>
            <a:r>
              <a:rPr lang="en-US" dirty="0" smtClean="0"/>
              <a:t>Psoriasis</a:t>
            </a:r>
          </a:p>
          <a:p>
            <a:r>
              <a:rPr lang="en-US" dirty="0"/>
              <a:t>Psoriatic arthritis</a:t>
            </a:r>
            <a:r>
              <a:rPr lang="en-US" dirty="0" smtClean="0"/>
              <a:t>.</a:t>
            </a:r>
          </a:p>
          <a:p>
            <a:r>
              <a:rPr lang="en-US" dirty="0" err="1"/>
              <a:t>Dermatomyositis</a:t>
            </a:r>
            <a:r>
              <a:rPr lang="en-US" dirty="0"/>
              <a:t>.</a:t>
            </a:r>
          </a:p>
          <a:p>
            <a:r>
              <a:rPr lang="en-US" dirty="0"/>
              <a:t>Scleroderma</a:t>
            </a:r>
            <a:r>
              <a:rPr lang="en-US" dirty="0" smtClean="0"/>
              <a:t>.</a:t>
            </a:r>
          </a:p>
          <a:p>
            <a:r>
              <a:rPr lang="en-US" dirty="0" err="1"/>
              <a:t>Vasculitis</a:t>
            </a:r>
            <a:r>
              <a:rPr lang="en-US" dirty="0" smtClean="0"/>
              <a:t>.</a:t>
            </a:r>
          </a:p>
          <a:p>
            <a:r>
              <a:rPr lang="en-US" dirty="0"/>
              <a:t>Rheumatoid </a:t>
            </a:r>
            <a:r>
              <a:rPr lang="en-US" dirty="0" err="1"/>
              <a:t>vasculitis</a:t>
            </a:r>
            <a:r>
              <a:rPr lang="en-US" dirty="0" smtClean="0"/>
              <a:t>.</a:t>
            </a:r>
          </a:p>
          <a:p>
            <a:r>
              <a:rPr lang="en-US" dirty="0"/>
              <a:t>Urticarial </a:t>
            </a:r>
            <a:r>
              <a:rPr lang="en-US" dirty="0" err="1"/>
              <a:t>vasculitis</a:t>
            </a:r>
            <a:r>
              <a:rPr lang="en-US" dirty="0" smtClean="0"/>
              <a:t>.</a:t>
            </a:r>
          </a:p>
          <a:p>
            <a:r>
              <a:rPr lang="en-US" dirty="0" err="1"/>
              <a:t>Vitiligo</a:t>
            </a:r>
            <a:r>
              <a:rPr lang="en-US" dirty="0"/>
              <a:t>.</a:t>
            </a:r>
          </a:p>
          <a:p>
            <a:pPr marL="514350" indent="-514350">
              <a:buFont typeface="+mj-lt"/>
              <a:buAutoNum type="arabicPeriod" startAt="2"/>
            </a:pPr>
            <a:endParaRPr lang="en-US" dirty="0"/>
          </a:p>
          <a:p>
            <a:pPr marL="514350" indent="-514350">
              <a:buFont typeface="+mj-lt"/>
              <a:buAutoNum type="arabicPeriod" startAt="2"/>
            </a:pPr>
            <a:endParaRPr lang="en-US" dirty="0"/>
          </a:p>
          <a:p>
            <a:pPr marL="514350" indent="-514350">
              <a:buFont typeface="+mj-lt"/>
              <a:buAutoNum type="arabicPeriod" startAt="2"/>
            </a:pPr>
            <a:endParaRPr lang="en-US" dirty="0"/>
          </a:p>
          <a:p>
            <a:pPr marL="514350" indent="-514350">
              <a:buFont typeface="+mj-lt"/>
              <a:buAutoNum type="arabicPeriod" startAt="2"/>
            </a:pPr>
            <a:endParaRPr lang="en-US" dirty="0"/>
          </a:p>
          <a:p>
            <a:pPr marL="514350" indent="-514350">
              <a:buFont typeface="+mj-lt"/>
              <a:buAutoNum type="arabicPeriod" startAt="2"/>
            </a:pPr>
            <a:endParaRPr lang="en-US" dirty="0"/>
          </a:p>
          <a:p>
            <a:pPr marL="514350" indent="-514350">
              <a:buFont typeface="+mj-lt"/>
              <a:buAutoNum type="arabicPeriod" startAt="2"/>
            </a:pPr>
            <a:endParaRPr lang="en-US" dirty="0" smtClean="0"/>
          </a:p>
          <a:p>
            <a:pPr marL="514350" indent="-514350">
              <a:buFont typeface="+mj-lt"/>
              <a:buAutoNum type="arabicPeriod" startAt="2"/>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p:txBody>
          <a:bodyPr/>
          <a:lstStyle/>
          <a:p>
            <a:pPr marL="0" indent="0">
              <a:buNone/>
            </a:pPr>
            <a:r>
              <a:rPr u="sng" dirty="0"/>
              <a:t>3. Digestive </a:t>
            </a:r>
            <a:r>
              <a:rPr u="sng" dirty="0" smtClean="0"/>
              <a:t>system</a:t>
            </a:r>
            <a:endParaRPr lang="en-US" u="sng" dirty="0" smtClean="0"/>
          </a:p>
          <a:p>
            <a:r>
              <a:rPr lang="en-US" dirty="0" err="1"/>
              <a:t>Crohn’s</a:t>
            </a:r>
            <a:r>
              <a:rPr lang="en-US" dirty="0"/>
              <a:t> disease.</a:t>
            </a:r>
          </a:p>
          <a:p>
            <a:r>
              <a:rPr lang="en-US" dirty="0"/>
              <a:t>Celiac disease</a:t>
            </a:r>
            <a:r>
              <a:rPr lang="en-US" dirty="0" smtClean="0"/>
              <a:t>.</a:t>
            </a:r>
          </a:p>
          <a:p>
            <a:r>
              <a:rPr lang="en-US" dirty="0"/>
              <a:t>Ulcerative colitis</a:t>
            </a:r>
            <a:r>
              <a:rPr lang="en-US" dirty="0" smtClean="0"/>
              <a:t>.</a:t>
            </a:r>
            <a:endParaRPr lang="en-US" dirty="0"/>
          </a:p>
          <a:p>
            <a:r>
              <a:rPr lang="en-US" dirty="0"/>
              <a:t>Autoimmune gastritis.</a:t>
            </a:r>
          </a:p>
          <a:p>
            <a:pPr marL="0" indent="0">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p:txBody>
          <a:bodyPr/>
          <a:lstStyle/>
          <a:p>
            <a:pPr marL="0" indent="0">
              <a:buNone/>
            </a:pPr>
            <a:r>
              <a:rPr u="sng" dirty="0"/>
              <a:t>4. Endocrine </a:t>
            </a:r>
            <a:r>
              <a:rPr u="sng" dirty="0" smtClean="0"/>
              <a:t>system</a:t>
            </a:r>
            <a:endParaRPr lang="en-US" dirty="0" smtClean="0"/>
          </a:p>
          <a:p>
            <a:pPr marL="514350" indent="-514350"/>
            <a:r>
              <a:rPr lang="en-US" dirty="0"/>
              <a:t>Type 1 diabetes.</a:t>
            </a:r>
          </a:p>
          <a:p>
            <a:pPr marL="514350" indent="-514350"/>
            <a:r>
              <a:rPr lang="en-US" dirty="0"/>
              <a:t>Addison’s disease</a:t>
            </a:r>
            <a:r>
              <a:rPr lang="en-US" dirty="0" smtClean="0"/>
              <a:t>.</a:t>
            </a:r>
          </a:p>
          <a:p>
            <a:pPr marL="514350" indent="-514350"/>
            <a:r>
              <a:rPr lang="en-US" dirty="0"/>
              <a:t>Hashimoto’s thyroiditis.</a:t>
            </a:r>
          </a:p>
          <a:p>
            <a:pPr marL="514350" indent="-514350"/>
            <a:r>
              <a:rPr lang="en-US" dirty="0"/>
              <a:t>Graves’ disease.</a:t>
            </a:r>
          </a:p>
          <a:p>
            <a:pPr marL="0" indent="0">
              <a:buNone/>
            </a:pPr>
            <a:endParaRPr lang="en-US" dirty="0"/>
          </a:p>
          <a:p>
            <a:pPr marL="0" indent="0">
              <a:buNone/>
            </a:pPr>
            <a:endParaRPr u="sng"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p:txBody>
          <a:bodyPr/>
          <a:lstStyle/>
          <a:p>
            <a:pPr marL="0" indent="0">
              <a:buNone/>
            </a:pPr>
            <a:r>
              <a:rPr u="sng" dirty="0"/>
              <a:t>5. Nervous </a:t>
            </a:r>
            <a:r>
              <a:rPr u="sng" dirty="0" smtClean="0"/>
              <a:t>system</a:t>
            </a:r>
            <a:endParaRPr lang="en-US" u="sng" dirty="0" smtClean="0"/>
          </a:p>
          <a:p>
            <a:r>
              <a:rPr lang="en-US" dirty="0"/>
              <a:t>Multiple sclerosis (MS).</a:t>
            </a:r>
          </a:p>
          <a:p>
            <a:r>
              <a:rPr lang="en-US" dirty="0"/>
              <a:t>Myasthenia gravis (MG).</a:t>
            </a:r>
          </a:p>
          <a:p>
            <a:r>
              <a:rPr lang="en-US" dirty="0" err="1"/>
              <a:t>Guillain-Barré</a:t>
            </a:r>
            <a:r>
              <a:rPr lang="en-US" dirty="0"/>
              <a:t> syndrome.</a:t>
            </a:r>
          </a:p>
          <a:p>
            <a:r>
              <a:rPr lang="en-US" dirty="0"/>
              <a:t>Chronic inflammatory demyelinating polyneuropathy (CIPD).</a:t>
            </a:r>
          </a:p>
          <a:p>
            <a:pPr marL="0" indent="0">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35512" y="654474"/>
            <a:ext cx="8229600" cy="1143000"/>
          </a:xfrm>
        </p:spPr>
        <p:txBody>
          <a:bodyPr>
            <a:normAutofit fontScale="90000"/>
          </a:bodyPr>
          <a:lstStyle/>
          <a:p>
            <a:r>
              <a:rPr lang="en-US" dirty="0"/>
              <a:t>How common are autoimmune diseases?</a:t>
            </a:r>
            <a:br>
              <a:rPr lang="en-US" dirty="0"/>
            </a:br>
            <a:endParaRPr dirty="0"/>
          </a:p>
        </p:txBody>
      </p:sp>
      <p:sp>
        <p:nvSpPr>
          <p:cNvPr id="3" name="Content Placeholder 2"/>
          <p:cNvSpPr>
            <a:spLocks noGrp="1"/>
          </p:cNvSpPr>
          <p:nvPr>
            <p:ph idx="1"/>
          </p:nvPr>
        </p:nvSpPr>
        <p:spPr>
          <a:xfrm>
            <a:off x="991784" y="1937832"/>
            <a:ext cx="8229600" cy="4525963"/>
          </a:xfrm>
        </p:spPr>
        <p:txBody>
          <a:bodyPr/>
          <a:lstStyle/>
          <a:p>
            <a:r>
              <a:rPr dirty="0"/>
              <a:t>Autoimmune diseases are common, especially because there are so many different types. </a:t>
            </a:r>
            <a:endParaRPr lang="en-US" dirty="0" smtClean="0"/>
          </a:p>
          <a:p>
            <a:r>
              <a:rPr dirty="0" smtClean="0"/>
              <a:t>Experts </a:t>
            </a:r>
            <a:r>
              <a:rPr dirty="0"/>
              <a:t>estimate that around 1 in 15 people in the U.S. has an autoimmune disease.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1784" y="471590"/>
            <a:ext cx="8229600" cy="1143000"/>
          </a:xfrm>
        </p:spPr>
        <p:txBody>
          <a:bodyPr>
            <a:normAutofit fontScale="90000"/>
          </a:bodyPr>
          <a:lstStyle/>
          <a:p>
            <a:r>
              <a:rPr lang="en-US" dirty="0" smtClean="0"/>
              <a:t>What are </a:t>
            </a:r>
            <a:r>
              <a:rPr dirty="0" smtClean="0"/>
              <a:t>Autoimmune Diseases</a:t>
            </a:r>
            <a:r>
              <a:rPr lang="en-US" dirty="0" smtClean="0"/>
              <a:t> symptoms?</a:t>
            </a:r>
            <a:endParaRPr dirty="0"/>
          </a:p>
        </p:txBody>
      </p:sp>
      <p:sp>
        <p:nvSpPr>
          <p:cNvPr id="3" name="Content Placeholder 2"/>
          <p:cNvSpPr>
            <a:spLocks noGrp="1"/>
          </p:cNvSpPr>
          <p:nvPr>
            <p:ph idx="1"/>
          </p:nvPr>
        </p:nvSpPr>
        <p:spPr>
          <a:xfrm>
            <a:off x="1435608" y="1827636"/>
            <a:ext cx="7498080" cy="4800600"/>
          </a:xfrm>
        </p:spPr>
        <p:txBody>
          <a:bodyPr>
            <a:normAutofit lnSpcReduction="10000"/>
          </a:bodyPr>
          <a:lstStyle/>
          <a:p>
            <a:pPr>
              <a:buFont typeface="Wingdings" pitchFamily="2" charset="2"/>
              <a:buChar char="Ø"/>
            </a:pPr>
            <a:r>
              <a:rPr lang="en-US" dirty="0"/>
              <a:t>Autoimmune diseases can cause a wide range of symptoms. They can affect your body almost literally from head to toe</a:t>
            </a:r>
            <a:r>
              <a:rPr lang="en-US" dirty="0" smtClean="0"/>
              <a:t>.</a:t>
            </a:r>
          </a:p>
          <a:p>
            <a:r>
              <a:rPr lang="en-US" dirty="0"/>
              <a:t>For example, conditions that affect your </a:t>
            </a:r>
            <a:r>
              <a:rPr lang="en-US" b="1" dirty="0">
                <a:solidFill>
                  <a:srgbClr val="FF0000"/>
                </a:solidFill>
              </a:rPr>
              <a:t>muscles</a:t>
            </a:r>
            <a:r>
              <a:rPr lang="en-US" dirty="0"/>
              <a:t> can cause muscle weakness. You might also have </a:t>
            </a:r>
            <a:r>
              <a:rPr lang="en-US" dirty="0">
                <a:solidFill>
                  <a:srgbClr val="FF0000"/>
                </a:solidFill>
              </a:rPr>
              <a:t>joint</a:t>
            </a:r>
            <a:r>
              <a:rPr lang="en-US" dirty="0"/>
              <a:t> </a:t>
            </a:r>
            <a:r>
              <a:rPr lang="en-US" dirty="0">
                <a:solidFill>
                  <a:srgbClr val="FF0000"/>
                </a:solidFill>
              </a:rPr>
              <a:t>pain</a:t>
            </a:r>
            <a:r>
              <a:rPr lang="en-US" dirty="0"/>
              <a:t>, swelling or feel stiffness if you have a condition like rheumatoid arthritis. </a:t>
            </a:r>
          </a:p>
          <a:p>
            <a:endParaRP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5172" y="418488"/>
            <a:ext cx="8229600" cy="6094854"/>
          </a:xfrm>
        </p:spPr>
        <p:txBody>
          <a:bodyPr/>
          <a:lstStyle/>
          <a:p>
            <a:r>
              <a:rPr dirty="0" smtClean="0">
                <a:solidFill>
                  <a:srgbClr val="FF0000"/>
                </a:solidFill>
              </a:rPr>
              <a:t>Type </a:t>
            </a:r>
            <a:r>
              <a:rPr dirty="0">
                <a:solidFill>
                  <a:srgbClr val="FF0000"/>
                </a:solidFill>
              </a:rPr>
              <a:t>1 diabetes </a:t>
            </a:r>
            <a:r>
              <a:rPr dirty="0"/>
              <a:t>causes high blood sugar (hyperglycemia). Some autoimmune conditions affect your </a:t>
            </a:r>
            <a:r>
              <a:rPr dirty="0">
                <a:solidFill>
                  <a:srgbClr val="FF0000"/>
                </a:solidFill>
              </a:rPr>
              <a:t>vision</a:t>
            </a:r>
            <a:r>
              <a:rPr dirty="0" smtClean="0"/>
              <a:t>.</a:t>
            </a:r>
            <a:endParaRPr lang="en-US" dirty="0" smtClean="0"/>
          </a:p>
          <a:p>
            <a:r>
              <a:rPr lang="en-US" dirty="0"/>
              <a:t>Many autoimmune diseases cause </a:t>
            </a:r>
            <a:r>
              <a:rPr lang="en-US" dirty="0">
                <a:solidFill>
                  <a:srgbClr val="FF0000"/>
                </a:solidFill>
              </a:rPr>
              <a:t>inflammation</a:t>
            </a:r>
            <a:r>
              <a:rPr lang="en-US" dirty="0"/>
              <a:t>, which can include:</a:t>
            </a:r>
          </a:p>
          <a:p>
            <a:r>
              <a:rPr lang="en-US" dirty="0"/>
              <a:t>A feeling of warmth or heat.</a:t>
            </a:r>
          </a:p>
          <a:p>
            <a:r>
              <a:rPr lang="en-US" dirty="0"/>
              <a:t>Discoloration or redness on your skin.</a:t>
            </a:r>
          </a:p>
          <a:p>
            <a:r>
              <a:rPr lang="en-US" dirty="0"/>
              <a:t>Swelling.</a:t>
            </a:r>
          </a:p>
          <a:p>
            <a:r>
              <a:rPr lang="en-US" dirty="0"/>
              <a:t>Pain.</a:t>
            </a:r>
          </a:p>
          <a:p>
            <a:endParaRP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1784" y="647114"/>
            <a:ext cx="8025610" cy="5809957"/>
          </a:xfrm>
        </p:spPr>
        <p:txBody>
          <a:bodyPr>
            <a:normAutofit/>
          </a:bodyPr>
          <a:lstStyle/>
          <a:p>
            <a:r>
              <a:rPr dirty="0"/>
              <a:t>Lots of autoimmune diseases cause symptoms that come and go </a:t>
            </a:r>
            <a:r>
              <a:rPr dirty="0">
                <a:solidFill>
                  <a:srgbClr val="FF0000"/>
                </a:solidFill>
              </a:rPr>
              <a:t>(recur). </a:t>
            </a:r>
            <a:endParaRPr lang="en-US" dirty="0" smtClean="0">
              <a:solidFill>
                <a:srgbClr val="FF0000"/>
              </a:solidFill>
            </a:endParaRPr>
          </a:p>
          <a:p>
            <a:r>
              <a:rPr dirty="0" smtClean="0"/>
              <a:t>These </a:t>
            </a:r>
            <a:r>
              <a:rPr dirty="0"/>
              <a:t>episodes of more noticeable or more severe symptoms are called </a:t>
            </a:r>
            <a:r>
              <a:rPr dirty="0">
                <a:solidFill>
                  <a:srgbClr val="FF0000"/>
                </a:solidFill>
              </a:rPr>
              <a:t>flares or attacks.</a:t>
            </a:r>
            <a:r>
              <a:rPr dirty="0"/>
              <a:t> </a:t>
            </a:r>
            <a:endParaRPr lang="en-US" dirty="0" smtClean="0"/>
          </a:p>
          <a:p>
            <a:r>
              <a:rPr dirty="0" smtClean="0"/>
              <a:t>Tell </a:t>
            </a:r>
            <a:r>
              <a:rPr dirty="0"/>
              <a:t>your provider if you experience symptoms that seem to recur — especially if certain physical activities, times of day, foods or drinks, or anything else makes them noticeably better or worse.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8900" y="629508"/>
            <a:ext cx="8229600" cy="4525963"/>
          </a:xfrm>
        </p:spPr>
        <p:txBody>
          <a:bodyPr/>
          <a:lstStyle/>
          <a:p>
            <a:pPr>
              <a:buFont typeface="Wingdings" pitchFamily="2" charset="2"/>
              <a:buChar char="Ø"/>
            </a:pPr>
            <a:r>
              <a:rPr dirty="0"/>
              <a:t>Trust your gut. Nobody knows what’s normal for your body better than you. </a:t>
            </a:r>
            <a:endParaRPr lang="en-US" dirty="0" smtClean="0"/>
          </a:p>
          <a:p>
            <a:pPr>
              <a:buFont typeface="Wingdings" pitchFamily="2" charset="2"/>
              <a:buChar char="Ø"/>
            </a:pPr>
            <a:r>
              <a:rPr dirty="0" smtClean="0"/>
              <a:t>Visit </a:t>
            </a:r>
            <a:r>
              <a:rPr dirty="0"/>
              <a:t>a healthcare provider if you notice any new symptoms you can’t explain, especially if you don’t feel like yourself more often than usual.</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26942" y="274638"/>
            <a:ext cx="8117058" cy="1143000"/>
          </a:xfrm>
        </p:spPr>
        <p:txBody>
          <a:bodyPr>
            <a:normAutofit fontScale="90000"/>
          </a:bodyPr>
          <a:lstStyle/>
          <a:p>
            <a:r>
              <a:rPr lang="en-US" b="1" u="sng" dirty="0" smtClean="0">
                <a:effectLst/>
              </a:rPr>
              <a:t>Causes of </a:t>
            </a:r>
            <a:r>
              <a:rPr b="1" u="sng" dirty="0" smtClean="0">
                <a:effectLst/>
              </a:rPr>
              <a:t>Autoimmune </a:t>
            </a:r>
            <a:r>
              <a:rPr b="1" u="sng" dirty="0">
                <a:effectLst/>
              </a:rPr>
              <a:t>Diseases</a:t>
            </a:r>
          </a:p>
        </p:txBody>
      </p:sp>
      <p:sp>
        <p:nvSpPr>
          <p:cNvPr id="3" name="Content Placeholder 2"/>
          <p:cNvSpPr>
            <a:spLocks noGrp="1"/>
          </p:cNvSpPr>
          <p:nvPr>
            <p:ph idx="1"/>
          </p:nvPr>
        </p:nvSpPr>
        <p:spPr>
          <a:xfrm>
            <a:off x="1195754" y="1447800"/>
            <a:ext cx="7737934" cy="4800600"/>
          </a:xfrm>
        </p:spPr>
        <p:txBody>
          <a:bodyPr>
            <a:normAutofit lnSpcReduction="10000"/>
          </a:bodyPr>
          <a:lstStyle/>
          <a:p>
            <a:r>
              <a:rPr dirty="0"/>
              <a:t>Experts don’t know for certain what causes autoimmune diseases. </a:t>
            </a:r>
            <a:endParaRPr lang="en-US" dirty="0" smtClean="0"/>
          </a:p>
          <a:p>
            <a:r>
              <a:rPr dirty="0" smtClean="0"/>
              <a:t>We </a:t>
            </a:r>
            <a:r>
              <a:rPr dirty="0"/>
              <a:t>know your immune system mistakenly damaging your body instead of protecting it causes the symptoms of an autoimmune disease you experience. </a:t>
            </a:r>
            <a:endParaRPr lang="en-US" dirty="0" smtClean="0"/>
          </a:p>
          <a:p>
            <a:r>
              <a:rPr dirty="0" smtClean="0"/>
              <a:t>But </a:t>
            </a:r>
            <a:r>
              <a:rPr dirty="0"/>
              <a:t>researchers are still studying what makes your immune system start hurting you in the first place.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p:txBody>
          <a:bodyPr>
            <a:normAutofit fontScale="92500" lnSpcReduction="20000"/>
          </a:bodyPr>
          <a:lstStyle/>
          <a:p>
            <a:pPr>
              <a:buFont typeface="Wingdings" pitchFamily="2" charset="2"/>
              <a:buChar char="Ø"/>
            </a:pPr>
            <a:r>
              <a:rPr dirty="0"/>
              <a:t>Imagine your body is a castle and your immune system is an army fighting off invaders like germs</a:t>
            </a:r>
            <a:r>
              <a:rPr dirty="0" smtClean="0"/>
              <a:t>.</a:t>
            </a:r>
            <a:endParaRPr lang="ar-IQ" dirty="0" smtClean="0"/>
          </a:p>
          <a:p>
            <a:pPr marL="0" indent="0">
              <a:buNone/>
            </a:pPr>
            <a:r>
              <a:rPr dirty="0" smtClean="0"/>
              <a:t> </a:t>
            </a:r>
            <a:endParaRPr lang="ar-IQ" dirty="0" smtClean="0"/>
          </a:p>
          <a:p>
            <a:pPr>
              <a:buFont typeface="Wingdings" pitchFamily="2" charset="2"/>
              <a:buChar char="Ø"/>
            </a:pPr>
            <a:r>
              <a:rPr dirty="0" smtClean="0"/>
              <a:t>If </a:t>
            </a:r>
            <a:r>
              <a:rPr dirty="0"/>
              <a:t>the army malfunctions and attacks the castle itself, you may have an autoimmune disease. </a:t>
            </a:r>
            <a:endParaRPr lang="ar-IQ" dirty="0" smtClean="0"/>
          </a:p>
          <a:p>
            <a:pPr marL="0" indent="0">
              <a:buNone/>
            </a:pPr>
            <a:endParaRPr lang="ar-IQ" dirty="0" smtClean="0"/>
          </a:p>
          <a:p>
            <a:pPr>
              <a:buFont typeface="Wingdings" pitchFamily="2" charset="2"/>
              <a:buChar char="Ø"/>
            </a:pPr>
            <a:r>
              <a:rPr dirty="0" smtClean="0"/>
              <a:t>There’s </a:t>
            </a:r>
            <a:r>
              <a:rPr dirty="0"/>
              <a:t>no cure for autoimmune diseases, but your healthcare provider will help you find treatments that manage the symptoms you experience.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0671" y="274638"/>
            <a:ext cx="8173329" cy="1143000"/>
          </a:xfrm>
        </p:spPr>
        <p:txBody>
          <a:bodyPr>
            <a:noAutofit/>
          </a:bodyPr>
          <a:lstStyle/>
          <a:p>
            <a:r>
              <a:rPr lang="en-US" sz="3400" b="1" u="sng" dirty="0" smtClean="0">
                <a:effectLst/>
              </a:rPr>
              <a:t>Risk factors of </a:t>
            </a:r>
            <a:r>
              <a:rPr sz="3400" b="1" u="sng" dirty="0" smtClean="0">
                <a:effectLst/>
              </a:rPr>
              <a:t>Autoimmune </a:t>
            </a:r>
            <a:r>
              <a:rPr sz="3400" b="1" u="sng" dirty="0">
                <a:effectLst/>
              </a:rPr>
              <a:t>Diseases</a:t>
            </a:r>
          </a:p>
        </p:txBody>
      </p:sp>
      <p:sp>
        <p:nvSpPr>
          <p:cNvPr id="3" name="Content Placeholder 2"/>
          <p:cNvSpPr>
            <a:spLocks noGrp="1"/>
          </p:cNvSpPr>
          <p:nvPr>
            <p:ph idx="1"/>
          </p:nvPr>
        </p:nvSpPr>
        <p:spPr/>
        <p:txBody>
          <a:bodyPr/>
          <a:lstStyle/>
          <a:p>
            <a:pPr>
              <a:buFont typeface="Wingdings" pitchFamily="2" charset="2"/>
              <a:buChar char="Ø"/>
            </a:pPr>
            <a:r>
              <a:rPr dirty="0"/>
              <a:t>Some studies have found that certain factors (triggers) might increase your risk of developing an autoimmune disease. Some triggers may include</a:t>
            </a:r>
            <a:r>
              <a:rPr dirty="0" smtClean="0"/>
              <a:t>:</a:t>
            </a:r>
            <a:endParaRPr lang="en-US" dirty="0" smtClean="0"/>
          </a:p>
          <a:p>
            <a:pPr marL="514350" indent="-514350">
              <a:buFont typeface="+mj-lt"/>
              <a:buAutoNum type="arabicPeriod"/>
            </a:pPr>
            <a:r>
              <a:rPr lang="en-US" dirty="0">
                <a:solidFill>
                  <a:srgbClr val="FF0000"/>
                </a:solidFill>
              </a:rPr>
              <a:t>Viral infections</a:t>
            </a:r>
            <a:r>
              <a:rPr lang="en-US" dirty="0"/>
              <a:t>, including COVID-19 and Epstein-Barr virus.</a:t>
            </a:r>
          </a:p>
          <a:p>
            <a:pPr marL="514350" indent="-514350">
              <a:buFont typeface="+mj-lt"/>
              <a:buAutoNum type="arabicPeriod"/>
            </a:pPr>
            <a:r>
              <a:rPr lang="en-US" dirty="0">
                <a:solidFill>
                  <a:srgbClr val="FF0000"/>
                </a:solidFill>
              </a:rPr>
              <a:t>Your sex</a:t>
            </a:r>
            <a:r>
              <a:rPr lang="en-US" dirty="0"/>
              <a:t>. Women are more likely to have autoimmune conditions.</a:t>
            </a:r>
          </a:p>
          <a:p>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9240" y="825250"/>
            <a:ext cx="8229600" cy="5969457"/>
          </a:xfrm>
        </p:spPr>
        <p:txBody>
          <a:bodyPr>
            <a:normAutofit/>
          </a:bodyPr>
          <a:lstStyle/>
          <a:p>
            <a:pPr marL="514350" indent="-514350">
              <a:buFont typeface="+mj-lt"/>
              <a:buAutoNum type="arabicPeriod" startAt="3"/>
            </a:pPr>
            <a:r>
              <a:rPr lang="en-US" dirty="0"/>
              <a:t>Having </a:t>
            </a:r>
            <a:r>
              <a:rPr lang="en-US" dirty="0">
                <a:solidFill>
                  <a:srgbClr val="FF0000"/>
                </a:solidFill>
              </a:rPr>
              <a:t>biological relatives </a:t>
            </a:r>
            <a:r>
              <a:rPr lang="en-US" dirty="0"/>
              <a:t>with autoimmune diseases. </a:t>
            </a:r>
            <a:r>
              <a:rPr lang="en-US" dirty="0" smtClean="0">
                <a:solidFill>
                  <a:srgbClr val="FF0000"/>
                </a:solidFill>
              </a:rPr>
              <a:t>Some </a:t>
            </a:r>
            <a:r>
              <a:rPr lang="en-US" dirty="0">
                <a:solidFill>
                  <a:srgbClr val="FF0000"/>
                </a:solidFill>
              </a:rPr>
              <a:t>autoimmune conditions are genetic conditions and pass through generations of a biological family</a:t>
            </a:r>
            <a:r>
              <a:rPr lang="en-US" dirty="0" smtClean="0"/>
              <a:t>.</a:t>
            </a:r>
          </a:p>
          <a:p>
            <a:pPr marL="514350" indent="-514350">
              <a:buFont typeface="+mj-lt"/>
              <a:buAutoNum type="arabicPeriod" startAt="3"/>
            </a:pPr>
            <a:r>
              <a:rPr lang="en-US" dirty="0">
                <a:solidFill>
                  <a:srgbClr val="FF0000"/>
                </a:solidFill>
              </a:rPr>
              <a:t>Having one autoimmune disease can increase the odds of developing another one </a:t>
            </a:r>
            <a:r>
              <a:rPr lang="en-US" dirty="0"/>
              <a:t>(multiple autoimmune syndrome).</a:t>
            </a:r>
          </a:p>
          <a:p>
            <a:pPr marL="514350" indent="-514350">
              <a:buFont typeface="+mj-lt"/>
              <a:buAutoNum type="arabicPeriod" startAt="3"/>
            </a:pPr>
            <a:endParaRPr lang="en-US" dirty="0"/>
          </a:p>
          <a:p>
            <a:endParaRPr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1444" y="362216"/>
            <a:ext cx="8229600" cy="4525963"/>
          </a:xfrm>
        </p:spPr>
        <p:txBody>
          <a:bodyPr>
            <a:normAutofit lnSpcReduction="10000"/>
          </a:bodyPr>
          <a:lstStyle/>
          <a:p>
            <a:pPr marL="514350" lvl="0" indent="-514350">
              <a:buClr>
                <a:srgbClr val="3891A7"/>
              </a:buClr>
              <a:buFont typeface="+mj-lt"/>
              <a:buAutoNum type="arabicPeriod" startAt="5"/>
            </a:pPr>
            <a:r>
              <a:rPr lang="en-US" dirty="0">
                <a:solidFill>
                  <a:srgbClr val="FF0000"/>
                </a:solidFill>
              </a:rPr>
              <a:t>Exposure to chemicals or other environmental factors </a:t>
            </a:r>
            <a:r>
              <a:rPr lang="en-US" dirty="0">
                <a:solidFill>
                  <a:prstClr val="black"/>
                </a:solidFill>
              </a:rPr>
              <a:t>(aspects of where you live or work that impact your health) might trigger autoimmune diseases.</a:t>
            </a:r>
          </a:p>
          <a:p>
            <a:pPr marL="514350" indent="-514350">
              <a:buFont typeface="+mj-lt"/>
              <a:buAutoNum type="arabicPeriod" startAt="6"/>
            </a:pPr>
            <a:endParaRPr lang="en-US" dirty="0" smtClean="0">
              <a:solidFill>
                <a:srgbClr val="FF0000"/>
              </a:solidFill>
            </a:endParaRPr>
          </a:p>
          <a:p>
            <a:pPr marL="514350" indent="-514350">
              <a:buFont typeface="+mj-lt"/>
              <a:buAutoNum type="arabicPeriod" startAt="6"/>
            </a:pPr>
            <a:r>
              <a:rPr dirty="0" smtClean="0">
                <a:solidFill>
                  <a:srgbClr val="FF0000"/>
                </a:solidFill>
              </a:rPr>
              <a:t>Smoking </a:t>
            </a:r>
            <a:r>
              <a:rPr dirty="0">
                <a:solidFill>
                  <a:srgbClr val="FF0000"/>
                </a:solidFill>
              </a:rPr>
              <a:t>and using other types of tobacco </a:t>
            </a:r>
            <a:r>
              <a:rPr dirty="0"/>
              <a:t>can cause many health issues, including potentially triggering </a:t>
            </a:r>
            <a:r>
              <a:rPr dirty="0" smtClean="0"/>
              <a:t>autoimmune </a:t>
            </a:r>
            <a:r>
              <a:rPr dirty="0"/>
              <a:t>diseases</a:t>
            </a:r>
            <a:r>
              <a:rPr dirty="0" smtClean="0"/>
              <a:t>.</a:t>
            </a:r>
            <a:endParaRPr lang="en-US" dirty="0" smtClean="0"/>
          </a:p>
          <a:p>
            <a:pPr marL="514350" indent="-514350">
              <a:buFont typeface="+mj-lt"/>
              <a:buAutoNum type="arabicPeriod" startAt="6"/>
            </a:pPr>
            <a:endParaRP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9145" y="274638"/>
            <a:ext cx="8074855" cy="1143000"/>
          </a:xfrm>
        </p:spPr>
        <p:txBody>
          <a:bodyPr>
            <a:normAutofit/>
          </a:bodyPr>
          <a:lstStyle/>
          <a:p>
            <a:r>
              <a:rPr lang="en-US" sz="3600" b="1" u="sng" dirty="0" smtClean="0">
                <a:effectLst/>
              </a:rPr>
              <a:t>Diagnosis of </a:t>
            </a:r>
            <a:r>
              <a:rPr sz="3600" b="1" u="sng" dirty="0" smtClean="0">
                <a:effectLst/>
              </a:rPr>
              <a:t>Autoimmune </a:t>
            </a:r>
            <a:r>
              <a:rPr sz="3600" b="1" u="sng" dirty="0">
                <a:effectLst/>
              </a:rPr>
              <a:t>Diseases</a:t>
            </a:r>
          </a:p>
        </p:txBody>
      </p:sp>
      <p:sp>
        <p:nvSpPr>
          <p:cNvPr id="3" name="Content Placeholder 2"/>
          <p:cNvSpPr>
            <a:spLocks noGrp="1"/>
          </p:cNvSpPr>
          <p:nvPr>
            <p:ph idx="1"/>
          </p:nvPr>
        </p:nvSpPr>
        <p:spPr/>
        <p:txBody>
          <a:bodyPr/>
          <a:lstStyle/>
          <a:p>
            <a:r>
              <a:rPr dirty="0"/>
              <a:t>Healthcare providers diagnose autoimmune diseases with a physical exam </a:t>
            </a:r>
            <a:r>
              <a:rPr dirty="0" smtClean="0"/>
              <a:t>and</a:t>
            </a:r>
            <a:endParaRPr lang="en-US" dirty="0" smtClean="0"/>
          </a:p>
          <a:p>
            <a:r>
              <a:rPr dirty="0" smtClean="0"/>
              <a:t> </a:t>
            </a:r>
            <a:r>
              <a:rPr dirty="0"/>
              <a:t>by discussing your health history. </a:t>
            </a:r>
            <a:endParaRPr lang="en-US" dirty="0" smtClean="0"/>
          </a:p>
          <a:p>
            <a:r>
              <a:rPr dirty="0" smtClean="0"/>
              <a:t>You </a:t>
            </a:r>
            <a:r>
              <a:rPr dirty="0"/>
              <a:t>might also need some tests.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p:txBody>
          <a:bodyPr/>
          <a:lstStyle/>
          <a:p>
            <a:r>
              <a:rPr dirty="0"/>
              <a:t>Your provider will examine your body, especially if you’re experiencing symptoms in a specific area. They’ll ask about the symptoms you’re experiencing and when you first noticed them. </a:t>
            </a:r>
            <a:endParaRPr lang="en-US" dirty="0" smtClean="0"/>
          </a:p>
          <a:p>
            <a:r>
              <a:rPr dirty="0" smtClean="0"/>
              <a:t>Tell </a:t>
            </a:r>
            <a:r>
              <a:rPr dirty="0"/>
              <a:t>your provider if you know any of your biological family members have an autoimmune disease.</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65172" y="446624"/>
            <a:ext cx="8229600" cy="6165194"/>
          </a:xfrm>
        </p:spPr>
        <p:txBody>
          <a:bodyPr>
            <a:normAutofit fontScale="92500" lnSpcReduction="10000"/>
          </a:bodyPr>
          <a:lstStyle/>
          <a:p>
            <a:r>
              <a:rPr dirty="0"/>
              <a:t>Diagnosing an autoimmune disease is often a differential diagnosis. </a:t>
            </a:r>
            <a:endParaRPr lang="en-US" dirty="0" smtClean="0"/>
          </a:p>
          <a:p>
            <a:pPr marL="82296" indent="0">
              <a:buNone/>
            </a:pPr>
            <a:endParaRPr lang="en-US" dirty="0" smtClean="0"/>
          </a:p>
          <a:p>
            <a:r>
              <a:rPr dirty="0" smtClean="0"/>
              <a:t>This </a:t>
            </a:r>
            <a:r>
              <a:rPr dirty="0"/>
              <a:t>means your provider will test you for several different conditions that can cause the symptoms you’re experiencing until they find the cause</a:t>
            </a:r>
            <a:r>
              <a:rPr dirty="0" smtClean="0"/>
              <a:t>.</a:t>
            </a:r>
            <a:endParaRPr lang="en-US" dirty="0" smtClean="0"/>
          </a:p>
          <a:p>
            <a:pPr marL="0" indent="0">
              <a:buNone/>
            </a:pPr>
            <a:endParaRPr lang="en-US" dirty="0" smtClean="0"/>
          </a:p>
          <a:p>
            <a:r>
              <a:rPr lang="en-US" dirty="0"/>
              <a:t>Your provider might order blood tests to look for specific signs (markers) of autoimmune diseases. These markers are like clues your immune system leaves behind after it damages your body or causes specific issues</a:t>
            </a:r>
            <a:r>
              <a:rPr lang="en-US" dirty="0" smtClean="0"/>
              <a:t>.</a:t>
            </a:r>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p:txBody>
          <a:bodyPr/>
          <a:lstStyle/>
          <a:p>
            <a:r>
              <a:rPr dirty="0"/>
              <a:t>You might need some imaging tests to take pictures of the insides of your body, including</a:t>
            </a:r>
            <a:r>
              <a:rPr dirty="0" smtClean="0"/>
              <a:t>:</a:t>
            </a:r>
            <a:endParaRPr lang="en-US" dirty="0" smtClean="0"/>
          </a:p>
          <a:p>
            <a:pPr marL="514350" indent="-514350">
              <a:buFont typeface="+mj-lt"/>
              <a:buAutoNum type="arabicPeriod"/>
            </a:pPr>
            <a:r>
              <a:rPr lang="en-US" dirty="0"/>
              <a:t>X-rays.</a:t>
            </a:r>
          </a:p>
          <a:p>
            <a:pPr marL="514350" indent="-514350">
              <a:buFont typeface="+mj-lt"/>
              <a:buAutoNum type="arabicPeriod"/>
            </a:pPr>
            <a:r>
              <a:rPr lang="en-US" dirty="0"/>
              <a:t>MRI (magnetic resonance imaging).</a:t>
            </a:r>
          </a:p>
          <a:p>
            <a:pPr marL="514350" indent="-514350">
              <a:buFont typeface="+mj-lt"/>
              <a:buAutoNum type="arabicPeriod"/>
            </a:pPr>
            <a:r>
              <a:rPr lang="en-US" dirty="0"/>
              <a:t>CT scan (computed tomography scan).</a:t>
            </a:r>
          </a:p>
          <a:p>
            <a:pPr marL="514350" indent="-514350">
              <a:buFont typeface="+mj-lt"/>
              <a:buAutoNum type="arabicPeriod"/>
            </a:pPr>
            <a:r>
              <a:rPr lang="en-US" dirty="0"/>
              <a:t>Ultrasound.</a:t>
            </a:r>
          </a:p>
          <a:p>
            <a:endParaRP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u="sng" dirty="0" smtClean="0"/>
              <a:t>Treatment of </a:t>
            </a:r>
            <a:r>
              <a:rPr b="1" u="sng" dirty="0" smtClean="0"/>
              <a:t>Autoimmune </a:t>
            </a:r>
            <a:r>
              <a:rPr b="1" u="sng" dirty="0"/>
              <a:t>Diseases</a:t>
            </a:r>
          </a:p>
        </p:txBody>
      </p:sp>
      <p:sp>
        <p:nvSpPr>
          <p:cNvPr id="3" name="Content Placeholder 2"/>
          <p:cNvSpPr>
            <a:spLocks noGrp="1"/>
          </p:cNvSpPr>
          <p:nvPr>
            <p:ph idx="1"/>
          </p:nvPr>
        </p:nvSpPr>
        <p:spPr/>
        <p:txBody>
          <a:bodyPr>
            <a:normAutofit lnSpcReduction="10000"/>
          </a:bodyPr>
          <a:lstStyle/>
          <a:p>
            <a:pPr>
              <a:buFont typeface="Wingdings" pitchFamily="2" charset="2"/>
              <a:buChar char="Ø"/>
            </a:pPr>
            <a:r>
              <a:rPr dirty="0"/>
              <a:t>Autoimmune diseases can need a variety of treatments. Just like the wide variety of symptoms they cause, which treatments you’ll need depends on which condition you have. </a:t>
            </a:r>
            <a:endParaRPr lang="en-US" dirty="0" smtClean="0"/>
          </a:p>
          <a:p>
            <a:pPr marL="82296" indent="0">
              <a:buNone/>
            </a:pPr>
            <a:endParaRPr lang="en-US" dirty="0" smtClean="0"/>
          </a:p>
          <a:p>
            <a:pPr>
              <a:buFont typeface="Wingdings" pitchFamily="2" charset="2"/>
              <a:buChar char="Ø"/>
            </a:pPr>
            <a:r>
              <a:rPr dirty="0" smtClean="0"/>
              <a:t>Everyone’s </a:t>
            </a:r>
            <a:r>
              <a:rPr dirty="0"/>
              <a:t>immune system, genetics and environment are different. That means the treatments that work for you will be unique.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5512" y="334080"/>
            <a:ext cx="8229600" cy="6221465"/>
          </a:xfrm>
        </p:spPr>
        <p:txBody>
          <a:bodyPr>
            <a:normAutofit fontScale="92500" lnSpcReduction="20000"/>
          </a:bodyPr>
          <a:lstStyle/>
          <a:p>
            <a:pPr>
              <a:buFont typeface="Wingdings" pitchFamily="2" charset="2"/>
              <a:buChar char="Ø"/>
            </a:pPr>
            <a:r>
              <a:rPr dirty="0"/>
              <a:t>Some common treatments to manage autoimmune disease symptoms include</a:t>
            </a:r>
            <a:r>
              <a:rPr dirty="0" smtClean="0"/>
              <a:t>:</a:t>
            </a:r>
            <a:endParaRPr lang="en-US" dirty="0" smtClean="0"/>
          </a:p>
          <a:p>
            <a:pPr marL="514350" indent="-514350">
              <a:buFont typeface="+mj-lt"/>
              <a:buAutoNum type="arabicPeriod"/>
            </a:pPr>
            <a:r>
              <a:rPr lang="en-US" dirty="0"/>
              <a:t>Pain relievers.</a:t>
            </a:r>
          </a:p>
          <a:p>
            <a:pPr marL="514350" indent="-514350">
              <a:buFont typeface="+mj-lt"/>
              <a:buAutoNum type="arabicPeriod"/>
            </a:pPr>
            <a:r>
              <a:rPr lang="en-US" dirty="0"/>
              <a:t>Anti-inflammatory medication like NSAIDs or corticosteroids.</a:t>
            </a:r>
          </a:p>
          <a:p>
            <a:pPr marL="514350" indent="-514350">
              <a:buFont typeface="+mj-lt"/>
              <a:buAutoNum type="arabicPeriod"/>
            </a:pPr>
            <a:r>
              <a:rPr lang="en-US" dirty="0" err="1"/>
              <a:t>Immunosuppressants</a:t>
            </a:r>
            <a:r>
              <a:rPr lang="en-US" dirty="0"/>
              <a:t>.</a:t>
            </a:r>
          </a:p>
          <a:p>
            <a:pPr marL="514350" indent="-514350">
              <a:buFont typeface="+mj-lt"/>
              <a:buAutoNum type="arabicPeriod"/>
            </a:pPr>
            <a:r>
              <a:rPr lang="en-US" dirty="0"/>
              <a:t>Physical therapy.</a:t>
            </a:r>
          </a:p>
          <a:p>
            <a:pPr marL="514350" indent="-514350">
              <a:buFont typeface="+mj-lt"/>
              <a:buAutoNum type="arabicPeriod"/>
            </a:pPr>
            <a:r>
              <a:rPr lang="en-US" dirty="0"/>
              <a:t>Occupational therapy.</a:t>
            </a:r>
          </a:p>
          <a:p>
            <a:pPr marL="514350" indent="-514350">
              <a:buFont typeface="+mj-lt"/>
              <a:buAutoNum type="arabicPeriod"/>
            </a:pPr>
            <a:r>
              <a:rPr lang="en-US" dirty="0"/>
              <a:t>IVIG infusions.</a:t>
            </a:r>
          </a:p>
          <a:p>
            <a:pPr marL="514350" indent="-514350">
              <a:buFont typeface="+mj-lt"/>
              <a:buAutoNum type="arabicPeriod"/>
            </a:pPr>
            <a:r>
              <a:rPr lang="en-US" dirty="0"/>
              <a:t>You might need specific treatments based on the condition you have. For example, people with Type 1 diabetes need insulin therapy and people with celiac disease need to eat a gluten-free diet.</a:t>
            </a:r>
          </a:p>
          <a:p>
            <a:endParaRPr lang="en-US" dirty="0" smtClean="0"/>
          </a:p>
          <a:p>
            <a:endParaRPr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9580" y="148026"/>
            <a:ext cx="8229600" cy="1143000"/>
          </a:xfrm>
        </p:spPr>
        <p:txBody>
          <a:bodyPr>
            <a:normAutofit fontScale="90000"/>
          </a:bodyPr>
          <a:lstStyle/>
          <a:p>
            <a:r>
              <a:rPr lang="en-US" u="sng" dirty="0" smtClean="0"/>
              <a:t>Prognosis of </a:t>
            </a:r>
            <a:r>
              <a:rPr u="sng" dirty="0" smtClean="0"/>
              <a:t>Autoimmune </a:t>
            </a:r>
            <a:r>
              <a:rPr u="sng" dirty="0"/>
              <a:t>Diseases</a:t>
            </a:r>
          </a:p>
        </p:txBody>
      </p:sp>
      <p:sp>
        <p:nvSpPr>
          <p:cNvPr id="3" name="Content Placeholder 2"/>
          <p:cNvSpPr>
            <a:spLocks noGrp="1"/>
          </p:cNvSpPr>
          <p:nvPr>
            <p:ph idx="1"/>
          </p:nvPr>
        </p:nvSpPr>
        <p:spPr>
          <a:xfrm>
            <a:off x="851104" y="1290704"/>
            <a:ext cx="8229600" cy="5152299"/>
          </a:xfrm>
        </p:spPr>
        <p:txBody>
          <a:bodyPr>
            <a:normAutofit lnSpcReduction="10000"/>
          </a:bodyPr>
          <a:lstStyle/>
          <a:p>
            <a:pPr marL="0" indent="0">
              <a:buNone/>
            </a:pPr>
            <a:r>
              <a:rPr dirty="0"/>
              <a:t>Can autoimmune diseases be cured</a:t>
            </a:r>
            <a:r>
              <a:rPr dirty="0" smtClean="0"/>
              <a:t>?</a:t>
            </a:r>
            <a:endParaRPr lang="en-US" dirty="0" smtClean="0"/>
          </a:p>
          <a:p>
            <a:r>
              <a:rPr lang="en-US" dirty="0"/>
              <a:t>There’s no cure for autoimmune diseases. They’re chronic (long-term) conditions that usually last your whole life. </a:t>
            </a:r>
            <a:endParaRPr lang="en-US" dirty="0" smtClean="0"/>
          </a:p>
          <a:p>
            <a:pPr marL="82296" indent="0">
              <a:buNone/>
            </a:pPr>
            <a:endParaRPr lang="en-US" dirty="0" smtClean="0"/>
          </a:p>
          <a:p>
            <a:r>
              <a:rPr lang="en-US" dirty="0" smtClean="0"/>
              <a:t>Some </a:t>
            </a:r>
            <a:r>
              <a:rPr lang="en-US" dirty="0"/>
              <a:t>autoimmune diseases enter remission, a long period of time between symptom flares. This isn’t the same as a cure, but it might mean the symptoms impact your daily routine less often.</a:t>
            </a:r>
          </a:p>
          <a:p>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are </a:t>
            </a:r>
            <a:r>
              <a:rPr dirty="0" smtClean="0"/>
              <a:t>Autoimmune </a:t>
            </a:r>
            <a:r>
              <a:rPr dirty="0"/>
              <a:t>Diseases</a:t>
            </a:r>
          </a:p>
        </p:txBody>
      </p:sp>
      <p:sp>
        <p:nvSpPr>
          <p:cNvPr id="3" name="Content Placeholder 2"/>
          <p:cNvSpPr>
            <a:spLocks noGrp="1"/>
          </p:cNvSpPr>
          <p:nvPr>
            <p:ph idx="1"/>
          </p:nvPr>
        </p:nvSpPr>
        <p:spPr/>
        <p:txBody>
          <a:bodyPr/>
          <a:lstStyle/>
          <a:p>
            <a:pPr marL="0" indent="0">
              <a:buNone/>
            </a:pPr>
            <a:endParaRPr lang="ar-IQ" dirty="0" smtClean="0"/>
          </a:p>
          <a:p>
            <a:pPr>
              <a:buFont typeface="Wingdings" pitchFamily="2" charset="2"/>
              <a:buChar char="Ø"/>
            </a:pPr>
            <a:r>
              <a:rPr dirty="0" smtClean="0"/>
              <a:t>Autoimmune </a:t>
            </a:r>
            <a:r>
              <a:rPr dirty="0"/>
              <a:t>diseases are health conditions that happen when your immune system attacks your body instead of defending it. Healthcare providers sometimes call them autoimmune disorders.</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3648" y="485658"/>
            <a:ext cx="8229600" cy="1143000"/>
          </a:xfrm>
        </p:spPr>
        <p:txBody>
          <a:bodyPr>
            <a:normAutofit fontScale="90000"/>
          </a:bodyPr>
          <a:lstStyle/>
          <a:p>
            <a:r>
              <a:rPr lang="en-US" u="sng" dirty="0" smtClean="0"/>
              <a:t>Prevention of </a:t>
            </a:r>
            <a:r>
              <a:rPr u="sng" dirty="0" smtClean="0"/>
              <a:t>Autoimmune </a:t>
            </a:r>
            <a:r>
              <a:rPr u="sng" dirty="0"/>
              <a:t>Diseases</a:t>
            </a:r>
          </a:p>
        </p:txBody>
      </p:sp>
      <p:sp>
        <p:nvSpPr>
          <p:cNvPr id="3" name="Content Placeholder 2"/>
          <p:cNvSpPr>
            <a:spLocks noGrp="1"/>
          </p:cNvSpPr>
          <p:nvPr>
            <p:ph idx="1"/>
          </p:nvPr>
        </p:nvSpPr>
        <p:spPr>
          <a:xfrm>
            <a:off x="907376" y="2134784"/>
            <a:ext cx="8229600" cy="4026877"/>
          </a:xfrm>
        </p:spPr>
        <p:txBody>
          <a:bodyPr/>
          <a:lstStyle/>
          <a:p>
            <a:pPr marL="0" indent="0">
              <a:buNone/>
            </a:pPr>
            <a:r>
              <a:rPr dirty="0"/>
              <a:t>Can you prevent autoimmune diseases</a:t>
            </a:r>
            <a:r>
              <a:rPr dirty="0" smtClean="0"/>
              <a:t>?</a:t>
            </a:r>
            <a:endParaRPr lang="en-US" dirty="0" smtClean="0"/>
          </a:p>
          <a:p>
            <a:r>
              <a:rPr lang="en-US" dirty="0"/>
              <a:t>There might not be any way to prevent autoimmune diseases because experts aren’t sure what causes them.</a:t>
            </a:r>
          </a:p>
          <a:p>
            <a:endParaRPr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Living with </a:t>
            </a:r>
            <a:r>
              <a:rPr u="sng" dirty="0" smtClean="0"/>
              <a:t>Autoimmune </a:t>
            </a:r>
            <a:r>
              <a:rPr u="sng" dirty="0"/>
              <a:t>Diseases</a:t>
            </a:r>
          </a:p>
        </p:txBody>
      </p:sp>
      <p:sp>
        <p:nvSpPr>
          <p:cNvPr id="3" name="Content Placeholder 2"/>
          <p:cNvSpPr>
            <a:spLocks noGrp="1"/>
          </p:cNvSpPr>
          <p:nvPr>
            <p:ph idx="1"/>
          </p:nvPr>
        </p:nvSpPr>
        <p:spPr/>
        <p:txBody>
          <a:bodyPr>
            <a:normAutofit fontScale="92500" lnSpcReduction="20000"/>
          </a:bodyPr>
          <a:lstStyle/>
          <a:p>
            <a:r>
              <a:rPr dirty="0"/>
              <a:t>Everyone’s body and journey with an autoimmune disease is different</a:t>
            </a:r>
            <a:r>
              <a:rPr dirty="0" smtClean="0"/>
              <a:t>.</a:t>
            </a:r>
            <a:endParaRPr lang="en-US" dirty="0" smtClean="0"/>
          </a:p>
          <a:p>
            <a:pPr marL="82296" indent="0">
              <a:buNone/>
            </a:pPr>
            <a:endParaRPr lang="en-US" dirty="0" smtClean="0"/>
          </a:p>
          <a:p>
            <a:r>
              <a:rPr dirty="0" smtClean="0"/>
              <a:t> </a:t>
            </a:r>
            <a:r>
              <a:rPr dirty="0"/>
              <a:t>Talk to your healthcare provider about the best ways to manage the symptoms you experience. </a:t>
            </a:r>
            <a:endParaRPr lang="en-US" dirty="0" smtClean="0"/>
          </a:p>
          <a:p>
            <a:pPr marL="82296" indent="0">
              <a:buNone/>
            </a:pPr>
            <a:endParaRPr lang="en-US" dirty="0" smtClean="0"/>
          </a:p>
          <a:p>
            <a:r>
              <a:rPr dirty="0" smtClean="0"/>
              <a:t>You </a:t>
            </a:r>
            <a:r>
              <a:rPr dirty="0"/>
              <a:t>might need to adjust the kinds of physical activities you do, the foods and drinks you consume or make other tweaks to your day-to-day routine.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Is an </a:t>
            </a:r>
            <a:r>
              <a:rPr u="sng" dirty="0" smtClean="0"/>
              <a:t>Autoimmune Diseases</a:t>
            </a:r>
            <a:r>
              <a:rPr lang="en-US" u="sng" dirty="0" smtClean="0"/>
              <a:t> serious?</a:t>
            </a:r>
            <a:endParaRPr u="sng" dirty="0"/>
          </a:p>
        </p:txBody>
      </p:sp>
      <p:sp>
        <p:nvSpPr>
          <p:cNvPr id="3" name="Content Placeholder 2"/>
          <p:cNvSpPr>
            <a:spLocks noGrp="1"/>
          </p:cNvSpPr>
          <p:nvPr>
            <p:ph idx="1"/>
          </p:nvPr>
        </p:nvSpPr>
        <p:spPr/>
        <p:txBody>
          <a:bodyPr>
            <a:normAutofit fontScale="92500" lnSpcReduction="10000"/>
          </a:bodyPr>
          <a:lstStyle/>
          <a:p>
            <a:r>
              <a:rPr dirty="0"/>
              <a:t>Living with an autoimmune disease like lupus, rheumatoid arthritis and multiple sclerosis can be complex and serious. </a:t>
            </a:r>
            <a:endParaRPr lang="en-US" dirty="0" smtClean="0"/>
          </a:p>
          <a:p>
            <a:r>
              <a:rPr dirty="0" smtClean="0"/>
              <a:t>Although </a:t>
            </a:r>
            <a:r>
              <a:rPr dirty="0"/>
              <a:t>there are no cures for these diseases, many of their symptoms can be treated, and sometimes they go into remission. </a:t>
            </a:r>
            <a:endParaRPr lang="en-US" dirty="0" smtClean="0"/>
          </a:p>
          <a:p>
            <a:r>
              <a:rPr dirty="0" smtClean="0"/>
              <a:t>Stay </a:t>
            </a:r>
            <a:r>
              <a:rPr dirty="0"/>
              <a:t>in touch with your healthcare provider about any advances in understanding and treating autoimmune diseases.</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8812" y="274638"/>
            <a:ext cx="8862646" cy="1143000"/>
          </a:xfrm>
        </p:spPr>
        <p:txBody>
          <a:bodyPr>
            <a:normAutofit fontScale="90000"/>
          </a:bodyPr>
          <a:lstStyle/>
          <a:p>
            <a:pPr algn="ctr"/>
            <a:r>
              <a:rPr lang="en-US" u="sng" dirty="0" smtClean="0"/>
              <a:t>Life </a:t>
            </a:r>
            <a:r>
              <a:rPr lang="en-US" u="sng" dirty="0"/>
              <a:t>expectancy of </a:t>
            </a:r>
            <a:r>
              <a:rPr u="sng" dirty="0" smtClean="0"/>
              <a:t>Autoimmune </a:t>
            </a:r>
            <a:r>
              <a:rPr u="sng" dirty="0"/>
              <a:t>Diseases</a:t>
            </a:r>
          </a:p>
        </p:txBody>
      </p:sp>
      <p:sp>
        <p:nvSpPr>
          <p:cNvPr id="3" name="Content Placeholder 2"/>
          <p:cNvSpPr>
            <a:spLocks noGrp="1"/>
          </p:cNvSpPr>
          <p:nvPr>
            <p:ph idx="1"/>
          </p:nvPr>
        </p:nvSpPr>
        <p:spPr>
          <a:xfrm>
            <a:off x="837036" y="1614268"/>
            <a:ext cx="8229600" cy="4856871"/>
          </a:xfrm>
        </p:spPr>
        <p:txBody>
          <a:bodyPr>
            <a:normAutofit fontScale="92500"/>
          </a:bodyPr>
          <a:lstStyle/>
          <a:p>
            <a:r>
              <a:rPr dirty="0"/>
              <a:t>It’s hard to give an estimate of how an autoimmune disease will affect your lifespan (how long you live). </a:t>
            </a:r>
            <a:endParaRPr lang="en-US" dirty="0" smtClean="0"/>
          </a:p>
          <a:p>
            <a:r>
              <a:rPr dirty="0" smtClean="0"/>
              <a:t>Some </a:t>
            </a:r>
            <a:r>
              <a:rPr dirty="0"/>
              <a:t>conditions are more serious than others, and can cause fatal complications</a:t>
            </a:r>
            <a:r>
              <a:rPr dirty="0" smtClean="0"/>
              <a:t>.</a:t>
            </a:r>
            <a:endParaRPr lang="en-US" dirty="0" smtClean="0"/>
          </a:p>
          <a:p>
            <a:r>
              <a:rPr lang="en-US" dirty="0"/>
              <a:t>Conditions like multiple sclerosis and myositis are more likely to be fatal than many autoimmune diseases, but that doesn’t mean they always are. Similarly, Type 1 diabetes can be fatal if it’s not managed.</a:t>
            </a:r>
          </a:p>
          <a:p>
            <a:endParaRPr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7036" y="362216"/>
            <a:ext cx="8229600" cy="5785366"/>
          </a:xfrm>
        </p:spPr>
        <p:txBody>
          <a:bodyPr>
            <a:normAutofit fontScale="85000" lnSpcReduction="20000"/>
          </a:bodyPr>
          <a:lstStyle/>
          <a:p>
            <a:r>
              <a:rPr sz="3800" b="1" u="sng" dirty="0"/>
              <a:t>When should I see my healthcare provider</a:t>
            </a:r>
            <a:r>
              <a:rPr sz="3800" b="1" u="sng" dirty="0" smtClean="0"/>
              <a:t>?</a:t>
            </a:r>
            <a:endParaRPr lang="en-US" sz="3800" b="1" u="sng" dirty="0" smtClean="0"/>
          </a:p>
          <a:p>
            <a:pPr marL="0" indent="0">
              <a:buNone/>
            </a:pPr>
            <a:endParaRPr lang="en-US" sz="3500" b="1" dirty="0" smtClean="0"/>
          </a:p>
          <a:p>
            <a:r>
              <a:rPr lang="en-US" sz="3800" dirty="0"/>
              <a:t>Visit a healthcare provider if you’re experiencing new or worsening symptoms you can’t explain — especially if they affect your ability to do all your usual activities</a:t>
            </a:r>
            <a:r>
              <a:rPr lang="en-US" sz="3800" dirty="0" smtClean="0"/>
              <a:t>.</a:t>
            </a:r>
            <a:endParaRPr lang="en-US" sz="3800" dirty="0"/>
          </a:p>
          <a:p>
            <a:r>
              <a:rPr lang="en-US" sz="3800" dirty="0"/>
              <a:t>If you’ve already been diagnosed with an autoimmune disease, tell your provider if it feels like your treatments aren’t working as well as they used to or if the symptoms are recurring more often.</a:t>
            </a:r>
          </a:p>
          <a:p>
            <a:endParaRPr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41008" y="404420"/>
            <a:ext cx="8095967" cy="6151125"/>
          </a:xfrm>
        </p:spPr>
        <p:txBody>
          <a:bodyPr>
            <a:normAutofit fontScale="92500" lnSpcReduction="20000"/>
          </a:bodyPr>
          <a:lstStyle/>
          <a:p>
            <a:pPr marL="0" indent="0">
              <a:buNone/>
            </a:pPr>
            <a:r>
              <a:rPr lang="en-US" sz="3500" b="1" u="sng" dirty="0"/>
              <a:t>When should I go to the emergency room</a:t>
            </a:r>
            <a:r>
              <a:rPr lang="en-US" sz="3500" b="1" u="sng" dirty="0" smtClean="0"/>
              <a:t>?</a:t>
            </a:r>
          </a:p>
          <a:p>
            <a:pPr marL="0" indent="0">
              <a:buNone/>
            </a:pPr>
            <a:endParaRPr lang="ar-IQ" sz="3500" b="1" u="sng" dirty="0" smtClean="0"/>
          </a:p>
          <a:p>
            <a:pPr>
              <a:buFont typeface="Wingdings" pitchFamily="2" charset="2"/>
              <a:buChar char="Ø"/>
            </a:pPr>
            <a:r>
              <a:rPr sz="3800" dirty="0" smtClean="0"/>
              <a:t>Go </a:t>
            </a:r>
            <a:r>
              <a:rPr sz="3800" dirty="0"/>
              <a:t>to the ER or call 911 (or your local emergency services number) if you experience any of the following severe symptoms</a:t>
            </a:r>
            <a:r>
              <a:rPr sz="3800" dirty="0" smtClean="0"/>
              <a:t>:</a:t>
            </a:r>
            <a:endParaRPr lang="ar-IQ" sz="3800" dirty="0" smtClean="0"/>
          </a:p>
          <a:p>
            <a:pPr marL="514350" indent="-514350">
              <a:buFont typeface="+mj-lt"/>
              <a:buAutoNum type="arabicPeriod"/>
            </a:pPr>
            <a:r>
              <a:rPr lang="en-US" sz="3800" dirty="0"/>
              <a:t>Trouble breathing or shortness of breath (dyspnea</a:t>
            </a:r>
            <a:r>
              <a:rPr lang="en-US" sz="3800" dirty="0" smtClean="0"/>
              <a:t>).</a:t>
            </a:r>
            <a:endParaRPr lang="ar-IQ" sz="3800" dirty="0" smtClean="0"/>
          </a:p>
          <a:p>
            <a:pPr marL="514350" indent="-514350">
              <a:buFont typeface="+mj-lt"/>
              <a:buAutoNum type="arabicPeriod"/>
            </a:pPr>
            <a:r>
              <a:rPr lang="en-US" sz="3800" dirty="0"/>
              <a:t>Severe chest pain or pressure in your chest.</a:t>
            </a:r>
          </a:p>
          <a:p>
            <a:pPr marL="514350" indent="-514350">
              <a:buFont typeface="+mj-lt"/>
              <a:buAutoNum type="arabicPeriod"/>
            </a:pPr>
            <a:r>
              <a:rPr lang="en-US" sz="3800" dirty="0"/>
              <a:t>A headache that starts suddenly and feels unusually serious or intense.</a:t>
            </a:r>
          </a:p>
          <a:p>
            <a:endParaRPr lang="en-US" dirty="0"/>
          </a:p>
          <a:p>
            <a:endParaRPr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514350" indent="-514350">
              <a:buFont typeface="+mj-lt"/>
              <a:buAutoNum type="arabicPeriod" startAt="4"/>
            </a:pPr>
            <a:r>
              <a:rPr dirty="0"/>
              <a:t>Sudden weakness, especially if you can’t move</a:t>
            </a:r>
            <a:r>
              <a:rPr dirty="0" smtClean="0"/>
              <a:t>.</a:t>
            </a:r>
            <a:endParaRPr lang="ar-IQ" dirty="0" smtClean="0"/>
          </a:p>
          <a:p>
            <a:pPr marL="514350" indent="-514350">
              <a:buFont typeface="+mj-lt"/>
              <a:buAutoNum type="arabicPeriod" startAt="4"/>
            </a:pPr>
            <a:r>
              <a:rPr lang="en-US" dirty="0"/>
              <a:t>Dizziness that doesn’t stop</a:t>
            </a:r>
            <a:r>
              <a:rPr lang="en-US" dirty="0" smtClean="0"/>
              <a:t>.</a:t>
            </a:r>
            <a:endParaRPr lang="ar-IQ" dirty="0" smtClean="0"/>
          </a:p>
          <a:p>
            <a:pPr marL="514350" indent="-514350">
              <a:buFont typeface="+mj-lt"/>
              <a:buAutoNum type="arabicPeriod" startAt="4"/>
            </a:pPr>
            <a:r>
              <a:rPr lang="en-US" dirty="0"/>
              <a:t>Pain so severe that you can’t stand it.</a:t>
            </a:r>
          </a:p>
          <a:p>
            <a:pPr marL="0" indent="0">
              <a:buNone/>
            </a:pPr>
            <a:endParaRPr lang="en-US" dirty="0"/>
          </a:p>
          <a:p>
            <a:pPr marL="514350" indent="-514350">
              <a:buFont typeface="+mj-lt"/>
              <a:buAutoNum type="arabicPeriod" startAt="4"/>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p:txBody>
          <a:bodyPr/>
          <a:lstStyle/>
          <a:p>
            <a:r>
              <a:rPr dirty="0"/>
              <a:t>Usually, your immune system is like your body’s built-in security system. </a:t>
            </a:r>
            <a:endParaRPr lang="ar-IQ" dirty="0" smtClean="0"/>
          </a:p>
          <a:p>
            <a:pPr marL="0" indent="0">
              <a:buNone/>
            </a:pPr>
            <a:r>
              <a:rPr dirty="0" smtClean="0"/>
              <a:t>It </a:t>
            </a:r>
            <a:r>
              <a:rPr dirty="0"/>
              <a:t>automatically detects substances that shouldn’t be in your body (like viruses, bacteria or toxins) and sends out white blood cells to eliminate them before they can damage your body or make your sick.</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p:txBody>
          <a:bodyPr/>
          <a:lstStyle/>
          <a:p>
            <a:r>
              <a:rPr dirty="0"/>
              <a:t>If you have an autoimmune disease, your immune system is more active than it should be</a:t>
            </a:r>
            <a:r>
              <a:rPr dirty="0" smtClean="0"/>
              <a:t>.</a:t>
            </a:r>
            <a:endParaRPr lang="ar-IQ" dirty="0" smtClean="0"/>
          </a:p>
          <a:p>
            <a:r>
              <a:rPr dirty="0" smtClean="0"/>
              <a:t> </a:t>
            </a:r>
            <a:r>
              <a:rPr dirty="0"/>
              <a:t>Because there aren’t invaders to attack, your immune system turns on your body and damages healthy tissue.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p:txBody>
          <a:bodyPr/>
          <a:lstStyle/>
          <a:p>
            <a:r>
              <a:t>Autoimmune diseases are chronic conditions. This means if you have an autoimmune disease, you’ll probably have to manage it and the symptoms it causes for the rest of your life.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u="sng" dirty="0" smtClean="0"/>
              <a:t>Types of </a:t>
            </a:r>
            <a:r>
              <a:rPr u="sng" dirty="0" smtClean="0"/>
              <a:t>Autoimmune </a:t>
            </a:r>
            <a:r>
              <a:rPr u="sng" dirty="0"/>
              <a:t>Diseases</a:t>
            </a:r>
          </a:p>
        </p:txBody>
      </p:sp>
      <p:sp>
        <p:nvSpPr>
          <p:cNvPr id="3" name="Content Placeholder 2"/>
          <p:cNvSpPr>
            <a:spLocks noGrp="1"/>
          </p:cNvSpPr>
          <p:nvPr>
            <p:ph idx="1"/>
          </p:nvPr>
        </p:nvSpPr>
        <p:spPr/>
        <p:txBody>
          <a:bodyPr/>
          <a:lstStyle/>
          <a:p>
            <a:r>
              <a:rPr dirty="0"/>
              <a:t>There are more than 100 different autoimmune diseases. </a:t>
            </a:r>
            <a:endParaRPr lang="en-US" dirty="0" smtClean="0"/>
          </a:p>
          <a:p>
            <a:r>
              <a:rPr dirty="0" smtClean="0"/>
              <a:t>They </a:t>
            </a:r>
            <a:r>
              <a:rPr dirty="0"/>
              <a:t>can affect almost any tissue or organ in your body, depending on where your immune system malfunctions, including your: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p:txBody>
          <a:bodyPr/>
          <a:lstStyle/>
          <a:p>
            <a:pPr marL="514350" indent="-514350">
              <a:buFont typeface="+mj-lt"/>
              <a:buAutoNum type="arabicPeriod"/>
            </a:pPr>
            <a:r>
              <a:rPr dirty="0"/>
              <a:t>Joints</a:t>
            </a:r>
            <a:r>
              <a:rPr dirty="0" smtClean="0"/>
              <a:t>.</a:t>
            </a:r>
            <a:endParaRPr lang="en-US" dirty="0" smtClean="0"/>
          </a:p>
          <a:p>
            <a:pPr marL="514350" indent="-514350">
              <a:buFont typeface="+mj-lt"/>
              <a:buAutoNum type="arabicPeriod"/>
            </a:pPr>
            <a:r>
              <a:rPr lang="en-US" dirty="0"/>
              <a:t>Muscles</a:t>
            </a:r>
            <a:r>
              <a:rPr lang="en-US" dirty="0" smtClean="0"/>
              <a:t>.</a:t>
            </a:r>
          </a:p>
          <a:p>
            <a:pPr marL="514350" indent="-514350">
              <a:buFont typeface="+mj-lt"/>
              <a:buAutoNum type="arabicPeriod"/>
            </a:pPr>
            <a:r>
              <a:rPr lang="en-US" dirty="0"/>
              <a:t>Skin</a:t>
            </a:r>
            <a:r>
              <a:rPr lang="en-US" dirty="0" smtClean="0"/>
              <a:t>.</a:t>
            </a:r>
          </a:p>
          <a:p>
            <a:pPr marL="514350" indent="-514350">
              <a:buFont typeface="+mj-lt"/>
              <a:buAutoNum type="arabicPeriod"/>
            </a:pPr>
            <a:r>
              <a:rPr lang="en-US" dirty="0"/>
              <a:t>Blood vessels</a:t>
            </a:r>
            <a:r>
              <a:rPr lang="en-US" dirty="0" smtClean="0"/>
              <a:t>.</a:t>
            </a:r>
          </a:p>
          <a:p>
            <a:pPr marL="514350" indent="-514350">
              <a:buFont typeface="+mj-lt"/>
              <a:buAutoNum type="arabicPeriod"/>
            </a:pPr>
            <a:r>
              <a:rPr lang="en-US" dirty="0"/>
              <a:t>Digestive system</a:t>
            </a:r>
            <a:r>
              <a:rPr lang="en-US" dirty="0" smtClean="0"/>
              <a:t>.</a:t>
            </a:r>
          </a:p>
          <a:p>
            <a:pPr marL="514350" indent="-514350">
              <a:buFont typeface="+mj-lt"/>
              <a:buAutoNum type="arabicPeriod"/>
            </a:pPr>
            <a:r>
              <a:rPr lang="en-US" dirty="0"/>
              <a:t>Endocrine system</a:t>
            </a:r>
            <a:r>
              <a:rPr lang="en-US" dirty="0" smtClean="0"/>
              <a:t>.</a:t>
            </a:r>
          </a:p>
          <a:p>
            <a:pPr marL="514350" indent="-514350">
              <a:buFont typeface="+mj-lt"/>
              <a:buAutoNum type="arabicPeriod"/>
            </a:pPr>
            <a:r>
              <a:rPr lang="en-US" dirty="0"/>
              <a:t>Nervous system. </a:t>
            </a:r>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a:p>
          <a:p>
            <a:pPr marL="514350" indent="-514350">
              <a:buFont typeface="+mj-lt"/>
              <a:buAutoNum type="arabicPeriod"/>
            </a:pPr>
            <a:endParaRPr lang="en-US" dirty="0" smtClean="0"/>
          </a:p>
          <a:p>
            <a:pPr marL="514350" indent="-514350">
              <a:buFont typeface="+mj-lt"/>
              <a:buAutoNum type="arabicPeriod"/>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Autoimmune Diseases</a:t>
            </a:r>
          </a:p>
        </p:txBody>
      </p:sp>
      <p:sp>
        <p:nvSpPr>
          <p:cNvPr id="3" name="Content Placeholder 2"/>
          <p:cNvSpPr>
            <a:spLocks noGrp="1"/>
          </p:cNvSpPr>
          <p:nvPr>
            <p:ph idx="1"/>
          </p:nvPr>
        </p:nvSpPr>
        <p:spPr/>
        <p:txBody>
          <a:bodyPr/>
          <a:lstStyle/>
          <a:p>
            <a:r>
              <a:rPr dirty="0"/>
              <a:t>This isn’t a complete list of autoimmune diseases, but some examples of conditions (and where they affect you) include</a:t>
            </a:r>
            <a:r>
              <a:rPr dirty="0" smtClean="0"/>
              <a:t>:</a:t>
            </a:r>
            <a:endParaRPr lang="en-US" dirty="0" smtClean="0"/>
          </a:p>
          <a:p>
            <a:pPr marL="514350" indent="-514350">
              <a:buFont typeface="+mj-lt"/>
              <a:buAutoNum type="arabicPeriod"/>
            </a:pPr>
            <a:r>
              <a:rPr lang="en-US" u="sng" dirty="0" smtClean="0"/>
              <a:t>Joints </a:t>
            </a:r>
            <a:r>
              <a:rPr lang="en-US" u="sng" dirty="0"/>
              <a:t>and </a:t>
            </a:r>
            <a:r>
              <a:rPr lang="en-US" u="sng" dirty="0" smtClean="0"/>
              <a:t>muscles</a:t>
            </a:r>
          </a:p>
          <a:p>
            <a:r>
              <a:rPr lang="en-US" dirty="0"/>
              <a:t>Rheumatoid arthritis (RA</a:t>
            </a:r>
            <a:r>
              <a:rPr lang="en-US" dirty="0" smtClean="0"/>
              <a:t>).</a:t>
            </a:r>
          </a:p>
          <a:p>
            <a:r>
              <a:rPr lang="en-US" dirty="0"/>
              <a:t>Lupus</a:t>
            </a:r>
            <a:r>
              <a:rPr lang="en-US" dirty="0" smtClean="0"/>
              <a:t>.</a:t>
            </a:r>
          </a:p>
          <a:p>
            <a:r>
              <a:rPr lang="en-US" dirty="0"/>
              <a:t>Myositis</a:t>
            </a:r>
            <a:r>
              <a:rPr lang="en-US" dirty="0" smtClean="0"/>
              <a:t>.</a:t>
            </a:r>
          </a:p>
          <a:p>
            <a:pPr marL="0" indent="0">
              <a:buNone/>
            </a:pPr>
            <a:endParaRPr lang="en-US" dirty="0"/>
          </a:p>
          <a:p>
            <a:pPr marL="514350" indent="-514350">
              <a:buAutoNum type="arabicPeriod" startAt="2"/>
            </a:pPr>
            <a:endParaRPr lang="en-US" dirty="0"/>
          </a:p>
          <a:p>
            <a:pPr marL="514350" indent="-514350">
              <a:buAutoNum type="arabicPeriod" startAt="2"/>
            </a:pPr>
            <a:endParaRPr lang="en-US" dirty="0"/>
          </a:p>
          <a:p>
            <a:pPr marL="514350" indent="-514350">
              <a:buAutoNum type="arabicPeriod" startAt="2"/>
            </a:pPr>
            <a:endParaRPr lang="en-US" dirty="0" smtClean="0"/>
          </a:p>
          <a:p>
            <a:pPr marL="514350" indent="-514350">
              <a:buAutoNum type="arabicPeriod" startAt="2"/>
            </a:pPr>
            <a:endParaRPr lang="en-US" dirty="0"/>
          </a:p>
          <a:p>
            <a:endParaRPr lang="en-US" dirty="0" smtClean="0"/>
          </a:p>
          <a:p>
            <a:endParaRP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انقلاب">
  <a:themeElements>
    <a:clrScheme name="انقلاب">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انقلاب">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انقلاب">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93</TotalTime>
  <Words>1620</Words>
  <Application>Microsoft Office PowerPoint</Application>
  <PresentationFormat>عرض على الشاشة (3:4)‏</PresentationFormat>
  <Paragraphs>178</Paragraphs>
  <Slides>36</Slides>
  <Notes>0</Notes>
  <HiddenSlides>0</HiddenSlides>
  <MMClips>0</MMClips>
  <ScaleCrop>false</ScaleCrop>
  <HeadingPairs>
    <vt:vector size="4" baseType="variant">
      <vt:variant>
        <vt:lpstr>نسق</vt:lpstr>
      </vt:variant>
      <vt:variant>
        <vt:i4>1</vt:i4>
      </vt:variant>
      <vt:variant>
        <vt:lpstr>عناوين الشرائح</vt:lpstr>
      </vt:variant>
      <vt:variant>
        <vt:i4>36</vt:i4>
      </vt:variant>
    </vt:vector>
  </HeadingPairs>
  <TitlesOfParts>
    <vt:vector size="37" baseType="lpstr">
      <vt:lpstr>انقلاب</vt:lpstr>
      <vt:lpstr>Autoimmune Diseases</vt:lpstr>
      <vt:lpstr>Autoimmune Diseases</vt:lpstr>
      <vt:lpstr>What are Autoimmune Diseases</vt:lpstr>
      <vt:lpstr>Autoimmune Diseases</vt:lpstr>
      <vt:lpstr>Autoimmune Diseases</vt:lpstr>
      <vt:lpstr>Autoimmune Diseases</vt:lpstr>
      <vt:lpstr>Types of Autoimmune Diseases</vt:lpstr>
      <vt:lpstr>Autoimmune Diseases</vt:lpstr>
      <vt:lpstr>Autoimmune Diseases</vt:lpstr>
      <vt:lpstr>Autoimmune Diseases</vt:lpstr>
      <vt:lpstr>Autoimmune Diseases</vt:lpstr>
      <vt:lpstr>Autoimmune Diseases</vt:lpstr>
      <vt:lpstr>Autoimmune Diseases</vt:lpstr>
      <vt:lpstr>How common are autoimmune diseases? </vt:lpstr>
      <vt:lpstr>What are Autoimmune Diseases symptoms?</vt:lpstr>
      <vt:lpstr>عرض تقديمي في PowerPoint</vt:lpstr>
      <vt:lpstr>عرض تقديمي في PowerPoint</vt:lpstr>
      <vt:lpstr>عرض تقديمي في PowerPoint</vt:lpstr>
      <vt:lpstr>Causes of Autoimmune Diseases</vt:lpstr>
      <vt:lpstr>Risk factors of Autoimmune Diseases</vt:lpstr>
      <vt:lpstr>عرض تقديمي في PowerPoint</vt:lpstr>
      <vt:lpstr>عرض تقديمي في PowerPoint</vt:lpstr>
      <vt:lpstr>Diagnosis of Autoimmune Diseases</vt:lpstr>
      <vt:lpstr>Autoimmune Diseases</vt:lpstr>
      <vt:lpstr>عرض تقديمي في PowerPoint</vt:lpstr>
      <vt:lpstr>Autoimmune Diseases</vt:lpstr>
      <vt:lpstr>Treatment of Autoimmune Diseases</vt:lpstr>
      <vt:lpstr>عرض تقديمي في PowerPoint</vt:lpstr>
      <vt:lpstr>Prognosis of Autoimmune Diseases</vt:lpstr>
      <vt:lpstr>Prevention of Autoimmune Diseases</vt:lpstr>
      <vt:lpstr>Living with Autoimmune Diseases</vt:lpstr>
      <vt:lpstr>Is an Autoimmune Diseases serious?</vt:lpstr>
      <vt:lpstr>Life expectancy of Autoimmune Diseases</vt:lpstr>
      <vt:lpstr>عرض تقديمي في PowerPoint</vt:lpstr>
      <vt:lpstr>عرض تقديمي في PowerPoint</vt:lpstr>
      <vt:lpstr>عرض تقديمي في PowerPoint</vt:lpstr>
    </vt:vector>
  </TitlesOfParts>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Autoimmune Diseases</dc:title>
  <dc:creator>www</dc:creator>
  <dc:description>generated using python-pptx</dc:description>
  <cp:lastModifiedBy>www</cp:lastModifiedBy>
  <cp:revision>12</cp:revision>
  <dcterms:created xsi:type="dcterms:W3CDTF">2013-01-27T09:14:16Z</dcterms:created>
  <dcterms:modified xsi:type="dcterms:W3CDTF">2025-10-03T20:09:22Z</dcterms:modified>
</cp:coreProperties>
</file>