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9" r:id="rId2"/>
    <p:sldId id="256" r:id="rId3"/>
    <p:sldId id="259" r:id="rId4"/>
    <p:sldId id="260" r:id="rId5"/>
    <p:sldId id="258" r:id="rId6"/>
    <p:sldId id="257" r:id="rId7"/>
    <p:sldId id="261" r:id="rId8"/>
    <p:sldId id="262" r:id="rId9"/>
    <p:sldId id="263" r:id="rId10"/>
    <p:sldId id="264" r:id="rId11"/>
    <p:sldId id="265" r:id="rId12"/>
    <p:sldId id="266" r:id="rId13"/>
    <p:sldId id="268" r:id="rId1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4" d="100"/>
          <a:sy n="64" d="100"/>
        </p:scale>
        <p:origin x="-1566"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FDAD75AA-DCEC-488F-B751-1DAD2CBEB25C}" type="datetimeFigureOut">
              <a:rPr lang="en-US" smtClean="0"/>
              <a:t>1/7/2025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1D97AB0-5736-42C7-8E4A-832B7814BAC6}" type="slidenum">
              <a:rPr lang="en-US" smtClean="0"/>
              <a:t>‹#›</a:t>
            </a:fld>
            <a:endParaRPr lang="en-US"/>
          </a:p>
        </p:txBody>
      </p:sp>
    </p:spTree>
    <p:extLst>
      <p:ext uri="{BB962C8B-B14F-4D97-AF65-F5344CB8AC3E}">
        <p14:creationId xmlns:p14="http://schemas.microsoft.com/office/powerpoint/2010/main" val="1544279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DAD75AA-DCEC-488F-B751-1DAD2CBEB25C}" type="datetimeFigureOut">
              <a:rPr lang="en-US" smtClean="0"/>
              <a:t>1/7/2025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1D97AB0-5736-42C7-8E4A-832B7814BAC6}" type="slidenum">
              <a:rPr lang="en-US" smtClean="0"/>
              <a:t>‹#›</a:t>
            </a:fld>
            <a:endParaRPr lang="en-US"/>
          </a:p>
        </p:txBody>
      </p:sp>
    </p:spTree>
    <p:extLst>
      <p:ext uri="{BB962C8B-B14F-4D97-AF65-F5344CB8AC3E}">
        <p14:creationId xmlns:p14="http://schemas.microsoft.com/office/powerpoint/2010/main" val="301933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DAD75AA-DCEC-488F-B751-1DAD2CBEB25C}" type="datetimeFigureOut">
              <a:rPr lang="en-US" smtClean="0"/>
              <a:t>1/7/2025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1D97AB0-5736-42C7-8E4A-832B7814BAC6}" type="slidenum">
              <a:rPr lang="en-US" smtClean="0"/>
              <a:t>‹#›</a:t>
            </a:fld>
            <a:endParaRPr lang="en-US"/>
          </a:p>
        </p:txBody>
      </p:sp>
    </p:spTree>
    <p:extLst>
      <p:ext uri="{BB962C8B-B14F-4D97-AF65-F5344CB8AC3E}">
        <p14:creationId xmlns:p14="http://schemas.microsoft.com/office/powerpoint/2010/main" val="94867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DAD75AA-DCEC-488F-B751-1DAD2CBEB25C}" type="datetimeFigureOut">
              <a:rPr lang="en-US" smtClean="0"/>
              <a:t>1/7/2025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1D97AB0-5736-42C7-8E4A-832B7814BAC6}" type="slidenum">
              <a:rPr lang="en-US" smtClean="0"/>
              <a:t>‹#›</a:t>
            </a:fld>
            <a:endParaRPr lang="en-US"/>
          </a:p>
        </p:txBody>
      </p:sp>
    </p:spTree>
    <p:extLst>
      <p:ext uri="{BB962C8B-B14F-4D97-AF65-F5344CB8AC3E}">
        <p14:creationId xmlns:p14="http://schemas.microsoft.com/office/powerpoint/2010/main" val="372983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DAD75AA-DCEC-488F-B751-1DAD2CBEB25C}" type="datetimeFigureOut">
              <a:rPr lang="en-US" smtClean="0"/>
              <a:t>1/7/2025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1D97AB0-5736-42C7-8E4A-832B7814BAC6}" type="slidenum">
              <a:rPr lang="en-US" smtClean="0"/>
              <a:t>‹#›</a:t>
            </a:fld>
            <a:endParaRPr lang="en-US"/>
          </a:p>
        </p:txBody>
      </p:sp>
    </p:spTree>
    <p:extLst>
      <p:ext uri="{BB962C8B-B14F-4D97-AF65-F5344CB8AC3E}">
        <p14:creationId xmlns:p14="http://schemas.microsoft.com/office/powerpoint/2010/main" val="1727507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FDAD75AA-DCEC-488F-B751-1DAD2CBEB25C}" type="datetimeFigureOut">
              <a:rPr lang="en-US" smtClean="0"/>
              <a:t>1/7/2025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1D97AB0-5736-42C7-8E4A-832B7814BAC6}" type="slidenum">
              <a:rPr lang="en-US" smtClean="0"/>
              <a:t>‹#›</a:t>
            </a:fld>
            <a:endParaRPr lang="en-US"/>
          </a:p>
        </p:txBody>
      </p:sp>
    </p:spTree>
    <p:extLst>
      <p:ext uri="{BB962C8B-B14F-4D97-AF65-F5344CB8AC3E}">
        <p14:creationId xmlns:p14="http://schemas.microsoft.com/office/powerpoint/2010/main" val="29976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FDAD75AA-DCEC-488F-B751-1DAD2CBEB25C}" type="datetimeFigureOut">
              <a:rPr lang="en-US" smtClean="0"/>
              <a:t>1/7/2025</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F1D97AB0-5736-42C7-8E4A-832B7814BAC6}" type="slidenum">
              <a:rPr lang="en-US" smtClean="0"/>
              <a:t>‹#›</a:t>
            </a:fld>
            <a:endParaRPr lang="en-US"/>
          </a:p>
        </p:txBody>
      </p:sp>
    </p:spTree>
    <p:extLst>
      <p:ext uri="{BB962C8B-B14F-4D97-AF65-F5344CB8AC3E}">
        <p14:creationId xmlns:p14="http://schemas.microsoft.com/office/powerpoint/2010/main" val="395095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FDAD75AA-DCEC-488F-B751-1DAD2CBEB25C}" type="datetimeFigureOut">
              <a:rPr lang="en-US" smtClean="0"/>
              <a:t>1/7/2025</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F1D97AB0-5736-42C7-8E4A-832B7814BAC6}" type="slidenum">
              <a:rPr lang="en-US" smtClean="0"/>
              <a:t>‹#›</a:t>
            </a:fld>
            <a:endParaRPr lang="en-US"/>
          </a:p>
        </p:txBody>
      </p:sp>
    </p:spTree>
    <p:extLst>
      <p:ext uri="{BB962C8B-B14F-4D97-AF65-F5344CB8AC3E}">
        <p14:creationId xmlns:p14="http://schemas.microsoft.com/office/powerpoint/2010/main" val="2587911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DAD75AA-DCEC-488F-B751-1DAD2CBEB25C}" type="datetimeFigureOut">
              <a:rPr lang="en-US" smtClean="0"/>
              <a:t>1/7/2025</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F1D97AB0-5736-42C7-8E4A-832B7814BAC6}" type="slidenum">
              <a:rPr lang="en-US" smtClean="0"/>
              <a:t>‹#›</a:t>
            </a:fld>
            <a:endParaRPr lang="en-US"/>
          </a:p>
        </p:txBody>
      </p:sp>
    </p:spTree>
    <p:extLst>
      <p:ext uri="{BB962C8B-B14F-4D97-AF65-F5344CB8AC3E}">
        <p14:creationId xmlns:p14="http://schemas.microsoft.com/office/powerpoint/2010/main" val="321638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DAD75AA-DCEC-488F-B751-1DAD2CBEB25C}" type="datetimeFigureOut">
              <a:rPr lang="en-US" smtClean="0"/>
              <a:t>1/7/2025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1D97AB0-5736-42C7-8E4A-832B7814BAC6}" type="slidenum">
              <a:rPr lang="en-US" smtClean="0"/>
              <a:t>‹#›</a:t>
            </a:fld>
            <a:endParaRPr lang="en-US"/>
          </a:p>
        </p:txBody>
      </p:sp>
    </p:spTree>
    <p:extLst>
      <p:ext uri="{BB962C8B-B14F-4D97-AF65-F5344CB8AC3E}">
        <p14:creationId xmlns:p14="http://schemas.microsoft.com/office/powerpoint/2010/main" val="2451087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DAD75AA-DCEC-488F-B751-1DAD2CBEB25C}" type="datetimeFigureOut">
              <a:rPr lang="en-US" smtClean="0"/>
              <a:t>1/7/2025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1D97AB0-5736-42C7-8E4A-832B7814BAC6}" type="slidenum">
              <a:rPr lang="en-US" smtClean="0"/>
              <a:t>‹#›</a:t>
            </a:fld>
            <a:endParaRPr lang="en-US"/>
          </a:p>
        </p:txBody>
      </p:sp>
    </p:spTree>
    <p:extLst>
      <p:ext uri="{BB962C8B-B14F-4D97-AF65-F5344CB8AC3E}">
        <p14:creationId xmlns:p14="http://schemas.microsoft.com/office/powerpoint/2010/main" val="1832025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DAD75AA-DCEC-488F-B751-1DAD2CBEB25C}" type="datetimeFigureOut">
              <a:rPr lang="en-US" smtClean="0"/>
              <a:t>1/7/2025</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1D97AB0-5736-42C7-8E4A-832B7814BAC6}" type="slidenum">
              <a:rPr lang="en-US" smtClean="0"/>
              <a:t>‹#›</a:t>
            </a:fld>
            <a:endParaRPr lang="en-US"/>
          </a:p>
        </p:txBody>
      </p:sp>
    </p:spTree>
    <p:extLst>
      <p:ext uri="{BB962C8B-B14F-4D97-AF65-F5344CB8AC3E}">
        <p14:creationId xmlns:p14="http://schemas.microsoft.com/office/powerpoint/2010/main" val="3163109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097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0"/>
            <a:ext cx="9036496" cy="6741368"/>
          </a:xfrm>
        </p:spPr>
        <p:txBody>
          <a:bodyPr>
            <a:normAutofit/>
          </a:bodyPr>
          <a:lstStyle/>
          <a:p>
            <a:pPr marL="0" indent="0" algn="l" rtl="0">
              <a:buNone/>
            </a:pPr>
            <a:r>
              <a:rPr lang="en-US" sz="2400" b="1" dirty="0" smtClean="0">
                <a:solidFill>
                  <a:srgbClr val="FF0000"/>
                </a:solidFill>
              </a:rPr>
              <a:t>Each </a:t>
            </a:r>
            <a:r>
              <a:rPr lang="en-US" sz="2400" b="1" dirty="0">
                <a:solidFill>
                  <a:srgbClr val="FF0000"/>
                </a:solidFill>
              </a:rPr>
              <a:t>hair </a:t>
            </a:r>
            <a:r>
              <a:rPr lang="en-US" sz="2000" b="1" dirty="0"/>
              <a:t>has a </a:t>
            </a:r>
            <a:r>
              <a:rPr lang="en-US" sz="2400" b="1" dirty="0">
                <a:solidFill>
                  <a:srgbClr val="00B0F0"/>
                </a:solidFill>
              </a:rPr>
              <a:t>hair shaft </a:t>
            </a:r>
            <a:r>
              <a:rPr lang="en-US" sz="2000" b="1" dirty="0"/>
              <a:t>and a </a:t>
            </a:r>
            <a:r>
              <a:rPr lang="en-US" sz="2400" b="1" dirty="0">
                <a:solidFill>
                  <a:srgbClr val="00B050"/>
                </a:solidFill>
              </a:rPr>
              <a:t>hair root</a:t>
            </a:r>
            <a:r>
              <a:rPr lang="en-US" sz="2000" b="1" dirty="0"/>
              <a:t>. The shaft is the visible part of the hair that sticks out of the skin. The hair root is in the skin and extends down to the deeper layers of the skin. It is surrounded by the </a:t>
            </a:r>
            <a:r>
              <a:rPr lang="en-US" sz="2400" b="1" dirty="0">
                <a:solidFill>
                  <a:srgbClr val="FF0000"/>
                </a:solidFill>
              </a:rPr>
              <a:t>hair follicle </a:t>
            </a:r>
            <a:r>
              <a:rPr lang="en-US" sz="2000" b="1" dirty="0"/>
              <a:t>(a sheath of skin and connective tissue), which is also connected to a sebaceous </a:t>
            </a:r>
            <a:r>
              <a:rPr lang="en-US" sz="2000" b="1" dirty="0" smtClean="0"/>
              <a:t>gland .The follicles lies</a:t>
            </a:r>
          </a:p>
          <a:p>
            <a:pPr marL="0" indent="0" algn="l" rtl="0">
              <a:buNone/>
            </a:pPr>
            <a:r>
              <a:rPr lang="en-US" sz="2000" b="1" dirty="0" smtClean="0"/>
              <a:t>Obliquely to the skin surface  and then expended  and is called </a:t>
            </a:r>
            <a:r>
              <a:rPr lang="en-US" sz="2400" b="1" dirty="0" smtClean="0">
                <a:solidFill>
                  <a:srgbClr val="FF0000"/>
                </a:solidFill>
              </a:rPr>
              <a:t>hair pulp </a:t>
            </a:r>
            <a:r>
              <a:rPr lang="en-US" sz="2000" b="1" dirty="0" smtClean="0"/>
              <a:t>which contains neuro vascular network </a:t>
            </a:r>
            <a:r>
              <a:rPr lang="en-US" sz="2000" b="1" dirty="0" smtClean="0">
                <a:solidFill>
                  <a:srgbClr val="FF0000"/>
                </a:solidFill>
              </a:rPr>
              <a:t>(</a:t>
            </a:r>
            <a:r>
              <a:rPr lang="en-US" sz="2400" b="1" dirty="0" smtClean="0">
                <a:solidFill>
                  <a:srgbClr val="FF0000"/>
                </a:solidFill>
              </a:rPr>
              <a:t>papilla).</a:t>
            </a:r>
            <a:r>
              <a:rPr lang="en-US" sz="2000" b="1" dirty="0" smtClean="0"/>
              <a:t>These follicles penetrate the deeper layer of dermis. A band of smooth muscle (</a:t>
            </a:r>
            <a:r>
              <a:rPr lang="en-US" sz="2400" b="1" dirty="0" smtClean="0">
                <a:solidFill>
                  <a:srgbClr val="FF0000"/>
                </a:solidFill>
              </a:rPr>
              <a:t>errector pilli</a:t>
            </a:r>
            <a:r>
              <a:rPr lang="en-US" sz="2000" b="1" dirty="0" smtClean="0"/>
              <a:t>) connect undersurface of the follicle superficial  part of the dermis and it is responsible for movement of the </a:t>
            </a:r>
            <a:r>
              <a:rPr lang="en-US" sz="2000" b="1" dirty="0"/>
              <a:t>hair. </a:t>
            </a:r>
            <a:r>
              <a:rPr lang="en-US" sz="2400" b="1" dirty="0">
                <a:solidFill>
                  <a:srgbClr val="FF0000"/>
                </a:solidFill>
              </a:rPr>
              <a:t>Hairs</a:t>
            </a:r>
            <a:r>
              <a:rPr lang="en-US" sz="2000" b="1" dirty="0"/>
              <a:t> are distributed in various numbers over the whole surface of the body, except on the lips, the palms of the hands, the sides of the fingers, the glans penis and clitoris, the labia </a:t>
            </a:r>
            <a:r>
              <a:rPr lang="en-US" sz="2000" b="1" dirty="0" err="1"/>
              <a:t>minora</a:t>
            </a:r>
            <a:r>
              <a:rPr lang="en-US" sz="2000" b="1" dirty="0"/>
              <a:t> and the internal surface of the labia </a:t>
            </a:r>
            <a:r>
              <a:rPr lang="en-US" sz="2000" b="1" dirty="0" err="1"/>
              <a:t>majora</a:t>
            </a:r>
            <a:r>
              <a:rPr lang="en-US" sz="2000" b="1" dirty="0"/>
              <a:t>, and the soles and sides of the feet and the sides of the toes</a:t>
            </a:r>
            <a:r>
              <a:rPr lang="en-US" sz="2000" b="1" dirty="0" smtClean="0"/>
              <a:t>.</a:t>
            </a:r>
          </a:p>
          <a:p>
            <a:pPr marL="0" indent="0" algn="l" rtl="0">
              <a:buNone/>
            </a:pPr>
            <a:r>
              <a:rPr lang="en-US" sz="2400" b="1" dirty="0" smtClean="0">
                <a:solidFill>
                  <a:srgbClr val="FF0000"/>
                </a:solidFill>
              </a:rPr>
              <a:t>-Sebaceous gland(oil gland) </a:t>
            </a:r>
            <a:r>
              <a:rPr lang="en-US" sz="2000" b="1" dirty="0"/>
              <a:t>is a microscopic exocrine gland in the </a:t>
            </a:r>
            <a:r>
              <a:rPr lang="en-US" sz="2000" b="1" dirty="0" smtClean="0"/>
              <a:t>skin that </a:t>
            </a:r>
            <a:r>
              <a:rPr lang="en-US" sz="2000" b="1" dirty="0"/>
              <a:t>opens into a hair follicle to secrete an oily or waxy matter, called </a:t>
            </a:r>
            <a:r>
              <a:rPr lang="en-US" sz="2000" b="1" dirty="0">
                <a:solidFill>
                  <a:srgbClr val="FF0000"/>
                </a:solidFill>
              </a:rPr>
              <a:t>sebum .</a:t>
            </a:r>
            <a:r>
              <a:rPr lang="en-US" sz="2000" b="1" dirty="0"/>
              <a:t>It located in the dermis , </a:t>
            </a:r>
            <a:r>
              <a:rPr lang="en-US" sz="2000" b="1" dirty="0" smtClean="0"/>
              <a:t>one </a:t>
            </a:r>
            <a:r>
              <a:rPr lang="en-US" sz="2000" b="1" dirty="0"/>
              <a:t>or more sebaceous glands are associated with each hair follicle </a:t>
            </a:r>
            <a:r>
              <a:rPr lang="en-US" sz="2000" b="1" dirty="0" smtClean="0"/>
              <a:t>and secrete </a:t>
            </a:r>
            <a:r>
              <a:rPr lang="en-US" sz="2000" b="1" dirty="0"/>
              <a:t>sebum onto the hair surface in the upper part of the follicle. are </a:t>
            </a:r>
            <a:r>
              <a:rPr lang="en-US" sz="2000" b="1" dirty="0" smtClean="0"/>
              <a:t>found </a:t>
            </a:r>
            <a:r>
              <a:rPr lang="en-US" sz="2000" b="1" dirty="0"/>
              <a:t>over the entire surface of the body except the palms, soles and dorsum of the feet. They are largest and most concentrated in the face and scalp where they are the sites of origin of </a:t>
            </a:r>
            <a:r>
              <a:rPr lang="en-US" sz="2000" b="1" dirty="0" smtClean="0"/>
              <a:t>acne</a:t>
            </a:r>
            <a:endParaRPr lang="en-US" sz="2000" b="1" dirty="0"/>
          </a:p>
        </p:txBody>
      </p:sp>
    </p:spTree>
    <p:extLst>
      <p:ext uri="{BB962C8B-B14F-4D97-AF65-F5344CB8AC3E}">
        <p14:creationId xmlns:p14="http://schemas.microsoft.com/office/powerpoint/2010/main" val="3589252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332656"/>
            <a:ext cx="8784976" cy="6264696"/>
          </a:xfrm>
        </p:spPr>
        <p:txBody>
          <a:bodyPr>
            <a:normAutofit/>
          </a:bodyPr>
          <a:lstStyle/>
          <a:p>
            <a:pPr marL="0" indent="0" algn="l" rtl="0">
              <a:buNone/>
            </a:pPr>
            <a:r>
              <a:rPr lang="en-US" sz="2400" b="1" dirty="0">
                <a:solidFill>
                  <a:srgbClr val="FF0000"/>
                </a:solidFill>
              </a:rPr>
              <a:t>Sebum </a:t>
            </a:r>
            <a:r>
              <a:rPr lang="en-US" sz="2000" b="1" dirty="0"/>
              <a:t>is an oily, waxy substance produced </a:t>
            </a:r>
            <a:r>
              <a:rPr lang="en-US" sz="2000" b="1" dirty="0" smtClean="0"/>
              <a:t>by sebaceous </a:t>
            </a:r>
            <a:r>
              <a:rPr lang="en-US" sz="2000" b="1" dirty="0"/>
              <a:t>glands. It </a:t>
            </a:r>
            <a:r>
              <a:rPr lang="en-US" sz="2000" b="1" dirty="0">
                <a:solidFill>
                  <a:srgbClr val="FF0000"/>
                </a:solidFill>
              </a:rPr>
              <a:t>coats, moisturize</a:t>
            </a:r>
            <a:r>
              <a:rPr lang="en-US" sz="2000" b="1" dirty="0"/>
              <a:t>s, and </a:t>
            </a:r>
            <a:r>
              <a:rPr lang="en-US" sz="2000" b="1" dirty="0">
                <a:solidFill>
                  <a:srgbClr val="FF0000"/>
                </a:solidFill>
              </a:rPr>
              <a:t>protects</a:t>
            </a:r>
            <a:r>
              <a:rPr lang="en-US" sz="2000" b="1" dirty="0"/>
              <a:t> the skin. Sebum production can contribute to </a:t>
            </a:r>
            <a:r>
              <a:rPr lang="en-US" sz="2000" b="1" dirty="0" smtClean="0"/>
              <a:t> acne. Its </a:t>
            </a:r>
          </a:p>
          <a:p>
            <a:pPr marL="0" indent="0" algn="l" rtl="0">
              <a:buNone/>
            </a:pPr>
            <a:r>
              <a:rPr lang="en-US" sz="2000" b="1" dirty="0" smtClean="0"/>
              <a:t>Production  under control of </a:t>
            </a:r>
            <a:r>
              <a:rPr lang="en-US" sz="2000" b="1" dirty="0" smtClean="0">
                <a:solidFill>
                  <a:srgbClr val="FF0000"/>
                </a:solidFill>
              </a:rPr>
              <a:t>cortisone </a:t>
            </a:r>
            <a:r>
              <a:rPr lang="en-US" sz="2000" b="1" dirty="0" smtClean="0"/>
              <a:t>hormone  .Sebum  consist  of (triglycerides </a:t>
            </a:r>
            <a:r>
              <a:rPr lang="en-US" sz="2000" b="1" dirty="0"/>
              <a:t>and fatty acids (57%), wax esters (26%), </a:t>
            </a:r>
            <a:r>
              <a:rPr lang="en-US" sz="2000" b="1" dirty="0" err="1"/>
              <a:t>squalene</a:t>
            </a:r>
            <a:r>
              <a:rPr lang="en-US" sz="2000" b="1" dirty="0"/>
              <a:t> (12%), and cholesterol (4.5</a:t>
            </a:r>
            <a:r>
              <a:rPr lang="en-US" sz="2000" b="1" dirty="0" smtClean="0"/>
              <a:t>%))</a:t>
            </a:r>
          </a:p>
          <a:p>
            <a:pPr marL="0" indent="0" algn="l" rtl="0">
              <a:buNone/>
            </a:pPr>
            <a:r>
              <a:rPr lang="en-US" sz="2400" b="1" dirty="0">
                <a:solidFill>
                  <a:srgbClr val="FF0000"/>
                </a:solidFill>
              </a:rPr>
              <a:t>Sweat </a:t>
            </a:r>
            <a:r>
              <a:rPr lang="en-US" sz="2400" b="1" dirty="0" smtClean="0">
                <a:solidFill>
                  <a:srgbClr val="FF0000"/>
                </a:solidFill>
              </a:rPr>
              <a:t>glands</a:t>
            </a:r>
            <a:r>
              <a:rPr lang="en-US" sz="2000" b="1" dirty="0" smtClean="0">
                <a:solidFill>
                  <a:srgbClr val="FF0000"/>
                </a:solidFill>
              </a:rPr>
              <a:t>. </a:t>
            </a:r>
            <a:r>
              <a:rPr lang="en-US" sz="2000" b="1" dirty="0"/>
              <a:t>There </a:t>
            </a:r>
            <a:r>
              <a:rPr lang="en-US" sz="2000" b="1" dirty="0" smtClean="0"/>
              <a:t>are</a:t>
            </a:r>
          </a:p>
          <a:p>
            <a:pPr marL="0" indent="0" algn="l" rtl="0">
              <a:buNone/>
            </a:pPr>
            <a:r>
              <a:rPr lang="en-US" sz="2000" b="1" dirty="0" err="1"/>
              <a:t>eccrine</a:t>
            </a:r>
            <a:r>
              <a:rPr lang="en-US" sz="2000" b="1" dirty="0"/>
              <a:t> and apocrine </a:t>
            </a:r>
            <a:r>
              <a:rPr lang="en-US" sz="2000" b="1" dirty="0" smtClean="0"/>
              <a:t>sweat </a:t>
            </a:r>
          </a:p>
          <a:p>
            <a:pPr marL="0" indent="0" algn="l" rtl="0">
              <a:buNone/>
            </a:pPr>
            <a:r>
              <a:rPr lang="en-US" sz="2000" b="1" dirty="0"/>
              <a:t>differ in </a:t>
            </a:r>
            <a:r>
              <a:rPr lang="en-US" sz="2000" b="1" dirty="0" smtClean="0"/>
              <a:t>embryology </a:t>
            </a:r>
          </a:p>
          <a:p>
            <a:pPr marL="0" indent="0" algn="l" rtl="0">
              <a:buNone/>
            </a:pPr>
            <a:r>
              <a:rPr lang="en-US" sz="2000" b="1" dirty="0" smtClean="0"/>
              <a:t>Distribution and function</a:t>
            </a:r>
          </a:p>
          <a:p>
            <a:pPr marL="0" indent="0" algn="l" rtl="0">
              <a:buNone/>
            </a:pPr>
            <a:endParaRPr lang="en-US" sz="20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817440"/>
            <a:ext cx="5724128"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323528" y="3284984"/>
            <a:ext cx="3096344" cy="3539430"/>
          </a:xfrm>
          <a:prstGeom prst="rect">
            <a:avLst/>
          </a:prstGeom>
        </p:spPr>
        <p:txBody>
          <a:bodyPr wrap="square">
            <a:spAutoFit/>
          </a:bodyPr>
          <a:lstStyle/>
          <a:p>
            <a:pPr algn="l" rtl="0"/>
            <a:r>
              <a:rPr lang="en-US" sz="2400" b="1" dirty="0" smtClean="0">
                <a:solidFill>
                  <a:srgbClr val="FF0000"/>
                </a:solidFill>
              </a:rPr>
              <a:t>-</a:t>
            </a:r>
            <a:r>
              <a:rPr lang="en-US" sz="2400" b="1" dirty="0" err="1" smtClean="0">
                <a:solidFill>
                  <a:srgbClr val="FF0000"/>
                </a:solidFill>
              </a:rPr>
              <a:t>Eccrine</a:t>
            </a:r>
            <a:r>
              <a:rPr lang="en-US" sz="2400" b="1" dirty="0" smtClean="0">
                <a:solidFill>
                  <a:srgbClr val="FF0000"/>
                </a:solidFill>
              </a:rPr>
              <a:t> </a:t>
            </a:r>
            <a:r>
              <a:rPr lang="en-US" sz="2000" b="1" dirty="0">
                <a:solidFill>
                  <a:srgbClr val="FF0000"/>
                </a:solidFill>
              </a:rPr>
              <a:t>sweat glands </a:t>
            </a:r>
            <a:r>
              <a:rPr lang="en-US" sz="2000" b="1" dirty="0"/>
              <a:t>occur over most of the body and open directly onto the skin's surface. are simple, coiled, tubular glands present throughout the body, most numerously on the soles of the feet. </a:t>
            </a:r>
            <a:endParaRPr lang="en-US" sz="2000" b="1" dirty="0" smtClean="0"/>
          </a:p>
          <a:p>
            <a:pPr algn="l" rtl="0"/>
            <a:r>
              <a:rPr lang="en-US" sz="2000" b="1" dirty="0" smtClean="0"/>
              <a:t>and </a:t>
            </a:r>
            <a:r>
              <a:rPr lang="en-US" sz="2000" b="1" dirty="0"/>
              <a:t>mainly secrete water and electrolytes through the surface of the skin</a:t>
            </a:r>
            <a:endParaRPr lang="en-US" sz="2000" b="1" dirty="0" smtClean="0"/>
          </a:p>
        </p:txBody>
      </p:sp>
    </p:spTree>
    <p:extLst>
      <p:ext uri="{BB962C8B-B14F-4D97-AF65-F5344CB8AC3E}">
        <p14:creationId xmlns:p14="http://schemas.microsoft.com/office/powerpoint/2010/main" val="4090855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88640"/>
            <a:ext cx="9036496" cy="6552728"/>
          </a:xfrm>
        </p:spPr>
        <p:txBody>
          <a:bodyPr>
            <a:normAutofit fontScale="92500" lnSpcReduction="20000"/>
          </a:bodyPr>
          <a:lstStyle/>
          <a:p>
            <a:pPr marL="0" indent="0" algn="l" rtl="0">
              <a:buNone/>
            </a:pPr>
            <a:r>
              <a:rPr lang="en-US" sz="2400" b="1" dirty="0" err="1">
                <a:solidFill>
                  <a:srgbClr val="FF0000"/>
                </a:solidFill>
              </a:rPr>
              <a:t>eccrine</a:t>
            </a:r>
            <a:r>
              <a:rPr lang="en-US" sz="2400" b="1" dirty="0">
                <a:solidFill>
                  <a:srgbClr val="FF0000"/>
                </a:solidFill>
              </a:rPr>
              <a:t> sweat glands </a:t>
            </a:r>
            <a:r>
              <a:rPr lang="en-US" sz="2000" b="1" dirty="0"/>
              <a:t>play a </a:t>
            </a:r>
            <a:r>
              <a:rPr lang="en-US" sz="2000" b="1" dirty="0" smtClean="0"/>
              <a:t>key </a:t>
            </a:r>
          </a:p>
          <a:p>
            <a:pPr marL="0" indent="0" algn="l" rtl="0">
              <a:buNone/>
            </a:pPr>
            <a:r>
              <a:rPr lang="en-US" sz="2000" b="1" dirty="0" smtClean="0"/>
              <a:t> </a:t>
            </a:r>
            <a:r>
              <a:rPr lang="en-US" sz="2000" b="1" dirty="0"/>
              <a:t>role in thermoregulation. Also</a:t>
            </a:r>
            <a:r>
              <a:rPr lang="en-US" sz="2000" b="1" dirty="0" smtClean="0"/>
              <a:t>,</a:t>
            </a:r>
          </a:p>
          <a:p>
            <a:pPr marL="0" indent="0" algn="l" rtl="0">
              <a:buNone/>
            </a:pPr>
            <a:r>
              <a:rPr lang="en-US" sz="2000" b="1" dirty="0" smtClean="0"/>
              <a:t> </a:t>
            </a:r>
            <a:r>
              <a:rPr lang="en-US" sz="2000" b="1" dirty="0"/>
              <a:t>the amount of sweat secreted </a:t>
            </a:r>
            <a:r>
              <a:rPr lang="en-US" sz="2000" b="1" dirty="0" smtClean="0"/>
              <a:t>is </a:t>
            </a:r>
          </a:p>
          <a:p>
            <a:pPr marL="0" indent="0" algn="l" rtl="0">
              <a:buNone/>
            </a:pPr>
            <a:r>
              <a:rPr lang="en-US" sz="2000" b="1" dirty="0" smtClean="0"/>
              <a:t>increased </a:t>
            </a:r>
            <a:r>
              <a:rPr lang="en-US" sz="2000" b="1" dirty="0"/>
              <a:t>with the physical exercises</a:t>
            </a:r>
            <a:r>
              <a:rPr lang="en-US" sz="2000" b="1" dirty="0" smtClean="0"/>
              <a:t>.</a:t>
            </a:r>
          </a:p>
          <a:p>
            <a:pPr marL="0" indent="0" algn="l" rtl="0">
              <a:buNone/>
            </a:pPr>
            <a:r>
              <a:rPr lang="en-US" sz="2000" b="1" dirty="0" smtClean="0"/>
              <a:t> </a:t>
            </a:r>
            <a:r>
              <a:rPr lang="en-US" sz="2000" b="1" dirty="0"/>
              <a:t>The </a:t>
            </a:r>
            <a:r>
              <a:rPr lang="en-US" sz="2000" b="1" dirty="0" err="1"/>
              <a:t>eccrine</a:t>
            </a:r>
            <a:r>
              <a:rPr lang="en-US" sz="2000" b="1" dirty="0"/>
              <a:t> sweat glands are </a:t>
            </a:r>
            <a:endParaRPr lang="en-US" sz="2000" b="1" dirty="0" smtClean="0"/>
          </a:p>
          <a:p>
            <a:pPr marL="0" indent="0" algn="l" rtl="0">
              <a:buNone/>
            </a:pPr>
            <a:r>
              <a:rPr lang="en-US" sz="2000" b="1" dirty="0" smtClean="0"/>
              <a:t>responsible </a:t>
            </a:r>
            <a:r>
              <a:rPr lang="en-US" sz="2000" b="1" dirty="0"/>
              <a:t>for the </a:t>
            </a:r>
            <a:r>
              <a:rPr lang="en-US" sz="2000" b="1" dirty="0" smtClean="0"/>
              <a:t>moisture </a:t>
            </a:r>
          </a:p>
          <a:p>
            <a:pPr marL="0" indent="0" algn="l" rtl="0">
              <a:buNone/>
            </a:pPr>
            <a:r>
              <a:rPr lang="en-US" sz="2000" b="1" dirty="0" smtClean="0"/>
              <a:t>produced </a:t>
            </a:r>
            <a:r>
              <a:rPr lang="en-US" sz="2000" b="1" dirty="0"/>
              <a:t>in the palm and </a:t>
            </a:r>
            <a:r>
              <a:rPr lang="en-US" sz="2000" b="1" dirty="0" smtClean="0"/>
              <a:t>sole</a:t>
            </a:r>
          </a:p>
          <a:p>
            <a:pPr marL="0" indent="0" algn="l" rtl="0">
              <a:buNone/>
            </a:pPr>
            <a:r>
              <a:rPr lang="en-US" sz="2000" b="1" dirty="0" smtClean="0"/>
              <a:t> </a:t>
            </a:r>
            <a:r>
              <a:rPr lang="en-US" sz="2000" b="1" dirty="0"/>
              <a:t>area when a person </a:t>
            </a:r>
            <a:r>
              <a:rPr lang="en-US" sz="2000" b="1" dirty="0" smtClean="0"/>
              <a:t>is</a:t>
            </a:r>
          </a:p>
          <a:p>
            <a:pPr marL="0" indent="0" algn="l" rtl="0">
              <a:buNone/>
            </a:pPr>
            <a:r>
              <a:rPr lang="en-US" sz="2000" b="1" dirty="0" smtClean="0"/>
              <a:t> </a:t>
            </a:r>
            <a:r>
              <a:rPr lang="en-US" sz="2000" b="1" dirty="0"/>
              <a:t>emotionally </a:t>
            </a:r>
            <a:r>
              <a:rPr lang="en-US" sz="2000" b="1" dirty="0" smtClean="0"/>
              <a:t>stressed</a:t>
            </a:r>
            <a:endParaRPr lang="en-US" sz="2400" b="1" dirty="0">
              <a:solidFill>
                <a:srgbClr val="FF0000"/>
              </a:solidFill>
            </a:endParaRPr>
          </a:p>
          <a:p>
            <a:pPr marL="0" indent="0" algn="l" rtl="0">
              <a:buNone/>
            </a:pPr>
            <a:r>
              <a:rPr lang="en-US" sz="2400" b="1" dirty="0" smtClean="0">
                <a:solidFill>
                  <a:srgbClr val="FF0000"/>
                </a:solidFill>
              </a:rPr>
              <a:t>-Apocrine </a:t>
            </a:r>
            <a:r>
              <a:rPr lang="en-US" sz="2400" b="1" dirty="0">
                <a:solidFill>
                  <a:srgbClr val="FF0000"/>
                </a:solidFill>
              </a:rPr>
              <a:t>sweat </a:t>
            </a:r>
            <a:r>
              <a:rPr lang="en-US" sz="2400" b="1" dirty="0" smtClean="0">
                <a:solidFill>
                  <a:srgbClr val="FF0000"/>
                </a:solidFill>
              </a:rPr>
              <a:t>glands:</a:t>
            </a:r>
          </a:p>
          <a:p>
            <a:pPr marL="0" indent="0" algn="l" rtl="0">
              <a:buNone/>
            </a:pPr>
            <a:r>
              <a:rPr lang="en-US" sz="2000" b="1" dirty="0" smtClean="0"/>
              <a:t>They are special type of sweat</a:t>
            </a:r>
          </a:p>
          <a:p>
            <a:pPr marL="0" indent="0" algn="l" rtl="0">
              <a:buNone/>
            </a:pPr>
            <a:r>
              <a:rPr lang="en-US" sz="2000" b="1" dirty="0" smtClean="0"/>
              <a:t>Glands in the skin, which secrete</a:t>
            </a:r>
          </a:p>
          <a:p>
            <a:pPr marL="0" indent="0" algn="l" rtl="0">
              <a:buNone/>
            </a:pPr>
            <a:r>
              <a:rPr lang="en-US" sz="2000" b="1" dirty="0" smtClean="0"/>
              <a:t>a viscid secretion into a hair</a:t>
            </a:r>
          </a:p>
          <a:p>
            <a:pPr marL="0" indent="0" algn="l" rtl="0">
              <a:buNone/>
            </a:pPr>
            <a:r>
              <a:rPr lang="en-US" sz="2000" b="1" dirty="0" smtClean="0"/>
              <a:t>Follicle. They are found mainly </a:t>
            </a:r>
          </a:p>
          <a:p>
            <a:pPr marL="0" indent="0" algn="l" rtl="0">
              <a:buNone/>
            </a:pPr>
            <a:r>
              <a:rPr lang="en-US" sz="2000" b="1" dirty="0" smtClean="0"/>
              <a:t>In the axilla(armpit) and the</a:t>
            </a:r>
          </a:p>
          <a:p>
            <a:pPr marL="0" indent="0" algn="l" rtl="0">
              <a:buNone/>
            </a:pPr>
            <a:r>
              <a:rPr lang="en-US" sz="2000" b="1" dirty="0" smtClean="0"/>
              <a:t>perianal </a:t>
            </a:r>
            <a:r>
              <a:rPr lang="en-US" sz="2000" b="1" dirty="0"/>
              <a:t>area. Apocrine </a:t>
            </a:r>
            <a:r>
              <a:rPr lang="en-US" sz="2000" b="1" dirty="0" smtClean="0"/>
              <a:t>gland develop</a:t>
            </a:r>
          </a:p>
          <a:p>
            <a:pPr marL="0" indent="0" algn="l" rtl="0">
              <a:buNone/>
            </a:pPr>
            <a:r>
              <a:rPr lang="en-US" sz="2000" b="1" dirty="0" smtClean="0"/>
              <a:t> </a:t>
            </a:r>
            <a:r>
              <a:rPr lang="en-US" sz="2000" b="1" dirty="0"/>
              <a:t>in areas with </a:t>
            </a:r>
            <a:r>
              <a:rPr lang="en-US" sz="2000" b="1" dirty="0" smtClean="0"/>
              <a:t>many hair follicles ,such</a:t>
            </a:r>
          </a:p>
          <a:p>
            <a:pPr marL="0" indent="0" algn="l" rtl="0">
              <a:buNone/>
            </a:pPr>
            <a:r>
              <a:rPr lang="en-US" sz="2000" b="1" dirty="0" smtClean="0"/>
              <a:t> , as </a:t>
            </a:r>
            <a:r>
              <a:rPr lang="en-US" sz="2000" b="1" dirty="0"/>
              <a:t>on the scalp</a:t>
            </a:r>
            <a:r>
              <a:rPr lang="en-US" sz="2000" b="1" dirty="0" smtClean="0"/>
              <a:t>, armpits(axilla)  and     </a:t>
            </a:r>
            <a:r>
              <a:rPr lang="en-US" sz="2000" b="1" dirty="0"/>
              <a:t>and groin.</a:t>
            </a:r>
          </a:p>
          <a:p>
            <a:pPr marL="0" indent="0" algn="l" rtl="0">
              <a:buNone/>
            </a:pPr>
            <a:r>
              <a:rPr lang="en-US" sz="2000" b="1" dirty="0" smtClean="0"/>
              <a:t>   groin . </a:t>
            </a:r>
            <a:r>
              <a:rPr lang="en-US" sz="2000" b="1" dirty="0"/>
              <a:t>The products of </a:t>
            </a:r>
            <a:r>
              <a:rPr lang="en-US" sz="2000" b="1" dirty="0" smtClean="0"/>
              <a:t> the bacterial </a:t>
            </a:r>
          </a:p>
          <a:p>
            <a:pPr marL="0" indent="0" algn="l" rtl="0">
              <a:buNone/>
            </a:pPr>
            <a:r>
              <a:rPr lang="en-US" sz="2000" b="1" dirty="0" smtClean="0"/>
              <a:t>degradation of this type of sweat  are</a:t>
            </a:r>
          </a:p>
          <a:p>
            <a:pPr marL="0" indent="0" algn="l" rtl="0">
              <a:buNone/>
            </a:pPr>
            <a:r>
              <a:rPr lang="en-US" sz="2000" b="1" dirty="0" smtClean="0"/>
              <a:t>responsible </a:t>
            </a:r>
            <a:r>
              <a:rPr lang="en-US" sz="2000" b="1" dirty="0"/>
              <a:t>for the body </a:t>
            </a:r>
            <a:r>
              <a:rPr lang="en-US" sz="2000" b="1" dirty="0" smtClean="0"/>
              <a:t>odor.</a:t>
            </a:r>
          </a:p>
          <a:p>
            <a:pPr marL="0" indent="0" algn="l" rtl="0">
              <a:buNone/>
            </a:pPr>
            <a:endParaRPr lang="en-US" sz="2000" b="1" dirty="0"/>
          </a:p>
        </p:txBody>
      </p:sp>
      <p:graphicFrame>
        <p:nvGraphicFramePr>
          <p:cNvPr id="13" name="جدول 12"/>
          <p:cNvGraphicFramePr>
            <a:graphicFrameLocks noGrp="1"/>
          </p:cNvGraphicFramePr>
          <p:nvPr>
            <p:extLst>
              <p:ext uri="{D42A27DB-BD31-4B8C-83A1-F6EECF244321}">
                <p14:modId xmlns:p14="http://schemas.microsoft.com/office/powerpoint/2010/main" val="271469180"/>
              </p:ext>
            </p:extLst>
          </p:nvPr>
        </p:nvGraphicFramePr>
        <p:xfrm>
          <a:off x="4067944" y="116632"/>
          <a:ext cx="4968552" cy="6421786"/>
        </p:xfrm>
        <a:graphic>
          <a:graphicData uri="http://schemas.openxmlformats.org/drawingml/2006/table">
            <a:tbl>
              <a:tblPr rtl="1" firstRow="1" bandRow="1">
                <a:tableStyleId>{5C22544A-7EE6-4342-B048-85BDC9FD1C3A}</a:tableStyleId>
              </a:tblPr>
              <a:tblGrid>
                <a:gridCol w="2504350"/>
                <a:gridCol w="2464202"/>
              </a:tblGrid>
              <a:tr h="638971">
                <a:tc>
                  <a:txBody>
                    <a:bodyPr/>
                    <a:lstStyle/>
                    <a:p>
                      <a:pPr algn="l" rtl="0"/>
                      <a:r>
                        <a:rPr lang="en-US" sz="2000" dirty="0" err="1" smtClean="0"/>
                        <a:t>Eccrine</a:t>
                      </a:r>
                      <a:r>
                        <a:rPr lang="en-US" sz="2000" dirty="0" smtClean="0"/>
                        <a:t> sweat gland</a:t>
                      </a:r>
                      <a:endParaRPr lang="en-US" sz="2000" dirty="0"/>
                    </a:p>
                  </a:txBody>
                  <a:tcPr/>
                </a:tc>
                <a:tc>
                  <a:txBody>
                    <a:bodyPr/>
                    <a:lstStyle/>
                    <a:p>
                      <a:pPr algn="l" rtl="0"/>
                      <a:r>
                        <a:rPr lang="en-US" sz="2000" dirty="0" err="1" smtClean="0">
                          <a:solidFill>
                            <a:schemeClr val="bg1"/>
                          </a:solidFill>
                        </a:rPr>
                        <a:t>Apocrin</a:t>
                      </a:r>
                      <a:r>
                        <a:rPr lang="en-US" sz="2000" dirty="0" smtClean="0">
                          <a:solidFill>
                            <a:schemeClr val="bg1"/>
                          </a:solidFill>
                        </a:rPr>
                        <a:t> sweat gland</a:t>
                      </a:r>
                      <a:endParaRPr lang="en-US" sz="2000" dirty="0">
                        <a:solidFill>
                          <a:schemeClr val="bg1"/>
                        </a:solidFill>
                      </a:endParaRPr>
                    </a:p>
                  </a:txBody>
                  <a:tcPr/>
                </a:tc>
              </a:tr>
              <a:tr h="757309">
                <a:tc>
                  <a:txBody>
                    <a:bodyPr/>
                    <a:lstStyle/>
                    <a:p>
                      <a:pPr algn="l" rtl="0"/>
                      <a:r>
                        <a:rPr lang="en-US" b="1" dirty="0" smtClean="0"/>
                        <a:t>Watery secretion into body surface directly</a:t>
                      </a:r>
                      <a:endParaRPr lang="en-US" b="1" dirty="0"/>
                    </a:p>
                  </a:txBody>
                  <a:tcPr/>
                </a:tc>
                <a:tc>
                  <a:txBody>
                    <a:bodyPr/>
                    <a:lstStyle/>
                    <a:p>
                      <a:pPr algn="l" rtl="0"/>
                      <a:r>
                        <a:rPr lang="en-US" b="1" dirty="0" smtClean="0"/>
                        <a:t>Viscous secretion into follicle by its duct</a:t>
                      </a:r>
                      <a:endParaRPr lang="en-US" b="1" dirty="0"/>
                    </a:p>
                  </a:txBody>
                  <a:tcPr/>
                </a:tc>
              </a:tr>
              <a:tr h="757309">
                <a:tc>
                  <a:txBody>
                    <a:bodyPr/>
                    <a:lstStyle/>
                    <a:p>
                      <a:pPr algn="l" rtl="0"/>
                      <a:r>
                        <a:rPr lang="en-US" b="1" dirty="0" smtClean="0"/>
                        <a:t>All surface of the body (for head ,neck,</a:t>
                      </a:r>
                      <a:r>
                        <a:rPr lang="en-US" b="1" baseline="0" dirty="0" smtClean="0"/>
                        <a:t> back</a:t>
                      </a:r>
                      <a:r>
                        <a:rPr lang="en-US" b="1" dirty="0" smtClean="0"/>
                        <a:t> </a:t>
                      </a:r>
                      <a:r>
                        <a:rPr lang="en-US" dirty="0" smtClean="0"/>
                        <a:t>)</a:t>
                      </a:r>
                      <a:endParaRPr lang="en-US" dirty="0"/>
                    </a:p>
                  </a:txBody>
                  <a:tcPr/>
                </a:tc>
                <a:tc>
                  <a:txBody>
                    <a:bodyPr/>
                    <a:lstStyle/>
                    <a:p>
                      <a:pPr algn="l" rtl="0"/>
                      <a:r>
                        <a:rPr lang="en-US" b="1" dirty="0" smtClean="0"/>
                        <a:t>Position in axilla ,perianal area ,</a:t>
                      </a:r>
                      <a:r>
                        <a:rPr lang="en-US" b="1" baseline="0" dirty="0" smtClean="0"/>
                        <a:t> </a:t>
                      </a:r>
                      <a:endParaRPr lang="en-US" b="1" dirty="0"/>
                    </a:p>
                  </a:txBody>
                  <a:tcPr/>
                </a:tc>
              </a:tr>
              <a:tr h="757309">
                <a:tc>
                  <a:txBody>
                    <a:bodyPr/>
                    <a:lstStyle/>
                    <a:p>
                      <a:pPr algn="l" rtl="0"/>
                      <a:r>
                        <a:rPr lang="en-US" b="1" dirty="0" smtClean="0"/>
                        <a:t>Water  and sodium chloride </a:t>
                      </a:r>
                      <a:endParaRPr lang="en-US" b="1" dirty="0"/>
                    </a:p>
                  </a:txBody>
                  <a:tcPr/>
                </a:tc>
                <a:tc>
                  <a:txBody>
                    <a:bodyPr/>
                    <a:lstStyle/>
                    <a:p>
                      <a:pPr algn="l" rtl="0"/>
                      <a:r>
                        <a:rPr lang="en-US" b="1" dirty="0" smtClean="0"/>
                        <a:t>Secretion consist of protein and fatty acid</a:t>
                      </a:r>
                      <a:endParaRPr lang="en-US" b="1" dirty="0"/>
                    </a:p>
                  </a:txBody>
                  <a:tcPr/>
                </a:tc>
              </a:tr>
              <a:tr h="757309">
                <a:tc>
                  <a:txBody>
                    <a:bodyPr/>
                    <a:lstStyle/>
                    <a:p>
                      <a:pPr algn="l" rtl="0"/>
                      <a:r>
                        <a:rPr lang="en-US" b="1" dirty="0" smtClean="0"/>
                        <a:t>responsible for cooling of</a:t>
                      </a:r>
                    </a:p>
                    <a:p>
                      <a:pPr algn="l" rtl="0"/>
                      <a:r>
                        <a:rPr lang="en-US" b="1" dirty="0" smtClean="0"/>
                        <a:t>Body(thermoregulation</a:t>
                      </a:r>
                      <a:r>
                        <a:rPr lang="en-US" dirty="0" smtClean="0"/>
                        <a:t>) </a:t>
                      </a:r>
                      <a:endParaRPr lang="en-US" dirty="0"/>
                    </a:p>
                  </a:txBody>
                  <a:tcPr/>
                </a:tc>
                <a:tc>
                  <a:txBody>
                    <a:bodyPr/>
                    <a:lstStyle/>
                    <a:p>
                      <a:pPr algn="l" rtl="0"/>
                      <a:r>
                        <a:rPr lang="en-US" b="1" dirty="0" smtClean="0"/>
                        <a:t>Responsible for odor body</a:t>
                      </a:r>
                      <a:endParaRPr lang="en-US" b="1" dirty="0"/>
                    </a:p>
                  </a:txBody>
                  <a:tcPr/>
                </a:tc>
              </a:tr>
              <a:tr h="1081870">
                <a:tc>
                  <a:txBody>
                    <a:bodyPr/>
                    <a:lstStyle/>
                    <a:p>
                      <a:pPr algn="l" rtl="0"/>
                      <a:r>
                        <a:rPr lang="en-US" b="1" dirty="0" smtClean="0"/>
                        <a:t>Ductal</a:t>
                      </a:r>
                      <a:r>
                        <a:rPr lang="en-US" b="1" baseline="0" dirty="0" smtClean="0"/>
                        <a:t> epithelium of lobule  is made up of multiple layers cuboid    </a:t>
                      </a:r>
                      <a:endParaRPr lang="en-US" b="1" dirty="0"/>
                    </a:p>
                  </a:txBody>
                  <a:tcPr/>
                </a:tc>
                <a:tc>
                  <a:txBody>
                    <a:bodyPr/>
                    <a:lstStyle/>
                    <a:p>
                      <a:pPr algn="l" rtl="0"/>
                      <a:r>
                        <a:rPr lang="en-US" b="1" dirty="0" smtClean="0"/>
                        <a:t>Ductal</a:t>
                      </a:r>
                      <a:r>
                        <a:rPr lang="en-US" b="1" baseline="0" dirty="0" smtClean="0"/>
                        <a:t> epithelium is made up of lobule single ( layer Cuboid)</a:t>
                      </a:r>
                      <a:endParaRPr lang="en-US" b="1" dirty="0"/>
                    </a:p>
                  </a:txBody>
                  <a:tcPr/>
                </a:tc>
              </a:tr>
              <a:tr h="757309">
                <a:tc>
                  <a:txBody>
                    <a:bodyPr/>
                    <a:lstStyle/>
                    <a:p>
                      <a:pPr algn="l" rtl="0"/>
                      <a:r>
                        <a:rPr lang="en-US" b="1" dirty="0" smtClean="0"/>
                        <a:t>Diameter of body is(30-40  micro/M</a:t>
                      </a:r>
                      <a:r>
                        <a:rPr lang="en-US" dirty="0" smtClean="0"/>
                        <a:t>)</a:t>
                      </a:r>
                      <a:endParaRPr lang="en-US" dirty="0"/>
                    </a:p>
                  </a:txBody>
                  <a:tcPr/>
                </a:tc>
                <a:tc>
                  <a:txBody>
                    <a:bodyPr/>
                    <a:lstStyle/>
                    <a:p>
                      <a:pPr algn="l" rtl="0"/>
                      <a:r>
                        <a:rPr lang="en-US" b="1" dirty="0" smtClean="0"/>
                        <a:t>Diameter of body is (80-10</a:t>
                      </a:r>
                      <a:r>
                        <a:rPr lang="en-US" b="1" baseline="0" dirty="0" smtClean="0"/>
                        <a:t>0 micro/M )</a:t>
                      </a:r>
                      <a:endParaRPr lang="en-US" b="1" dirty="0"/>
                    </a:p>
                  </a:txBody>
                  <a:tcPr/>
                </a:tc>
              </a:tr>
              <a:tr h="757309">
                <a:tc>
                  <a:txBody>
                    <a:bodyPr/>
                    <a:lstStyle/>
                    <a:p>
                      <a:pPr algn="l" rtl="0"/>
                      <a:r>
                        <a:rPr lang="en-US" b="1" dirty="0" smtClean="0"/>
                        <a:t>Diameter</a:t>
                      </a:r>
                      <a:r>
                        <a:rPr lang="en-US" b="1" baseline="0" dirty="0" smtClean="0"/>
                        <a:t> of secretory coil (500- 700 micro/M )</a:t>
                      </a:r>
                      <a:endParaRPr lang="en-US" b="1" dirty="0"/>
                    </a:p>
                  </a:txBody>
                  <a:tcPr/>
                </a:tc>
                <a:tc>
                  <a:txBody>
                    <a:bodyPr/>
                    <a:lstStyle/>
                    <a:p>
                      <a:pPr algn="l" rtl="0"/>
                      <a:r>
                        <a:rPr lang="en-US" b="1" dirty="0" smtClean="0"/>
                        <a:t>Diameter of secretory coils (800micro/ / M</a:t>
                      </a:r>
                      <a:r>
                        <a:rPr lang="en-US" dirty="0" smtClean="0"/>
                        <a:t>)</a:t>
                      </a:r>
                      <a:endParaRPr lang="en-US" dirty="0"/>
                    </a:p>
                  </a:txBody>
                  <a:tcPr/>
                </a:tc>
              </a:tr>
            </a:tbl>
          </a:graphicData>
        </a:graphic>
      </p:graphicFrame>
    </p:spTree>
    <p:extLst>
      <p:ext uri="{BB962C8B-B14F-4D97-AF65-F5344CB8AC3E}">
        <p14:creationId xmlns:p14="http://schemas.microsoft.com/office/powerpoint/2010/main" val="406231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82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1979713" y="188640"/>
            <a:ext cx="2880320" cy="1200329"/>
          </a:xfrm>
          <a:prstGeom prst="rect">
            <a:avLst/>
          </a:prstGeom>
          <a:noFill/>
        </p:spPr>
        <p:txBody>
          <a:bodyPr wrap="square" rtlCol="1">
            <a:spAutoFit/>
          </a:bodyPr>
          <a:lstStyle/>
          <a:p>
            <a:r>
              <a:rPr lang="en-US" sz="7200" dirty="0" smtClean="0"/>
              <a:t>Thanks</a:t>
            </a:r>
            <a:endParaRPr lang="en-US" sz="6000" dirty="0"/>
          </a:p>
        </p:txBody>
      </p:sp>
    </p:spTree>
    <p:extLst>
      <p:ext uri="{BB962C8B-B14F-4D97-AF65-F5344CB8AC3E}">
        <p14:creationId xmlns:p14="http://schemas.microsoft.com/office/powerpoint/2010/main" val="7829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2503"/>
            <a:ext cx="7772400" cy="690194"/>
          </a:xfrm>
        </p:spPr>
        <p:txBody>
          <a:bodyPr>
            <a:normAutofit/>
          </a:bodyPr>
          <a:lstStyle/>
          <a:p>
            <a:r>
              <a:rPr lang="en-US" sz="3600" b="1" dirty="0" smtClean="0">
                <a:solidFill>
                  <a:srgbClr val="FF0000"/>
                </a:solidFill>
              </a:rPr>
              <a:t>Tissues</a:t>
            </a:r>
            <a:endParaRPr lang="en-US" sz="3600" b="1" dirty="0">
              <a:solidFill>
                <a:srgbClr val="FF0000"/>
              </a:solidFill>
            </a:endParaRPr>
          </a:p>
        </p:txBody>
      </p:sp>
      <p:sp>
        <p:nvSpPr>
          <p:cNvPr id="3" name="عنوان فرعي 2"/>
          <p:cNvSpPr>
            <a:spLocks noGrp="1"/>
          </p:cNvSpPr>
          <p:nvPr>
            <p:ph type="subTitle" idx="1"/>
          </p:nvPr>
        </p:nvSpPr>
        <p:spPr>
          <a:xfrm>
            <a:off x="219472" y="692696"/>
            <a:ext cx="8924528" cy="5904656"/>
          </a:xfrm>
        </p:spPr>
        <p:txBody>
          <a:bodyPr>
            <a:normAutofit/>
          </a:bodyPr>
          <a:lstStyle/>
          <a:p>
            <a:pPr algn="l" rtl="0"/>
            <a:r>
              <a:rPr lang="en-US" sz="2000" b="1" i="0" dirty="0" smtClean="0">
                <a:solidFill>
                  <a:srgbClr val="FF0000"/>
                </a:solidFill>
                <a:effectLst/>
                <a:latin typeface="Google Sans"/>
              </a:rPr>
              <a:t>Tissue</a:t>
            </a:r>
            <a:r>
              <a:rPr lang="en-US" sz="1800" b="1" i="0" dirty="0" smtClean="0">
                <a:solidFill>
                  <a:srgbClr val="00B050"/>
                </a:solidFill>
                <a:effectLst/>
                <a:latin typeface="Google Sans"/>
              </a:rPr>
              <a:t> </a:t>
            </a:r>
            <a:r>
              <a:rPr lang="en-US" sz="1800" b="1" i="0" dirty="0" smtClean="0">
                <a:solidFill>
                  <a:schemeClr val="tx1"/>
                </a:solidFill>
                <a:effectLst/>
                <a:latin typeface="Google Sans"/>
              </a:rPr>
              <a:t>is a group of cells that have similar structure and that </a:t>
            </a:r>
            <a:r>
              <a:rPr lang="en-US" sz="1800" b="1" i="0" dirty="0" smtClean="0">
                <a:solidFill>
                  <a:srgbClr val="00B050"/>
                </a:solidFill>
                <a:effectLst/>
                <a:latin typeface="Google Sans"/>
              </a:rPr>
              <a:t>function</a:t>
            </a:r>
            <a:r>
              <a:rPr lang="en-US" sz="1800" b="1" i="0" dirty="0" smtClean="0">
                <a:solidFill>
                  <a:schemeClr val="tx1"/>
                </a:solidFill>
                <a:effectLst/>
                <a:latin typeface="Google Sans"/>
              </a:rPr>
              <a:t> together as a unit. A nonliving material, called the intercellular matrix, fills the spaces between the cells.</a:t>
            </a:r>
            <a:r>
              <a:rPr lang="en-US" sz="1800" b="1" i="0" dirty="0" smtClean="0">
                <a:solidFill>
                  <a:srgbClr val="00B050"/>
                </a:solidFill>
                <a:effectLst/>
                <a:latin typeface="Google Sans"/>
              </a:rPr>
              <a:t>.</a:t>
            </a:r>
            <a:endParaRPr lang="en-US" sz="1800" b="1" dirty="0">
              <a:solidFill>
                <a:schemeClr val="accent1">
                  <a:lumMod val="75000"/>
                </a:schemeClr>
              </a:solidFill>
            </a:endParaRPr>
          </a:p>
        </p:txBody>
      </p:sp>
      <p:sp>
        <p:nvSpPr>
          <p:cNvPr id="4" name="مستطيل 3"/>
          <p:cNvSpPr/>
          <p:nvPr/>
        </p:nvSpPr>
        <p:spPr>
          <a:xfrm>
            <a:off x="0" y="1268760"/>
            <a:ext cx="8568952" cy="5416868"/>
          </a:xfrm>
          <a:prstGeom prst="rect">
            <a:avLst/>
          </a:prstGeom>
        </p:spPr>
        <p:txBody>
          <a:bodyPr wrap="square">
            <a:spAutoFit/>
          </a:bodyPr>
          <a:lstStyle/>
          <a:p>
            <a:pPr algn="l"/>
            <a:endParaRPr lang="en-US" dirty="0" smtClean="0"/>
          </a:p>
          <a:p>
            <a:pPr algn="l" rtl="0"/>
            <a:r>
              <a:rPr lang="en-US" sz="2000" b="1" dirty="0" smtClean="0">
                <a:solidFill>
                  <a:srgbClr val="FF0000"/>
                </a:solidFill>
              </a:rPr>
              <a:t>1-Epithelial </a:t>
            </a:r>
            <a:r>
              <a:rPr lang="en-US" sz="2400" b="1" dirty="0" smtClean="0">
                <a:solidFill>
                  <a:srgbClr val="FF0000"/>
                </a:solidFill>
              </a:rPr>
              <a:t>Tissues</a:t>
            </a:r>
            <a:r>
              <a:rPr lang="en-US" sz="2000" b="1" dirty="0" smtClean="0"/>
              <a:t>-is </a:t>
            </a:r>
            <a:r>
              <a:rPr lang="en-US" sz="2000" b="1" dirty="0"/>
              <a:t>a thin, continuous, protective layer of compactly packed cells with a little intercellular matrix. Epithelial tissues line the outer surfaces of organs and blood </a:t>
            </a:r>
            <a:r>
              <a:rPr lang="en-US" sz="2000" b="1" dirty="0" smtClean="0"/>
              <a:t>vessels. </a:t>
            </a:r>
            <a:r>
              <a:rPr lang="en-US" sz="2000" b="1" dirty="0"/>
              <a:t>They form the covering of all body surfaces, line body cavities and hollow organs, and are the major tissue in glands. They perform </a:t>
            </a:r>
            <a:r>
              <a:rPr lang="en-US" sz="2000" b="1" dirty="0" smtClean="0"/>
              <a:t>functions </a:t>
            </a:r>
            <a:r>
              <a:rPr lang="en-US" sz="2000" b="1" dirty="0"/>
              <a:t>that include </a:t>
            </a:r>
            <a:r>
              <a:rPr lang="en-US" sz="2000" b="1" dirty="0">
                <a:solidFill>
                  <a:srgbClr val="FF0000"/>
                </a:solidFill>
              </a:rPr>
              <a:t>protection, </a:t>
            </a:r>
            <a:r>
              <a:rPr lang="en-US" sz="2000" b="1" dirty="0">
                <a:solidFill>
                  <a:srgbClr val="00B050"/>
                </a:solidFill>
              </a:rPr>
              <a:t>secretion</a:t>
            </a:r>
            <a:r>
              <a:rPr lang="en-US" sz="2000" b="1" dirty="0"/>
              <a:t>, </a:t>
            </a:r>
            <a:r>
              <a:rPr lang="en-US" sz="2000" b="1" dirty="0">
                <a:solidFill>
                  <a:srgbClr val="0070C0"/>
                </a:solidFill>
              </a:rPr>
              <a:t>absorption</a:t>
            </a:r>
            <a:r>
              <a:rPr lang="en-US" sz="2000" b="1" dirty="0"/>
              <a:t>, excretion, </a:t>
            </a:r>
            <a:r>
              <a:rPr lang="en-US" sz="2000" b="1" dirty="0">
                <a:solidFill>
                  <a:srgbClr val="FF0000"/>
                </a:solidFill>
              </a:rPr>
              <a:t>filtration, </a:t>
            </a:r>
            <a:r>
              <a:rPr lang="en-US" sz="2000" b="1" dirty="0">
                <a:solidFill>
                  <a:srgbClr val="7030A0"/>
                </a:solidFill>
              </a:rPr>
              <a:t>diffusion</a:t>
            </a:r>
            <a:r>
              <a:rPr lang="en-US" sz="2000" b="1" dirty="0"/>
              <a:t>, and </a:t>
            </a:r>
            <a:r>
              <a:rPr lang="en-US" sz="2000" b="1" dirty="0" smtClean="0"/>
              <a:t>sensory  reception . They lack blood vessels ,lymph and nerves </a:t>
            </a:r>
          </a:p>
          <a:p>
            <a:pPr algn="l" rtl="0"/>
            <a:r>
              <a:rPr lang="en-US" sz="2400" b="1" dirty="0" smtClean="0">
                <a:solidFill>
                  <a:srgbClr val="FF0000"/>
                </a:solidFill>
              </a:rPr>
              <a:t>Epithelial tissues </a:t>
            </a:r>
            <a:r>
              <a:rPr lang="en-US" sz="2400" b="1" dirty="0" smtClean="0"/>
              <a:t>are </a:t>
            </a:r>
            <a:r>
              <a:rPr lang="en-US" sz="2000" b="1" dirty="0" smtClean="0"/>
              <a:t> classified according to </a:t>
            </a:r>
            <a:r>
              <a:rPr lang="en-US" sz="2400" b="1" dirty="0" smtClean="0"/>
              <a:t>its </a:t>
            </a:r>
            <a:r>
              <a:rPr lang="en-US" sz="2400" b="1" dirty="0" smtClean="0">
                <a:solidFill>
                  <a:srgbClr val="FF0000"/>
                </a:solidFill>
              </a:rPr>
              <a:t>shape and layers </a:t>
            </a:r>
            <a:r>
              <a:rPr lang="en-US" sz="2000" b="1" dirty="0" smtClean="0">
                <a:solidFill>
                  <a:srgbClr val="FF0000"/>
                </a:solidFill>
              </a:rPr>
              <a:t>: </a:t>
            </a:r>
          </a:p>
          <a:p>
            <a:pPr algn="l" rtl="0"/>
            <a:r>
              <a:rPr lang="en-US" sz="2000" b="1" dirty="0">
                <a:solidFill>
                  <a:srgbClr val="FF0000"/>
                </a:solidFill>
              </a:rPr>
              <a:t>A</a:t>
            </a:r>
            <a:r>
              <a:rPr lang="en-US" sz="2000" b="1" dirty="0" smtClean="0"/>
              <a:t>-squamous </a:t>
            </a:r>
            <a:r>
              <a:rPr lang="en-US" sz="2000" b="1" dirty="0"/>
              <a:t>(</a:t>
            </a:r>
            <a:r>
              <a:rPr lang="en-US" sz="2000" b="1" dirty="0" smtClean="0"/>
              <a:t>scaly)        </a:t>
            </a:r>
            <a:r>
              <a:rPr lang="en-US" sz="2000" b="1" dirty="0" smtClean="0">
                <a:solidFill>
                  <a:srgbClr val="FF0000"/>
                </a:solidFill>
              </a:rPr>
              <a:t> B</a:t>
            </a:r>
            <a:r>
              <a:rPr lang="en-US" sz="2000" b="1" dirty="0" smtClean="0"/>
              <a:t>-columnar </a:t>
            </a:r>
            <a:r>
              <a:rPr lang="en-US" sz="2000" b="1" dirty="0" smtClean="0">
                <a:solidFill>
                  <a:srgbClr val="FF0000"/>
                </a:solidFill>
              </a:rPr>
              <a:t>        </a:t>
            </a:r>
            <a:r>
              <a:rPr lang="en-US" sz="2000" b="1" dirty="0">
                <a:solidFill>
                  <a:srgbClr val="FF0000"/>
                </a:solidFill>
              </a:rPr>
              <a:t>C</a:t>
            </a:r>
            <a:r>
              <a:rPr lang="en-US" sz="2000" b="1" dirty="0" smtClean="0"/>
              <a:t>-cuboidal</a:t>
            </a:r>
            <a:r>
              <a:rPr lang="en-US" sz="2000" b="1" dirty="0" smtClean="0">
                <a:solidFill>
                  <a:srgbClr val="FF0000"/>
                </a:solidFill>
              </a:rPr>
              <a:t>.</a:t>
            </a:r>
          </a:p>
          <a:p>
            <a:pPr algn="l" rtl="0"/>
            <a:r>
              <a:rPr lang="en-US" sz="2000" b="1" dirty="0" smtClean="0">
                <a:solidFill>
                  <a:srgbClr val="FF0000"/>
                </a:solidFill>
              </a:rPr>
              <a:t> </a:t>
            </a:r>
            <a:r>
              <a:rPr lang="en-US" sz="2000" b="1" dirty="0"/>
              <a:t>These can be arranged in a </a:t>
            </a:r>
            <a:r>
              <a:rPr lang="en-US" sz="2000" b="1" dirty="0">
                <a:solidFill>
                  <a:srgbClr val="FF0000"/>
                </a:solidFill>
              </a:rPr>
              <a:t>singular layer of cells </a:t>
            </a:r>
            <a:r>
              <a:rPr lang="en-US" sz="2000" b="1" dirty="0" smtClean="0">
                <a:solidFill>
                  <a:srgbClr val="FF0000"/>
                </a:solidFill>
              </a:rPr>
              <a:t> as </a:t>
            </a:r>
            <a:r>
              <a:rPr lang="en-US" sz="2000" b="1" dirty="0"/>
              <a:t>simple epithelium</a:t>
            </a:r>
            <a:r>
              <a:rPr lang="en-US" sz="2000" b="1" dirty="0">
                <a:solidFill>
                  <a:srgbClr val="FF0000"/>
                </a:solidFill>
              </a:rPr>
              <a:t>, either </a:t>
            </a:r>
            <a:r>
              <a:rPr lang="en-US" sz="2000" b="1" dirty="0"/>
              <a:t>simple squamous</a:t>
            </a:r>
            <a:r>
              <a:rPr lang="en-US" sz="2000" b="1" dirty="0">
                <a:solidFill>
                  <a:srgbClr val="FF0000"/>
                </a:solidFill>
              </a:rPr>
              <a:t>, </a:t>
            </a:r>
            <a:r>
              <a:rPr lang="en-US" sz="2000" b="1" dirty="0"/>
              <a:t>simple columnar</a:t>
            </a:r>
            <a:r>
              <a:rPr lang="en-US" sz="2000" b="1" dirty="0">
                <a:solidFill>
                  <a:srgbClr val="FF0000"/>
                </a:solidFill>
              </a:rPr>
              <a:t>, or </a:t>
            </a:r>
            <a:r>
              <a:rPr lang="en-US" sz="2000" b="1" dirty="0"/>
              <a:t>simple cuboidal</a:t>
            </a:r>
            <a:r>
              <a:rPr lang="en-US" sz="2000" b="1" dirty="0">
                <a:solidFill>
                  <a:srgbClr val="FF0000"/>
                </a:solidFill>
              </a:rPr>
              <a:t>, or in layers of two or more cells deep as </a:t>
            </a:r>
            <a:r>
              <a:rPr lang="en-US" sz="2000" b="1" dirty="0"/>
              <a:t>stratified (layered)</a:t>
            </a:r>
            <a:r>
              <a:rPr lang="en-US" sz="2000" b="1" dirty="0">
                <a:solidFill>
                  <a:srgbClr val="FF0000"/>
                </a:solidFill>
              </a:rPr>
              <a:t>, or </a:t>
            </a:r>
            <a:r>
              <a:rPr lang="en-US" sz="2000" b="1" dirty="0"/>
              <a:t>compound, either squamous</a:t>
            </a:r>
            <a:r>
              <a:rPr lang="en-US" sz="2000" b="1" dirty="0">
                <a:solidFill>
                  <a:srgbClr val="FF0000"/>
                </a:solidFill>
              </a:rPr>
              <a:t>, </a:t>
            </a:r>
            <a:r>
              <a:rPr lang="en-US" sz="2000" b="1" dirty="0"/>
              <a:t>columnar or cuboidal. In some tissues, a layer of columnar cells may appear to be stratified </a:t>
            </a:r>
            <a:r>
              <a:rPr lang="en-US" sz="2000" b="1" dirty="0" smtClean="0"/>
              <a:t>due to </a:t>
            </a:r>
            <a:r>
              <a:rPr lang="en-US" sz="2000" b="1" dirty="0"/>
              <a:t>the placement of the nuclei. This sort of tissue is called  </a:t>
            </a:r>
            <a:r>
              <a:rPr lang="en-US" sz="2000" b="1" dirty="0" smtClean="0">
                <a:solidFill>
                  <a:srgbClr val="FF0000"/>
                </a:solidFill>
              </a:rPr>
              <a:t>pseudo stratified  epithelial tissue.</a:t>
            </a:r>
          </a:p>
          <a:p>
            <a:pPr algn="l" rtl="0"/>
            <a:r>
              <a:rPr lang="en-US" sz="2000" b="1" dirty="0" smtClean="0"/>
              <a:t>D-</a:t>
            </a:r>
            <a:r>
              <a:rPr lang="en-US" sz="2000" b="1" dirty="0" smtClean="0">
                <a:solidFill>
                  <a:srgbClr val="FF0000"/>
                </a:solidFill>
              </a:rPr>
              <a:t>Transitional tissue </a:t>
            </a:r>
            <a:r>
              <a:rPr lang="en-US" sz="2000" b="1" dirty="0" smtClean="0"/>
              <a:t>has </a:t>
            </a:r>
            <a:r>
              <a:rPr lang="en-US" sz="2000" b="1" dirty="0"/>
              <a:t>cells that can change from squamous to cuboidal, depending on the amount of tension on the </a:t>
            </a:r>
            <a:r>
              <a:rPr lang="en-US" sz="2000" b="1" dirty="0" smtClean="0"/>
              <a:t>epithelium (bladder)</a:t>
            </a:r>
            <a:endParaRPr lang="en-US" sz="2000" b="1" dirty="0"/>
          </a:p>
        </p:txBody>
      </p:sp>
    </p:spTree>
    <p:extLst>
      <p:ext uri="{BB962C8B-B14F-4D97-AF65-F5344CB8AC3E}">
        <p14:creationId xmlns:p14="http://schemas.microsoft.com/office/powerpoint/2010/main" val="9336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95936" y="116632"/>
            <a:ext cx="504056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07504" y="2456795"/>
            <a:ext cx="8928992" cy="4401205"/>
          </a:xfrm>
          <a:prstGeom prst="rect">
            <a:avLst/>
          </a:prstGeom>
        </p:spPr>
        <p:txBody>
          <a:bodyPr wrap="square">
            <a:spAutoFit/>
          </a:bodyPr>
          <a:lstStyle/>
          <a:p>
            <a:pPr algn="l" rtl="0"/>
            <a:r>
              <a:rPr lang="en-US" sz="2000" b="1" dirty="0" smtClean="0">
                <a:solidFill>
                  <a:srgbClr val="FF0000"/>
                </a:solidFill>
              </a:rPr>
              <a:t>2-Connective </a:t>
            </a:r>
            <a:r>
              <a:rPr lang="en-US" sz="2000" b="1" dirty="0">
                <a:solidFill>
                  <a:srgbClr val="FF0000"/>
                </a:solidFill>
              </a:rPr>
              <a:t>tissues, </a:t>
            </a:r>
            <a:r>
              <a:rPr lang="en-US" sz="2000" b="1" dirty="0"/>
              <a:t>as the name implies, support and connect different tissues and organs of the body. They are widely distributed in every part of the </a:t>
            </a:r>
            <a:r>
              <a:rPr lang="en-US" sz="2000" b="1" dirty="0" smtClean="0"/>
              <a:t>body .They are made </a:t>
            </a:r>
            <a:r>
              <a:rPr lang="en-US" sz="2000" b="1" dirty="0"/>
              <a:t>up of a few cells present in the intercellular framework of protein </a:t>
            </a:r>
            <a:r>
              <a:rPr lang="en-US" sz="2000" b="1" dirty="0" smtClean="0"/>
              <a:t>  ,they </a:t>
            </a:r>
            <a:r>
              <a:rPr lang="en-US" sz="2000" b="1" dirty="0"/>
              <a:t>contain collagen, </a:t>
            </a:r>
            <a:r>
              <a:rPr lang="en-US" sz="2000" b="1" dirty="0" smtClean="0"/>
              <a:t>elastin and </a:t>
            </a:r>
            <a:r>
              <a:rPr lang="en-US" sz="2000" b="1" dirty="0"/>
              <a:t>reticulate </a:t>
            </a:r>
            <a:r>
              <a:rPr lang="en-US" sz="2000" b="1" dirty="0" smtClean="0"/>
              <a:t>fibers There </a:t>
            </a:r>
            <a:r>
              <a:rPr lang="en-US" sz="2000" b="1" dirty="0"/>
              <a:t>are various kinds of cells present in different types of connective tissues. They secrete different types of </a:t>
            </a:r>
            <a:r>
              <a:rPr lang="en-US" sz="2000" b="1" dirty="0" smtClean="0"/>
              <a:t>fibers </a:t>
            </a:r>
            <a:r>
              <a:rPr lang="en-US" sz="2000" b="1" dirty="0"/>
              <a:t>and matrices. Fibroblasts or adipose cells are </a:t>
            </a:r>
            <a:r>
              <a:rPr lang="en-US" sz="2000" b="1" dirty="0">
                <a:solidFill>
                  <a:srgbClr val="FF0000"/>
                </a:solidFill>
              </a:rPr>
              <a:t>stationary</a:t>
            </a:r>
            <a:r>
              <a:rPr lang="en-US" sz="2000" b="1" dirty="0"/>
              <a:t> and macrophages, mast cells, monocytes, lymphocytes are </a:t>
            </a:r>
            <a:r>
              <a:rPr lang="en-US" sz="2000" b="1" dirty="0">
                <a:solidFill>
                  <a:srgbClr val="FF0000"/>
                </a:solidFill>
              </a:rPr>
              <a:t>migrating </a:t>
            </a:r>
            <a:r>
              <a:rPr lang="en-US" sz="2000" b="1" dirty="0" smtClean="0">
                <a:solidFill>
                  <a:srgbClr val="FF0000"/>
                </a:solidFill>
              </a:rPr>
              <a:t>cells.</a:t>
            </a:r>
          </a:p>
          <a:p>
            <a:pPr algn="l" rtl="0"/>
            <a:r>
              <a:rPr lang="en-US" sz="2000" b="1" dirty="0">
                <a:solidFill>
                  <a:srgbClr val="FF0000"/>
                </a:solidFill>
              </a:rPr>
              <a:t>Types of Connective </a:t>
            </a:r>
            <a:r>
              <a:rPr lang="en-US" sz="2000" b="1" dirty="0" smtClean="0">
                <a:solidFill>
                  <a:srgbClr val="FF0000"/>
                </a:solidFill>
              </a:rPr>
              <a:t>Tissue</a:t>
            </a:r>
          </a:p>
          <a:p>
            <a:pPr algn="l" rtl="0"/>
            <a:r>
              <a:rPr lang="en-US" sz="2000" b="1" dirty="0" smtClean="0">
                <a:solidFill>
                  <a:srgbClr val="FF0000"/>
                </a:solidFill>
              </a:rPr>
              <a:t>A-Loose </a:t>
            </a:r>
            <a:r>
              <a:rPr lang="en-US" sz="2000" b="1" dirty="0">
                <a:solidFill>
                  <a:srgbClr val="FF0000"/>
                </a:solidFill>
              </a:rPr>
              <a:t>Connective </a:t>
            </a:r>
            <a:r>
              <a:rPr lang="en-US" sz="2000" b="1" dirty="0" smtClean="0"/>
              <a:t>Tissue:(areolar tissue), </a:t>
            </a:r>
            <a:r>
              <a:rPr lang="en-US" sz="2000" b="1" dirty="0"/>
              <a:t>is a cellular connective tissue with thin and relatively sparse collagen fiber are present all over the body, where support and elasticity both are </a:t>
            </a:r>
            <a:r>
              <a:rPr lang="en-US" sz="2000" b="1" dirty="0" smtClean="0"/>
              <a:t>needed as  blood vessels , lymph ,nerves </a:t>
            </a:r>
            <a:r>
              <a:rPr lang="en-US" sz="2000" b="1" dirty="0"/>
              <a:t>and </a:t>
            </a:r>
            <a:r>
              <a:rPr lang="en-US" sz="2000" b="1" dirty="0" smtClean="0"/>
              <a:t>muscles.</a:t>
            </a:r>
          </a:p>
          <a:p>
            <a:pPr algn="l" rtl="0"/>
            <a:r>
              <a:rPr lang="en-US" sz="2000" b="1" dirty="0">
                <a:solidFill>
                  <a:srgbClr val="FF0000"/>
                </a:solidFill>
              </a:rPr>
              <a:t>B</a:t>
            </a:r>
            <a:r>
              <a:rPr lang="en-US" sz="2000" b="1" dirty="0" smtClean="0">
                <a:solidFill>
                  <a:srgbClr val="FF0000"/>
                </a:solidFill>
              </a:rPr>
              <a:t>-Adipose </a:t>
            </a:r>
            <a:r>
              <a:rPr lang="en-US" sz="2000" b="1" dirty="0">
                <a:solidFill>
                  <a:srgbClr val="FF0000"/>
                </a:solidFill>
              </a:rPr>
              <a:t>Tissue: </a:t>
            </a:r>
            <a:r>
              <a:rPr lang="en-US" sz="2000" b="1" dirty="0"/>
              <a:t>They are present under the skin and store fat. It acts as a shock absorber and helps in maintaining body temperature in colder </a:t>
            </a:r>
            <a:r>
              <a:rPr lang="en-US" sz="2000" b="1" dirty="0" smtClean="0"/>
              <a:t>environments , and </a:t>
            </a:r>
          </a:p>
          <a:p>
            <a:pPr algn="l" rtl="0"/>
            <a:r>
              <a:rPr lang="en-US" sz="2000" b="1" dirty="0" smtClean="0"/>
              <a:t>protect kidneys.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39952"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02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856984" cy="6552728"/>
          </a:xfrm>
        </p:spPr>
        <p:txBody>
          <a:bodyPr>
            <a:normAutofit/>
          </a:bodyPr>
          <a:lstStyle/>
          <a:p>
            <a:pPr marL="0" indent="0" algn="l" rtl="0">
              <a:buNone/>
            </a:pPr>
            <a:r>
              <a:rPr lang="en-US" sz="2400" b="1" dirty="0">
                <a:solidFill>
                  <a:srgbClr val="FF0000"/>
                </a:solidFill>
              </a:rPr>
              <a:t>C</a:t>
            </a:r>
            <a:r>
              <a:rPr lang="en-US" sz="2400" b="1" dirty="0" smtClean="0">
                <a:solidFill>
                  <a:srgbClr val="FF0000"/>
                </a:solidFill>
              </a:rPr>
              <a:t>-Reticular </a:t>
            </a:r>
            <a:r>
              <a:rPr lang="en-US" sz="2400" b="1" dirty="0">
                <a:solidFill>
                  <a:srgbClr val="FF0000"/>
                </a:solidFill>
              </a:rPr>
              <a:t>Connective Tissue</a:t>
            </a:r>
            <a:r>
              <a:rPr lang="en-US" sz="2000" b="1" dirty="0"/>
              <a:t>: It is made up of reticular </a:t>
            </a:r>
            <a:r>
              <a:rPr lang="en-US" sz="2000" b="1" dirty="0" smtClean="0"/>
              <a:t>fibers. </a:t>
            </a:r>
            <a:r>
              <a:rPr lang="en-US" sz="2000" b="1" dirty="0"/>
              <a:t>It supports the internal framework of organs such as liver, lymph nodes and </a:t>
            </a:r>
            <a:r>
              <a:rPr lang="en-US" sz="2000" b="1" dirty="0" smtClean="0"/>
              <a:t>spleen.</a:t>
            </a:r>
          </a:p>
          <a:p>
            <a:pPr marL="0" indent="0" algn="l" rtl="0">
              <a:buNone/>
            </a:pPr>
            <a:r>
              <a:rPr lang="en-US" sz="2400" b="1" dirty="0" smtClean="0">
                <a:solidFill>
                  <a:srgbClr val="FF0000"/>
                </a:solidFill>
              </a:rPr>
              <a:t>3-Muscle tissue:- </a:t>
            </a:r>
            <a:r>
              <a:rPr lang="en-US" sz="2000" b="1" dirty="0"/>
              <a:t>is composed of cells that have the special ability </a:t>
            </a:r>
            <a:r>
              <a:rPr lang="en-US" sz="2000" b="1" dirty="0" smtClean="0"/>
              <a:t> to </a:t>
            </a:r>
            <a:r>
              <a:rPr lang="en-US" sz="2000" b="1" dirty="0"/>
              <a:t>shorten or contract in order to produce movement of the body parts. The tissue is highly cellular and is well supplied with </a:t>
            </a:r>
            <a:r>
              <a:rPr lang="en-US" sz="2000" b="1" dirty="0" smtClean="0"/>
              <a:t>blood</a:t>
            </a:r>
            <a:endParaRPr lang="en-US"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844824"/>
            <a:ext cx="3239244"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887" t="7171" r="26273" b="9020"/>
          <a:stretch/>
        </p:blipFill>
        <p:spPr bwMode="auto">
          <a:xfrm>
            <a:off x="380458" y="1976484"/>
            <a:ext cx="4968552" cy="296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57965" y="5062286"/>
            <a:ext cx="8712967" cy="1754326"/>
          </a:xfrm>
          <a:prstGeom prst="rect">
            <a:avLst/>
          </a:prstGeom>
        </p:spPr>
        <p:txBody>
          <a:bodyPr wrap="square">
            <a:spAutoFit/>
          </a:bodyPr>
          <a:lstStyle/>
          <a:p>
            <a:pPr algn="l" rtl="0"/>
            <a:r>
              <a:rPr lang="en-US" sz="2800" b="1" dirty="0" smtClean="0">
                <a:solidFill>
                  <a:srgbClr val="FF0000"/>
                </a:solidFill>
              </a:rPr>
              <a:t>4-Nervous</a:t>
            </a:r>
            <a:r>
              <a:rPr lang="en-US" sz="2400" dirty="0" smtClean="0"/>
              <a:t> </a:t>
            </a:r>
            <a:r>
              <a:rPr lang="en-US" dirty="0" smtClean="0"/>
              <a:t>(</a:t>
            </a:r>
            <a:r>
              <a:rPr lang="en-US" sz="2400" b="1" dirty="0" smtClean="0">
                <a:solidFill>
                  <a:srgbClr val="0070C0"/>
                </a:solidFill>
              </a:rPr>
              <a:t>nerve tissue) </a:t>
            </a:r>
            <a:r>
              <a:rPr lang="en-US" sz="2000" b="1" dirty="0"/>
              <a:t>is the main tissue of our nervous system. It monitors and regulates </a:t>
            </a:r>
            <a:r>
              <a:rPr lang="en-US" sz="2000" b="1" dirty="0" smtClean="0"/>
              <a:t>the </a:t>
            </a:r>
            <a:r>
              <a:rPr lang="en-US" sz="2000" b="1" dirty="0"/>
              <a:t>functions of the body. Nervous tissue consists of two cells: </a:t>
            </a:r>
            <a:r>
              <a:rPr lang="en-US" sz="2000" b="1" dirty="0">
                <a:solidFill>
                  <a:srgbClr val="FF0000"/>
                </a:solidFill>
              </a:rPr>
              <a:t>nerve cells or neurons </a:t>
            </a:r>
            <a:r>
              <a:rPr lang="en-US" sz="2000" b="1" dirty="0"/>
              <a:t>and </a:t>
            </a:r>
            <a:r>
              <a:rPr lang="en-US" sz="2000" b="1" dirty="0">
                <a:solidFill>
                  <a:srgbClr val="FF0000"/>
                </a:solidFill>
              </a:rPr>
              <a:t>glial cells</a:t>
            </a:r>
            <a:r>
              <a:rPr lang="en-US" sz="2000" b="1" dirty="0"/>
              <a:t>, which helps transmit nerve impulses and also provides nutrients to neurons. Brain, Spinal Cord, and nerves are composed of nervous </a:t>
            </a:r>
            <a:r>
              <a:rPr lang="en-US" sz="2000" b="1" dirty="0" smtClean="0"/>
              <a:t>tissue.</a:t>
            </a:r>
            <a:endParaRPr lang="en-US" sz="2000" b="1" dirty="0"/>
          </a:p>
        </p:txBody>
      </p:sp>
    </p:spTree>
    <p:extLst>
      <p:ext uri="{BB962C8B-B14F-4D97-AF65-F5344CB8AC3E}">
        <p14:creationId xmlns:p14="http://schemas.microsoft.com/office/powerpoint/2010/main" val="1819962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568951"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032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618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840" y="116633"/>
            <a:ext cx="5688632" cy="2016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132856"/>
            <a:ext cx="4860033"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0" y="2780928"/>
            <a:ext cx="4499992" cy="4154984"/>
          </a:xfrm>
          <a:prstGeom prst="rect">
            <a:avLst/>
          </a:prstGeom>
        </p:spPr>
        <p:txBody>
          <a:bodyPr wrap="square">
            <a:spAutoFit/>
          </a:bodyPr>
          <a:lstStyle/>
          <a:p>
            <a:pPr algn="l" rtl="0"/>
            <a:r>
              <a:rPr lang="en-US" sz="2400" b="1" dirty="0">
                <a:solidFill>
                  <a:srgbClr val="FF0000"/>
                </a:solidFill>
              </a:rPr>
              <a:t>The skin</a:t>
            </a:r>
            <a:r>
              <a:rPr lang="en-US" sz="2000" b="1" dirty="0"/>
              <a:t>. </a:t>
            </a:r>
            <a:r>
              <a:rPr lang="en-US" sz="2000" b="1" dirty="0" smtClean="0"/>
              <a:t>is </a:t>
            </a:r>
            <a:r>
              <a:rPr lang="en-US" sz="2000" b="1" dirty="0"/>
              <a:t>divided into two parts: </a:t>
            </a:r>
            <a:r>
              <a:rPr lang="en-US" sz="2000" b="1" dirty="0" smtClean="0">
                <a:solidFill>
                  <a:srgbClr val="FF0000"/>
                </a:solidFill>
              </a:rPr>
              <a:t>superficial </a:t>
            </a:r>
            <a:r>
              <a:rPr lang="en-US" sz="2000" b="1" dirty="0">
                <a:solidFill>
                  <a:srgbClr val="FF0000"/>
                </a:solidFill>
              </a:rPr>
              <a:t>part</a:t>
            </a:r>
            <a:r>
              <a:rPr lang="en-US" sz="2000" b="1" dirty="0"/>
              <a:t>, called the </a:t>
            </a:r>
            <a:r>
              <a:rPr lang="en-US" sz="2000" b="1" dirty="0">
                <a:solidFill>
                  <a:srgbClr val="FF0000"/>
                </a:solidFill>
              </a:rPr>
              <a:t>epidermis </a:t>
            </a:r>
            <a:r>
              <a:rPr lang="en-US" sz="2000" b="1" dirty="0" smtClean="0"/>
              <a:t> </a:t>
            </a:r>
          </a:p>
          <a:p>
            <a:pPr algn="l" rtl="0"/>
            <a:r>
              <a:rPr lang="en-US" sz="2000" b="1" dirty="0" smtClean="0"/>
              <a:t>   deep part called </a:t>
            </a:r>
            <a:r>
              <a:rPr lang="en-US" sz="2000" b="1" dirty="0"/>
              <a:t>the </a:t>
            </a:r>
            <a:r>
              <a:rPr lang="en-US" sz="2000" b="1" dirty="0">
                <a:solidFill>
                  <a:srgbClr val="FF0000"/>
                </a:solidFill>
              </a:rPr>
              <a:t>dermis </a:t>
            </a:r>
            <a:r>
              <a:rPr lang="en-US" sz="2000" b="1" dirty="0"/>
              <a:t>. </a:t>
            </a:r>
          </a:p>
          <a:p>
            <a:pPr algn="l" rtl="0"/>
            <a:r>
              <a:rPr lang="en-US" sz="2000" b="1" dirty="0"/>
              <a:t>The epidermis is a stratified squamous epithelium. On the palms of the </a:t>
            </a:r>
            <a:r>
              <a:rPr lang="en-US" sz="2000" b="1" dirty="0" smtClean="0"/>
              <a:t>hands </a:t>
            </a:r>
          </a:p>
          <a:p>
            <a:pPr algn="l" rtl="0"/>
            <a:r>
              <a:rPr lang="en-US" sz="2000" b="1" dirty="0" smtClean="0"/>
              <a:t>and the sole of feet , the epidermis is</a:t>
            </a:r>
          </a:p>
          <a:p>
            <a:pPr algn="l" rtl="0"/>
            <a:r>
              <a:rPr lang="en-US" sz="2000" b="1" dirty="0" smtClean="0"/>
              <a:t> extremely thick on the anterior surface</a:t>
            </a:r>
          </a:p>
          <a:p>
            <a:pPr algn="l" rtl="0"/>
            <a:r>
              <a:rPr lang="en-US" sz="2000" b="1" dirty="0"/>
              <a:t> </a:t>
            </a:r>
            <a:r>
              <a:rPr lang="en-US" sz="2000" b="1" dirty="0" smtClean="0"/>
              <a:t> of the arm and forearm ,it is thin </a:t>
            </a:r>
          </a:p>
          <a:p>
            <a:pPr algn="l" rtl="0"/>
            <a:r>
              <a:rPr lang="en-US" sz="2000" b="1" dirty="0" smtClean="0"/>
              <a:t>The </a:t>
            </a:r>
            <a:r>
              <a:rPr lang="en-US" sz="2000" b="1" dirty="0"/>
              <a:t>dermis is the inner </a:t>
            </a:r>
            <a:r>
              <a:rPr lang="en-US" sz="2000" b="1" dirty="0" smtClean="0"/>
              <a:t>layer</a:t>
            </a:r>
          </a:p>
          <a:p>
            <a:pPr algn="l" rtl="0"/>
            <a:r>
              <a:rPr lang="en-US" sz="2000" b="1" dirty="0" smtClean="0"/>
              <a:t> </a:t>
            </a:r>
            <a:r>
              <a:rPr lang="en-US" sz="2000" b="1" dirty="0"/>
              <a:t>of the </a:t>
            </a:r>
            <a:r>
              <a:rPr lang="en-US" sz="2000" b="1" dirty="0" smtClean="0"/>
              <a:t>skin and composed of dense connective tissue, containing </a:t>
            </a:r>
          </a:p>
          <a:p>
            <a:pPr algn="l" rtl="0"/>
            <a:r>
              <a:rPr lang="en-US" sz="2000" b="1" dirty="0" smtClean="0"/>
              <a:t>many  blood vessels and  nerves</a:t>
            </a:r>
          </a:p>
          <a:p>
            <a:pPr algn="l" rtl="0"/>
            <a:endParaRPr lang="en-US" sz="2000" b="1" dirty="0" smtClean="0"/>
          </a:p>
        </p:txBody>
      </p:sp>
    </p:spTree>
    <p:extLst>
      <p:ext uri="{BB962C8B-B14F-4D97-AF65-F5344CB8AC3E}">
        <p14:creationId xmlns:p14="http://schemas.microsoft.com/office/powerpoint/2010/main" val="1815455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21770" y="188640"/>
            <a:ext cx="8726694" cy="1631216"/>
          </a:xfrm>
          <a:prstGeom prst="rect">
            <a:avLst/>
          </a:prstGeom>
        </p:spPr>
        <p:txBody>
          <a:bodyPr wrap="square">
            <a:spAutoFit/>
          </a:bodyPr>
          <a:lstStyle/>
          <a:p>
            <a:pPr algn="l" rtl="0"/>
            <a:r>
              <a:rPr lang="en-US" sz="2000" b="1" dirty="0">
                <a:solidFill>
                  <a:srgbClr val="FF0000"/>
                </a:solidFill>
              </a:rPr>
              <a:t>The appendages of the skin </a:t>
            </a:r>
            <a:r>
              <a:rPr lang="en-US" sz="2000" b="1" dirty="0" smtClean="0">
                <a:solidFill>
                  <a:srgbClr val="FF0000"/>
                </a:solidFill>
              </a:rPr>
              <a:t>:-</a:t>
            </a:r>
            <a:r>
              <a:rPr lang="en-US" sz="2000" b="1" dirty="0" smtClean="0"/>
              <a:t>are </a:t>
            </a:r>
            <a:r>
              <a:rPr lang="en-US" sz="2000" b="1" dirty="0"/>
              <a:t>structures attache</a:t>
            </a:r>
            <a:r>
              <a:rPr lang="en-US" b="1" dirty="0"/>
              <a:t>d to </a:t>
            </a:r>
            <a:r>
              <a:rPr lang="en-US" sz="2000" b="1" dirty="0"/>
              <a:t>the skin and include,  </a:t>
            </a:r>
            <a:r>
              <a:rPr lang="en-US" sz="2000" b="1" dirty="0">
                <a:solidFill>
                  <a:srgbClr val="FF0000"/>
                </a:solidFill>
              </a:rPr>
              <a:t>the nails, </a:t>
            </a:r>
            <a:r>
              <a:rPr lang="en-US" sz="2000" b="1" dirty="0">
                <a:solidFill>
                  <a:schemeClr val="tx1">
                    <a:lumMod val="50000"/>
                    <a:lumOff val="50000"/>
                  </a:schemeClr>
                </a:solidFill>
              </a:rPr>
              <a:t>hair follicles</a:t>
            </a:r>
            <a:r>
              <a:rPr lang="en-US" sz="2000" b="1" dirty="0">
                <a:solidFill>
                  <a:srgbClr val="FF0000"/>
                </a:solidFill>
              </a:rPr>
              <a:t>,  </a:t>
            </a:r>
            <a:r>
              <a:rPr lang="en-US" sz="2000" b="1" dirty="0">
                <a:solidFill>
                  <a:schemeClr val="tx2">
                    <a:lumMod val="60000"/>
                    <a:lumOff val="40000"/>
                  </a:schemeClr>
                </a:solidFill>
              </a:rPr>
              <a:t>sebaceous glands</a:t>
            </a:r>
            <a:r>
              <a:rPr lang="en-US" sz="2000" b="1" dirty="0">
                <a:solidFill>
                  <a:srgbClr val="FF0000"/>
                </a:solidFill>
              </a:rPr>
              <a:t>, and </a:t>
            </a:r>
            <a:r>
              <a:rPr lang="en-US" sz="2000" b="1" dirty="0">
                <a:solidFill>
                  <a:srgbClr val="7030A0"/>
                </a:solidFill>
              </a:rPr>
              <a:t>sweat glands</a:t>
            </a:r>
            <a:r>
              <a:rPr lang="en-US" sz="2000" b="1" dirty="0">
                <a:solidFill>
                  <a:srgbClr val="FF0000"/>
                </a:solidFill>
              </a:rPr>
              <a:t>.</a:t>
            </a:r>
          </a:p>
          <a:p>
            <a:pPr algn="l" rtl="0"/>
            <a:r>
              <a:rPr lang="en-US" sz="2400" b="1" dirty="0">
                <a:solidFill>
                  <a:srgbClr val="FF0000"/>
                </a:solidFill>
              </a:rPr>
              <a:t>The nails </a:t>
            </a:r>
            <a:r>
              <a:rPr lang="en-US" b="1" dirty="0" smtClean="0"/>
              <a:t>are protective  </a:t>
            </a:r>
            <a:r>
              <a:rPr lang="en-US" b="1" dirty="0"/>
              <a:t>keratinized plates on the dorsal surfaces of the tips of the fingers and toes. </a:t>
            </a:r>
            <a:r>
              <a:rPr lang="en-US" b="1" dirty="0" smtClean="0"/>
              <a:t>They are made of  a tough rigid protein ( alpha –keratin),,It is much more permeable than skin and nail contains 7/ 12/ water.. </a:t>
            </a:r>
            <a:endParaRPr lang="en-US" b="1" dirty="0"/>
          </a:p>
        </p:txBody>
      </p:sp>
      <p:sp>
        <p:nvSpPr>
          <p:cNvPr id="7" name="مستطيل 6"/>
          <p:cNvSpPr/>
          <p:nvPr/>
        </p:nvSpPr>
        <p:spPr>
          <a:xfrm>
            <a:off x="179512" y="1819856"/>
            <a:ext cx="8793854" cy="4832092"/>
          </a:xfrm>
          <a:prstGeom prst="rect">
            <a:avLst/>
          </a:prstGeom>
        </p:spPr>
        <p:txBody>
          <a:bodyPr wrap="square">
            <a:spAutoFit/>
          </a:bodyPr>
          <a:lstStyle/>
          <a:p>
            <a:pPr algn="l" rtl="0"/>
            <a:r>
              <a:rPr lang="en-US" b="1" dirty="0" smtClean="0"/>
              <a:t>. </a:t>
            </a:r>
            <a:r>
              <a:rPr lang="en-US" sz="2400" b="1" dirty="0" smtClean="0">
                <a:solidFill>
                  <a:srgbClr val="FF0000"/>
                </a:solidFill>
              </a:rPr>
              <a:t>Parts </a:t>
            </a:r>
            <a:r>
              <a:rPr lang="en-US" sz="2400" b="1" dirty="0">
                <a:solidFill>
                  <a:srgbClr val="FF0000"/>
                </a:solidFill>
              </a:rPr>
              <a:t>of nail</a:t>
            </a:r>
            <a:r>
              <a:rPr lang="en-US" sz="2000" b="1" dirty="0">
                <a:solidFill>
                  <a:srgbClr val="FF0000"/>
                </a:solidFill>
              </a:rPr>
              <a:t>:- 1-</a:t>
            </a:r>
            <a:r>
              <a:rPr lang="en-US" b="1" dirty="0"/>
              <a:t> </a:t>
            </a:r>
            <a:r>
              <a:rPr lang="en-US" sz="2000" b="1" dirty="0">
                <a:solidFill>
                  <a:srgbClr val="0070C0"/>
                </a:solidFill>
              </a:rPr>
              <a:t>Nail matrix </a:t>
            </a:r>
            <a:r>
              <a:rPr lang="en-US" b="1" dirty="0"/>
              <a:t>is the active tissue (or germinal matrix) that generates cells. The cells harden as they move outward from the nail root to the nail </a:t>
            </a:r>
            <a:r>
              <a:rPr lang="en-US" b="1" dirty="0" smtClean="0"/>
              <a:t>plate(proximal edge of the plate. </a:t>
            </a:r>
          </a:p>
          <a:p>
            <a:pPr algn="l" rtl="0"/>
            <a:r>
              <a:rPr lang="en-US" sz="2000" b="1" dirty="0" smtClean="0">
                <a:solidFill>
                  <a:srgbClr val="FF0000"/>
                </a:solidFill>
              </a:rPr>
              <a:t>2-</a:t>
            </a:r>
            <a:r>
              <a:rPr lang="en-US" sz="2000" b="1" dirty="0" smtClean="0">
                <a:solidFill>
                  <a:srgbClr val="00B050"/>
                </a:solidFill>
              </a:rPr>
              <a:t>Nail </a:t>
            </a:r>
            <a:r>
              <a:rPr lang="en-US" sz="2000" b="1" dirty="0">
                <a:solidFill>
                  <a:srgbClr val="00B050"/>
                </a:solidFill>
              </a:rPr>
              <a:t>bed </a:t>
            </a:r>
            <a:r>
              <a:rPr lang="en-US" b="1" dirty="0"/>
              <a:t>:- is beneath the nail and contains nerves ,lymph and blood vessels. The matrix produces cells that become the nail </a:t>
            </a:r>
            <a:r>
              <a:rPr lang="en-US" b="1" dirty="0" smtClean="0"/>
              <a:t>plate.</a:t>
            </a:r>
            <a:endParaRPr lang="en-US" b="1" dirty="0"/>
          </a:p>
          <a:p>
            <a:pPr algn="l" rtl="0"/>
            <a:r>
              <a:rPr lang="en-US" sz="2000" b="1" dirty="0">
                <a:solidFill>
                  <a:srgbClr val="FF0000"/>
                </a:solidFill>
              </a:rPr>
              <a:t>3- Nail </a:t>
            </a:r>
            <a:r>
              <a:rPr lang="en-US" sz="2000" b="1" dirty="0" smtClean="0">
                <a:solidFill>
                  <a:srgbClr val="FF0000"/>
                </a:solidFill>
              </a:rPr>
              <a:t>plate</a:t>
            </a:r>
            <a:r>
              <a:rPr lang="en-US" sz="2000" b="1" dirty="0">
                <a:solidFill>
                  <a:srgbClr val="FF0000"/>
                </a:solidFill>
              </a:rPr>
              <a:t>:(nail body):- </a:t>
            </a:r>
            <a:r>
              <a:rPr lang="en-US" b="1" dirty="0"/>
              <a:t>the visible hard nail area from </a:t>
            </a:r>
            <a:r>
              <a:rPr lang="en-US" b="1" dirty="0" smtClean="0"/>
              <a:t>the nail root to free edge made  </a:t>
            </a:r>
            <a:endParaRPr lang="en-US" b="1" dirty="0"/>
          </a:p>
          <a:p>
            <a:pPr algn="l" rtl="0"/>
            <a:r>
              <a:rPr lang="en-US" b="1" dirty="0" smtClean="0"/>
              <a:t>translucent keratinin protein)and this not contain any nerves or blood vessel .The distal edge of this plate , the nail is surrounded and overlapped by folds of skin  known as </a:t>
            </a:r>
            <a:r>
              <a:rPr lang="en-US" sz="2000" b="1" dirty="0" smtClean="0">
                <a:solidFill>
                  <a:srgbClr val="FF0000"/>
                </a:solidFill>
              </a:rPr>
              <a:t>nail folds(</a:t>
            </a:r>
            <a:r>
              <a:rPr lang="en-US" sz="2000" b="1" dirty="0" err="1" smtClean="0"/>
              <a:t>Epocyhium</a:t>
            </a:r>
            <a:r>
              <a:rPr lang="en-US" sz="2000" b="1" dirty="0" smtClean="0">
                <a:solidFill>
                  <a:srgbClr val="FF0000"/>
                </a:solidFill>
              </a:rPr>
              <a:t>)</a:t>
            </a:r>
          </a:p>
          <a:p>
            <a:pPr algn="l" rtl="0"/>
            <a:r>
              <a:rPr lang="en-US" sz="2000" b="1" dirty="0">
                <a:solidFill>
                  <a:srgbClr val="FF0000"/>
                </a:solidFill>
              </a:rPr>
              <a:t>The </a:t>
            </a:r>
            <a:r>
              <a:rPr lang="en-US" sz="2000" b="1" dirty="0" err="1">
                <a:solidFill>
                  <a:srgbClr val="FF0000"/>
                </a:solidFill>
              </a:rPr>
              <a:t>lunula</a:t>
            </a:r>
            <a:r>
              <a:rPr lang="en-US" sz="2000" b="1" dirty="0">
                <a:solidFill>
                  <a:srgbClr val="FF0000"/>
                </a:solidFill>
              </a:rPr>
              <a:t> ("small moon") </a:t>
            </a:r>
            <a:r>
              <a:rPr lang="en-US" b="1" dirty="0"/>
              <a:t>is the visible part of the matrix, the whitish crescent-shaped base of the visible nail</a:t>
            </a:r>
            <a:r>
              <a:rPr lang="en-US" dirty="0"/>
              <a:t>. </a:t>
            </a:r>
            <a:r>
              <a:rPr lang="en-US" b="1" dirty="0"/>
              <a:t>can best be seen in the thumb and may not be visible in the little finger </a:t>
            </a:r>
            <a:r>
              <a:rPr lang="en-US" dirty="0"/>
              <a:t>.</a:t>
            </a:r>
            <a:r>
              <a:rPr lang="en-US" dirty="0">
                <a:solidFill>
                  <a:srgbClr val="FF0000"/>
                </a:solidFill>
              </a:rPr>
              <a:t>It</a:t>
            </a:r>
            <a:r>
              <a:rPr lang="en-US" dirty="0"/>
              <a:t> </a:t>
            </a:r>
            <a:r>
              <a:rPr lang="en-US" b="1" dirty="0"/>
              <a:t>appears white due to a reflection of light at the point where the nail matrix and nail bed meet.</a:t>
            </a:r>
          </a:p>
          <a:p>
            <a:pPr algn="l" rtl="0"/>
            <a:r>
              <a:rPr lang="en-US" b="1" dirty="0"/>
              <a:t>The soft tissue s around the nail is called </a:t>
            </a:r>
            <a:r>
              <a:rPr lang="en-US" sz="2000" b="1" dirty="0" err="1">
                <a:solidFill>
                  <a:srgbClr val="7030A0"/>
                </a:solidFill>
              </a:rPr>
              <a:t>paronychium</a:t>
            </a:r>
            <a:r>
              <a:rPr lang="en-US" sz="2000" b="1" dirty="0">
                <a:solidFill>
                  <a:srgbClr val="7030A0"/>
                </a:solidFill>
              </a:rPr>
              <a:t>( </a:t>
            </a:r>
            <a:r>
              <a:rPr lang="en-US" b="1" dirty="0"/>
              <a:t>infection of this is called</a:t>
            </a:r>
          </a:p>
          <a:p>
            <a:pPr algn="l" rtl="0"/>
            <a:r>
              <a:rPr lang="en-US" sz="2000" b="1" dirty="0">
                <a:solidFill>
                  <a:srgbClr val="FF0000"/>
                </a:solidFill>
              </a:rPr>
              <a:t>Paronychia) </a:t>
            </a:r>
            <a:r>
              <a:rPr lang="en-US" sz="2000" b="1" dirty="0" smtClean="0">
                <a:solidFill>
                  <a:srgbClr val="FF0000"/>
                </a:solidFill>
              </a:rPr>
              <a:t>.</a:t>
            </a:r>
            <a:endParaRPr lang="en-US" sz="2000" b="1" dirty="0">
              <a:solidFill>
                <a:srgbClr val="FF0000"/>
              </a:solidFill>
            </a:endParaRPr>
          </a:p>
          <a:p>
            <a:pPr algn="l" rtl="0"/>
            <a:endParaRPr lang="en-US" b="1" dirty="0"/>
          </a:p>
        </p:txBody>
      </p:sp>
    </p:spTree>
    <p:extLst>
      <p:ext uri="{BB962C8B-B14F-4D97-AF65-F5344CB8AC3E}">
        <p14:creationId xmlns:p14="http://schemas.microsoft.com/office/powerpoint/2010/main" val="3973475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64088" y="0"/>
            <a:ext cx="3672408" cy="29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251520" y="5733256"/>
            <a:ext cx="8784976" cy="1015663"/>
          </a:xfrm>
          <a:prstGeom prst="rect">
            <a:avLst/>
          </a:prstGeom>
        </p:spPr>
        <p:txBody>
          <a:bodyPr wrap="square">
            <a:spAutoFit/>
          </a:bodyPr>
          <a:lstStyle/>
          <a:p>
            <a:pPr algn="l" rtl="0"/>
            <a:r>
              <a:rPr lang="en-US" sz="2400" b="1" dirty="0" smtClean="0">
                <a:solidFill>
                  <a:srgbClr val="FF0000"/>
                </a:solidFill>
              </a:rPr>
              <a:t>Hair:- </a:t>
            </a:r>
            <a:r>
              <a:rPr lang="en-US" b="1" dirty="0" smtClean="0"/>
              <a:t>It </a:t>
            </a:r>
            <a:r>
              <a:rPr lang="en-US" b="1" dirty="0"/>
              <a:t>is </a:t>
            </a:r>
            <a:r>
              <a:rPr lang="en-US" b="1" dirty="0" smtClean="0"/>
              <a:t> a protein </a:t>
            </a:r>
            <a:r>
              <a:rPr lang="en-US" b="1" dirty="0"/>
              <a:t>keratinous filament growing out of the epidermis. It is </a:t>
            </a:r>
            <a:r>
              <a:rPr lang="en-US" b="1" dirty="0" smtClean="0"/>
              <a:t>primarily </a:t>
            </a:r>
            <a:r>
              <a:rPr lang="en-US" b="1" dirty="0"/>
              <a:t>made of dead, keratinized cells. Strands of hair originate in an epidermal penetration of the dermis called the hair follicle</a:t>
            </a:r>
          </a:p>
        </p:txBody>
      </p:sp>
      <p:pic>
        <p:nvPicPr>
          <p:cNvPr id="104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
            <a:ext cx="5328592"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rotWithShape="1">
          <a:blip r:embed="rId4">
            <a:extLst>
              <a:ext uri="{28A0092B-C50C-407E-A947-70E740481C1C}">
                <a14:useLocalDpi xmlns:a14="http://schemas.microsoft.com/office/drawing/2010/main" val="0"/>
              </a:ext>
            </a:extLst>
          </a:blip>
          <a:srcRect l="17399" r="14703" b="5507"/>
          <a:stretch/>
        </p:blipFill>
        <p:spPr bwMode="auto">
          <a:xfrm>
            <a:off x="5436096" y="2412122"/>
            <a:ext cx="3673670" cy="332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9364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TotalTime>
  <Words>1597</Words>
  <Application>Microsoft Office PowerPoint</Application>
  <PresentationFormat>عرض على الشاشة (3:4)‏</PresentationFormat>
  <Paragraphs>85</Paragraphs>
  <Slides>13</Slides>
  <Notes>0</Notes>
  <HiddenSlides>0</HiddenSlides>
  <MMClips>0</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نسق Office</vt:lpstr>
      <vt:lpstr>عرض تقديمي في PowerPoint</vt:lpstr>
      <vt:lpstr>Tissues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Maher</cp:lastModifiedBy>
  <cp:revision>129</cp:revision>
  <dcterms:created xsi:type="dcterms:W3CDTF">2023-12-23T19:29:28Z</dcterms:created>
  <dcterms:modified xsi:type="dcterms:W3CDTF">2025-01-07T16:10:31Z</dcterms:modified>
</cp:coreProperties>
</file>