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5"/>
  </p:notesMasterIdLst>
  <p:sldIdLst>
    <p:sldId id="269" r:id="rId3"/>
    <p:sldId id="259" r:id="rId4"/>
    <p:sldId id="260" r:id="rId5"/>
    <p:sldId id="261" r:id="rId6"/>
    <p:sldId id="262" r:id="rId7"/>
    <p:sldId id="266" r:id="rId8"/>
    <p:sldId id="264" r:id="rId9"/>
    <p:sldId id="263" r:id="rId10"/>
    <p:sldId id="265" r:id="rId11"/>
    <p:sldId id="258" r:id="rId12"/>
    <p:sldId id="267" r:id="rId13"/>
    <p:sldId id="26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6362466-C591-4D05-BB5B-D53E6D076927}" type="datetimeFigureOut">
              <a:rPr lang="en-US" smtClean="0"/>
              <a:t>12/25/2024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AFB275-D24C-4188-8D78-4EE080215A80}" type="slidenum">
              <a:rPr lang="en-US" smtClean="0"/>
              <a:t>‹#›</a:t>
            </a:fld>
            <a:endParaRPr lang="en-US"/>
          </a:p>
        </p:txBody>
      </p:sp>
    </p:spTree>
    <p:extLst>
      <p:ext uri="{BB962C8B-B14F-4D97-AF65-F5344CB8AC3E}">
        <p14:creationId xmlns:p14="http://schemas.microsoft.com/office/powerpoint/2010/main" val="15688566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FAFB275-D24C-4188-8D78-4EE080215A80}" type="slidenum">
              <a:rPr lang="en-US" smtClean="0"/>
              <a:t>10</a:t>
            </a:fld>
            <a:endParaRPr lang="en-US"/>
          </a:p>
        </p:txBody>
      </p:sp>
    </p:spTree>
    <p:extLst>
      <p:ext uri="{BB962C8B-B14F-4D97-AF65-F5344CB8AC3E}">
        <p14:creationId xmlns:p14="http://schemas.microsoft.com/office/powerpoint/2010/main" val="257466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269729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11783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408501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19" name="عنصر نائب للتذييل 18"/>
          <p:cNvSpPr>
            <a:spLocks noGrp="1"/>
          </p:cNvSpPr>
          <p:nvPr>
            <p:ph type="ftr" sz="quarter" idx="11"/>
          </p:nvPr>
        </p:nvSpPr>
        <p:spPr/>
        <p:txBody>
          <a:bodyPr/>
          <a:lstStyle/>
          <a:p>
            <a:endParaRPr lang="ar-SA">
              <a:solidFill>
                <a:prstClr val="black">
                  <a:tint val="75000"/>
                </a:prstClr>
              </a:solidFill>
            </a:endParaRPr>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036585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3203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23288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6980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564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8" name="عنصر نائب لرقم الشريحة 7"/>
          <p:cNvSpPr>
            <a:spLocks noGrp="1"/>
          </p:cNvSpPr>
          <p:nvPr>
            <p:ph type="sldNum" sz="quarter" idx="11"/>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
        <p:nvSpPr>
          <p:cNvPr id="9" name="عنصر نائب للتذييل 8"/>
          <p:cNvSpPr>
            <a:spLocks noGrp="1"/>
          </p:cNvSpPr>
          <p:nvPr>
            <p:ph type="ftr" sz="quarter" idx="12"/>
          </p:nvPr>
        </p:nvSpPr>
        <p:spPr/>
        <p:txBody>
          <a:bodyPr/>
          <a:lstStyle/>
          <a:p>
            <a:endParaRPr lang="ar-SA">
              <a:solidFill>
                <a:prstClr val="black">
                  <a:tint val="75000"/>
                </a:prstClr>
              </a:solidFill>
            </a:endParaRPr>
          </a:p>
        </p:txBody>
      </p:sp>
    </p:spTree>
    <p:extLst>
      <p:ext uri="{BB962C8B-B14F-4D97-AF65-F5344CB8AC3E}">
        <p14:creationId xmlns:p14="http://schemas.microsoft.com/office/powerpoint/2010/main" val="4282689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1942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a:xfrm>
            <a:off x="8156448" y="6422064"/>
            <a:ext cx="762000" cy="365125"/>
          </a:xfrm>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8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337476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6451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234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24/06/1446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325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52328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FFF2007-0E36-4B70-BB69-C9BDE9FAE8D8}" type="datetimeFigureOut">
              <a:rPr lang="en-US" smtClean="0"/>
              <a:t>12/25/2024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28462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FFF2007-0E36-4B70-BB69-C9BDE9FAE8D8}" type="datetimeFigureOut">
              <a:rPr lang="en-US" smtClean="0"/>
              <a:t>12/25/2024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24932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FFF2007-0E36-4B70-BB69-C9BDE9FAE8D8}" type="datetimeFigureOut">
              <a:rPr lang="en-US" smtClean="0"/>
              <a:t>12/25/2024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94542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FFF2007-0E36-4B70-BB69-C9BDE9FAE8D8}" type="datetimeFigureOut">
              <a:rPr lang="en-US" smtClean="0"/>
              <a:t>12/25/2024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77615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FF2007-0E36-4B70-BB69-C9BDE9FAE8D8}" type="datetimeFigureOut">
              <a:rPr lang="en-US" smtClean="0"/>
              <a:t>12/25/2024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177493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FF2007-0E36-4B70-BB69-C9BDE9FAE8D8}" type="datetimeFigureOut">
              <a:rPr lang="en-US" smtClean="0"/>
              <a:t>12/25/2024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116354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FF2007-0E36-4B70-BB69-C9BDE9FAE8D8}" type="datetimeFigureOut">
              <a:rPr lang="en-US" smtClean="0"/>
              <a:t>12/25/2024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7E7B88-877D-42E0-8812-776C119BB41C}" type="slidenum">
              <a:rPr lang="en-US" smtClean="0"/>
              <a:t>‹#›</a:t>
            </a:fld>
            <a:endParaRPr lang="en-US"/>
          </a:p>
        </p:txBody>
      </p:sp>
    </p:spTree>
    <p:extLst>
      <p:ext uri="{BB962C8B-B14F-4D97-AF65-F5344CB8AC3E}">
        <p14:creationId xmlns:p14="http://schemas.microsoft.com/office/powerpoint/2010/main" val="364994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12D8455-DAD0-4327-AC36-FFA7880B571C}" type="datetimeFigureOut">
              <a:rPr lang="en-US" smtClean="0">
                <a:solidFill>
                  <a:srgbClr val="D4D2D0">
                    <a:shade val="50000"/>
                  </a:srgbClr>
                </a:solidFill>
              </a:rPr>
              <a:pPr/>
              <a:t>12/25/2024</a:t>
            </a:fld>
            <a:endParaRPr lang="en-US">
              <a:solidFill>
                <a:srgbClr val="D4D2D0">
                  <a:shade val="50000"/>
                </a:srgbClr>
              </a:solidFill>
            </a:endParaRPr>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rgbClr val="D4D2D0">
                  <a:shade val="50000"/>
                </a:srgbClr>
              </a:solidFill>
            </a:endParaRPr>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879CE8-67DD-41C8-83B4-ACE6C8DE555C}"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3794231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96"/>
            <a:ext cx="3719454" cy="2336283"/>
          </a:xfrm>
          <a:prstGeom prst="rect">
            <a:avLst/>
          </a:prstGeom>
          <a:ln>
            <a:noFill/>
          </a:ln>
          <a:effectLst>
            <a:softEdge rad="112500"/>
          </a:effectLst>
        </p:spPr>
      </p:pic>
      <p:pic>
        <p:nvPicPr>
          <p:cNvPr id="1028" name="Picture 4" descr="C:\Users\prog\Desktop\شعار جامعه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854" y="-14131"/>
            <a:ext cx="2875146" cy="2363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1646639" y="4327241"/>
            <a:ext cx="5850733" cy="461665"/>
          </a:xfrm>
          <a:prstGeom prst="rect">
            <a:avLst/>
          </a:prstGeom>
          <a:no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Department of Anesthesia Technology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مستطيل 5"/>
          <p:cNvSpPr/>
          <p:nvPr/>
        </p:nvSpPr>
        <p:spPr>
          <a:xfrm>
            <a:off x="830084" y="2579936"/>
            <a:ext cx="7483844"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rgbClr val="6EA0B0">
                        <a:tint val="75000"/>
                        <a:shade val="75000"/>
                        <a:satMod val="170000"/>
                      </a:srgbClr>
                    </a:gs>
                    <a:gs pos="49000">
                      <a:srgbClr val="6EA0B0">
                        <a:tint val="88000"/>
                        <a:shade val="65000"/>
                        <a:satMod val="172000"/>
                      </a:srgbClr>
                    </a:gs>
                    <a:gs pos="50000">
                      <a:srgbClr val="6EA0B0">
                        <a:shade val="65000"/>
                        <a:satMod val="130000"/>
                      </a:srgbClr>
                    </a:gs>
                    <a:gs pos="92000">
                      <a:srgbClr val="6EA0B0">
                        <a:shade val="50000"/>
                        <a:satMod val="120000"/>
                      </a:srgbClr>
                    </a:gs>
                    <a:gs pos="100000">
                      <a:srgbClr val="6EA0B0">
                        <a:shade val="48000"/>
                        <a:satMod val="120000"/>
                      </a:srgbClr>
                    </a:gs>
                  </a:gsLst>
                  <a:lin ang="5400000"/>
                </a:gradFill>
                <a:effectLst>
                  <a:reflection blurRad="12700" stA="50000" endPos="50000" dist="5000" dir="5400000" sy="-100000" rotWithShape="0"/>
                </a:effectLst>
              </a:rPr>
              <a:t>Al-</a:t>
            </a:r>
            <a:r>
              <a:rPr lang="en-US" sz="4000" b="1" cap="all" dirty="0" err="1" smtClean="0">
                <a:ln w="0"/>
                <a:gradFill flip="none">
                  <a:gsLst>
                    <a:gs pos="0">
                      <a:srgbClr val="6EA0B0">
                        <a:tint val="75000"/>
                        <a:shade val="75000"/>
                        <a:satMod val="170000"/>
                      </a:srgbClr>
                    </a:gs>
                    <a:gs pos="49000">
                      <a:srgbClr val="6EA0B0">
                        <a:tint val="88000"/>
                        <a:shade val="65000"/>
                        <a:satMod val="172000"/>
                      </a:srgbClr>
                    </a:gs>
                    <a:gs pos="50000">
                      <a:srgbClr val="6EA0B0">
                        <a:shade val="65000"/>
                        <a:satMod val="130000"/>
                      </a:srgbClr>
                    </a:gs>
                    <a:gs pos="92000">
                      <a:srgbClr val="6EA0B0">
                        <a:shade val="50000"/>
                        <a:satMod val="120000"/>
                      </a:srgbClr>
                    </a:gs>
                    <a:gs pos="100000">
                      <a:srgbClr val="6EA0B0">
                        <a:shade val="48000"/>
                        <a:satMod val="120000"/>
                      </a:srgbClr>
                    </a:gs>
                  </a:gsLst>
                  <a:lin ang="5400000"/>
                </a:gradFill>
                <a:effectLst>
                  <a:reflection blurRad="12700" stA="50000" endPos="50000" dist="5000" dir="5400000" sy="-100000" rotWithShape="0"/>
                </a:effectLst>
              </a:rPr>
              <a:t>mustaqbal</a:t>
            </a:r>
            <a:r>
              <a:rPr lang="en-US" sz="4000" b="1" cap="all" dirty="0" smtClean="0">
                <a:ln w="0"/>
                <a:gradFill flip="none">
                  <a:gsLst>
                    <a:gs pos="0">
                      <a:srgbClr val="6EA0B0">
                        <a:tint val="75000"/>
                        <a:shade val="75000"/>
                        <a:satMod val="170000"/>
                      </a:srgbClr>
                    </a:gs>
                    <a:gs pos="49000">
                      <a:srgbClr val="6EA0B0">
                        <a:tint val="88000"/>
                        <a:shade val="65000"/>
                        <a:satMod val="172000"/>
                      </a:srgbClr>
                    </a:gs>
                    <a:gs pos="50000">
                      <a:srgbClr val="6EA0B0">
                        <a:shade val="65000"/>
                        <a:satMod val="130000"/>
                      </a:srgbClr>
                    </a:gs>
                    <a:gs pos="92000">
                      <a:srgbClr val="6EA0B0">
                        <a:shade val="50000"/>
                        <a:satMod val="120000"/>
                      </a:srgbClr>
                    </a:gs>
                    <a:gs pos="100000">
                      <a:srgbClr val="6EA0B0">
                        <a:shade val="48000"/>
                        <a:satMod val="120000"/>
                      </a:srgbClr>
                    </a:gs>
                  </a:gsLst>
                  <a:lin ang="5400000"/>
                </a:gradFill>
                <a:effectLst>
                  <a:reflection blurRad="12700" stA="50000" endPos="50000" dist="5000" dir="5400000" sy="-100000" rotWithShape="0"/>
                </a:effectLst>
              </a:rPr>
              <a:t> university</a:t>
            </a:r>
          </a:p>
          <a:p>
            <a:pPr algn="ctr"/>
            <a:endParaRPr lang="ar-SA" sz="4000" b="1" cap="all" dirty="0">
              <a:ln w="0"/>
              <a:gradFill flip="none">
                <a:gsLst>
                  <a:gs pos="0">
                    <a:srgbClr val="6EA0B0">
                      <a:tint val="75000"/>
                      <a:shade val="75000"/>
                      <a:satMod val="170000"/>
                    </a:srgbClr>
                  </a:gs>
                  <a:gs pos="49000">
                    <a:srgbClr val="6EA0B0">
                      <a:tint val="88000"/>
                      <a:shade val="65000"/>
                      <a:satMod val="172000"/>
                    </a:srgbClr>
                  </a:gs>
                  <a:gs pos="50000">
                    <a:srgbClr val="6EA0B0">
                      <a:shade val="65000"/>
                      <a:satMod val="130000"/>
                    </a:srgbClr>
                  </a:gs>
                  <a:gs pos="92000">
                    <a:srgbClr val="6EA0B0">
                      <a:shade val="50000"/>
                      <a:satMod val="120000"/>
                    </a:srgbClr>
                  </a:gs>
                  <a:gs pos="100000">
                    <a:srgbClr val="6EA0B0">
                      <a:shade val="48000"/>
                      <a:satMod val="120000"/>
                    </a:srgbClr>
                  </a:gs>
                </a:gsLst>
                <a:lin ang="5400000"/>
              </a:gradFill>
              <a:effectLst>
                <a:reflection blurRad="12700" stA="50000" endPos="50000" dist="5000" dir="5400000" sy="-100000" rotWithShape="0"/>
              </a:effectLst>
            </a:endParaRPr>
          </a:p>
        </p:txBody>
      </p:sp>
      <p:sp>
        <p:nvSpPr>
          <p:cNvPr id="7" name="مستطيل 6"/>
          <p:cNvSpPr/>
          <p:nvPr/>
        </p:nvSpPr>
        <p:spPr>
          <a:xfrm>
            <a:off x="395542" y="3659830"/>
            <a:ext cx="8352928" cy="461665"/>
          </a:xfrm>
          <a:prstGeom prst="rect">
            <a:avLst/>
          </a:prstGeom>
          <a:noFill/>
        </p:spPr>
        <p:txBody>
          <a:bodyPr wrap="square" lIns="91440" tIns="45720" rIns="91440" bIns="45720">
            <a:spAutoFit/>
          </a:bodyPr>
          <a:lstStyle/>
          <a:p>
            <a:pPr algn="ctr"/>
            <a:r>
              <a:rPr lang="en-US" sz="2400" dirty="0" smtClean="0">
                <a:ln w="10160">
                  <a:solidFill>
                    <a:srgbClr val="6EA0B0"/>
                  </a:solidFill>
                  <a:prstDash val="solid"/>
                </a:ln>
                <a:solidFill>
                  <a:srgbClr val="FFFFFF"/>
                </a:solidFill>
                <a:effectLst>
                  <a:outerShdw blurRad="38100" dist="32000" dir="5400000" algn="tl">
                    <a:srgbClr val="000000">
                      <a:alpha val="30000"/>
                    </a:srgbClr>
                  </a:outerShdw>
                </a:effectLst>
              </a:rPr>
              <a:t>Collage of Science and Health and Medical Technology</a:t>
            </a:r>
            <a:endParaRPr lang="ar-SA" sz="2400" dirty="0">
              <a:ln w="10160">
                <a:solidFill>
                  <a:srgbClr val="6EA0B0"/>
                </a:solidFill>
                <a:prstDash val="solid"/>
              </a:ln>
              <a:solidFill>
                <a:srgbClr val="FFFFFF"/>
              </a:solidFill>
              <a:effectLst>
                <a:outerShdw blurRad="38100" dist="32000" dir="5400000" algn="tl">
                  <a:srgbClr val="000000">
                    <a:alpha val="30000"/>
                  </a:srgbClr>
                </a:outerShdw>
              </a:effectLst>
            </a:endParaRPr>
          </a:p>
        </p:txBody>
      </p:sp>
      <p:sp>
        <p:nvSpPr>
          <p:cNvPr id="9" name="مستطيل 8"/>
          <p:cNvSpPr/>
          <p:nvPr/>
        </p:nvSpPr>
        <p:spPr>
          <a:xfrm>
            <a:off x="179512" y="6093296"/>
            <a:ext cx="2672783" cy="461665"/>
          </a:xfrm>
          <a:prstGeom prst="rect">
            <a:avLst/>
          </a:prstGeom>
          <a:noFill/>
        </p:spPr>
        <p:txBody>
          <a:bodyPr wrap="none" lIns="91440" tIns="45720" rIns="91440" bIns="45720">
            <a:spAutoFit/>
          </a:bodyP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 </a:t>
            </a:r>
            <a:r>
              <a:rPr lang="en-US" sz="2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Talib</a:t>
            </a: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Chichan</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ستطيل 9"/>
          <p:cNvSpPr/>
          <p:nvPr/>
        </p:nvSpPr>
        <p:spPr>
          <a:xfrm>
            <a:off x="4002485" y="6093294"/>
            <a:ext cx="1477328" cy="461665"/>
          </a:xfrm>
          <a:prstGeom prst="rect">
            <a:avLst/>
          </a:prstGeom>
          <a:noFill/>
        </p:spPr>
        <p:txBody>
          <a:bodyPr wrap="none" lIns="91440" tIns="45720" rIns="91440" bIns="45720">
            <a:spAutoFit/>
          </a:bodyP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 </a:t>
            </a:r>
            <a:r>
              <a:rPr lang="en-US" sz="20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Marwa</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ستطيل 10"/>
          <p:cNvSpPr/>
          <p:nvPr/>
        </p:nvSpPr>
        <p:spPr>
          <a:xfrm>
            <a:off x="7081805" y="6093293"/>
            <a:ext cx="1309012" cy="461665"/>
          </a:xfrm>
          <a:prstGeom prst="rect">
            <a:avLst/>
          </a:prstGeom>
          <a:noFill/>
        </p:spPr>
        <p:txBody>
          <a:bodyPr wrap="none" lIns="91440" tIns="45720" rIns="91440" bIns="45720">
            <a:spAutoFit/>
          </a:bodyP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 </a:t>
            </a:r>
            <a:r>
              <a:rPr lang="en-US" sz="20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Roaa</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ستطيل 12"/>
          <p:cNvSpPr/>
          <p:nvPr/>
        </p:nvSpPr>
        <p:spPr>
          <a:xfrm>
            <a:off x="3921533" y="5085182"/>
            <a:ext cx="1494319" cy="707886"/>
          </a:xfrm>
          <a:prstGeom prst="rect">
            <a:avLst/>
          </a:prstGeom>
          <a:noFill/>
        </p:spPr>
        <p:txBody>
          <a:bodyPr wrap="none" lIns="91440" tIns="45720" rIns="91440" bIns="45720">
            <a:spAutoFit/>
          </a:bodyPr>
          <a:lstStyle/>
          <a:p>
            <a:pPr algn="ctr" rtl="0"/>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First Stage </a:t>
            </a:r>
          </a:p>
          <a:p>
            <a:pPr algn="ctr" rtl="0"/>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Anatomy</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3255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87366" y="129056"/>
            <a:ext cx="4930914" cy="6432530"/>
          </a:xfrm>
          <a:prstGeom prst="rect">
            <a:avLst/>
          </a:prstGeom>
        </p:spPr>
        <p:txBody>
          <a:bodyPr wrap="square">
            <a:spAutoFit/>
          </a:bodyPr>
          <a:lstStyle/>
          <a:p>
            <a:pPr algn="l" rtl="0"/>
            <a:r>
              <a:rPr lang="en-US" sz="2000" b="1" dirty="0" smtClean="0">
                <a:solidFill>
                  <a:srgbClr val="FF0000"/>
                </a:solidFill>
              </a:rPr>
              <a:t>The Layers </a:t>
            </a:r>
            <a:r>
              <a:rPr lang="en-US" sz="2000" b="1" dirty="0">
                <a:solidFill>
                  <a:srgbClr val="FF0000"/>
                </a:solidFill>
              </a:rPr>
              <a:t>of </a:t>
            </a:r>
            <a:r>
              <a:rPr lang="en-US" sz="2000" b="1" dirty="0" smtClean="0">
                <a:solidFill>
                  <a:srgbClr val="FF0000"/>
                </a:solidFill>
              </a:rPr>
              <a:t>Bone are  </a:t>
            </a:r>
            <a:r>
              <a:rPr lang="en-US" sz="2400" b="1" dirty="0" smtClean="0">
                <a:solidFill>
                  <a:srgbClr val="FF0000"/>
                </a:solidFill>
              </a:rPr>
              <a:t>1- </a:t>
            </a:r>
            <a:r>
              <a:rPr lang="en-US" sz="2000" b="1" dirty="0" err="1" smtClean="0">
                <a:solidFill>
                  <a:schemeClr val="tx2">
                    <a:lumMod val="60000"/>
                    <a:lumOff val="40000"/>
                  </a:schemeClr>
                </a:solidFill>
              </a:rPr>
              <a:t>periosteum</a:t>
            </a:r>
            <a:endParaRPr lang="en-US" b="1" dirty="0">
              <a:solidFill>
                <a:schemeClr val="tx2">
                  <a:lumMod val="60000"/>
                  <a:lumOff val="40000"/>
                </a:schemeClr>
              </a:solidFill>
            </a:endParaRPr>
          </a:p>
          <a:p>
            <a:pPr algn="l" rtl="0"/>
            <a:r>
              <a:rPr lang="en-US" dirty="0" smtClean="0"/>
              <a:t>   </a:t>
            </a:r>
            <a:r>
              <a:rPr lang="en-US" sz="2000" b="1" dirty="0" smtClean="0">
                <a:solidFill>
                  <a:srgbClr val="7030A0"/>
                </a:solidFill>
              </a:rPr>
              <a:t>2- cortical </a:t>
            </a:r>
            <a:r>
              <a:rPr lang="en-US" sz="2000" b="1" dirty="0" smtClean="0"/>
              <a:t>(hard)        </a:t>
            </a:r>
            <a:r>
              <a:rPr lang="en-US" sz="2000" b="1" dirty="0" smtClean="0">
                <a:solidFill>
                  <a:srgbClr val="00B050"/>
                </a:solidFill>
              </a:rPr>
              <a:t>3- </a:t>
            </a:r>
            <a:r>
              <a:rPr lang="en-US" sz="2000" b="1" dirty="0" err="1" smtClean="0">
                <a:solidFill>
                  <a:srgbClr val="00B050"/>
                </a:solidFill>
              </a:rPr>
              <a:t>cancellous</a:t>
            </a:r>
            <a:r>
              <a:rPr lang="en-US" sz="2000" b="1" dirty="0" smtClean="0">
                <a:solidFill>
                  <a:srgbClr val="00B050"/>
                </a:solidFill>
              </a:rPr>
              <a:t> </a:t>
            </a:r>
            <a:r>
              <a:rPr lang="en-US" sz="2000" b="1" dirty="0" smtClean="0"/>
              <a:t>(spongy)                                                                                 </a:t>
            </a:r>
            <a:endParaRPr lang="en-US" sz="2000" b="1" dirty="0"/>
          </a:p>
          <a:p>
            <a:pPr algn="l" rtl="0"/>
            <a:r>
              <a:rPr lang="en-US" sz="2000" b="1" dirty="0"/>
              <a:t> </a:t>
            </a:r>
            <a:r>
              <a:rPr lang="en-US" sz="2000" b="1" dirty="0" smtClean="0"/>
              <a:t> 4</a:t>
            </a:r>
            <a:r>
              <a:rPr lang="en-US" sz="2000" b="1" dirty="0" smtClean="0">
                <a:solidFill>
                  <a:srgbClr val="0070C0"/>
                </a:solidFill>
              </a:rPr>
              <a:t>- Bone marrow </a:t>
            </a:r>
            <a:endParaRPr lang="en-US" sz="2000" b="1" dirty="0">
              <a:solidFill>
                <a:srgbClr val="0070C0"/>
              </a:solidFill>
            </a:endParaRPr>
          </a:p>
          <a:p>
            <a:pPr algn="l" rtl="0"/>
            <a:r>
              <a:rPr lang="en-US" sz="2000" b="1" dirty="0">
                <a:solidFill>
                  <a:srgbClr val="FF0000"/>
                </a:solidFill>
              </a:rPr>
              <a:t>Gross Anatomy of Bone</a:t>
            </a:r>
          </a:p>
          <a:p>
            <a:pPr algn="l" rtl="0"/>
            <a:r>
              <a:rPr lang="en-US" b="1" dirty="0" smtClean="0"/>
              <a:t>A </a:t>
            </a:r>
            <a:r>
              <a:rPr lang="en-US" sz="2000" b="1" dirty="0">
                <a:solidFill>
                  <a:srgbClr val="FF0000"/>
                </a:solidFill>
              </a:rPr>
              <a:t>long bone </a:t>
            </a:r>
            <a:r>
              <a:rPr lang="en-US" b="1" dirty="0"/>
              <a:t>has two parts: </a:t>
            </a:r>
            <a:r>
              <a:rPr lang="en-US" sz="2000" b="1" dirty="0">
                <a:solidFill>
                  <a:srgbClr val="FF0000"/>
                </a:solidFill>
              </a:rPr>
              <a:t>the diaphysis </a:t>
            </a:r>
            <a:r>
              <a:rPr lang="en-US" b="1" dirty="0"/>
              <a:t>and the </a:t>
            </a:r>
            <a:r>
              <a:rPr lang="en-US" sz="2000" b="1" dirty="0">
                <a:solidFill>
                  <a:srgbClr val="FF0000"/>
                </a:solidFill>
              </a:rPr>
              <a:t>epiphysis</a:t>
            </a:r>
            <a:r>
              <a:rPr lang="en-US" b="1" dirty="0"/>
              <a:t>. The </a:t>
            </a:r>
            <a:r>
              <a:rPr lang="en-US" sz="2000" b="1" dirty="0">
                <a:solidFill>
                  <a:srgbClr val="FF0000"/>
                </a:solidFill>
              </a:rPr>
              <a:t>diaphysis</a:t>
            </a:r>
            <a:r>
              <a:rPr lang="en-US" b="1" dirty="0"/>
              <a:t> </a:t>
            </a:r>
            <a:r>
              <a:rPr lang="en-US" sz="2000" b="1" dirty="0"/>
              <a:t>is the tubular shaft that runs between </a:t>
            </a:r>
            <a:r>
              <a:rPr lang="en-US" sz="2000" b="1" dirty="0">
                <a:solidFill>
                  <a:srgbClr val="FF0000"/>
                </a:solidFill>
              </a:rPr>
              <a:t>the proximal </a:t>
            </a:r>
            <a:r>
              <a:rPr lang="en-US" sz="2000" b="1" dirty="0"/>
              <a:t>and </a:t>
            </a:r>
            <a:r>
              <a:rPr lang="en-US" sz="2000" b="1" dirty="0">
                <a:solidFill>
                  <a:srgbClr val="FF0000"/>
                </a:solidFill>
              </a:rPr>
              <a:t>distal ends </a:t>
            </a:r>
            <a:r>
              <a:rPr lang="en-US" sz="2000" b="1" dirty="0"/>
              <a:t>of the bone. The hollow region in the </a:t>
            </a:r>
            <a:r>
              <a:rPr lang="en-US" sz="2000" b="1" dirty="0">
                <a:solidFill>
                  <a:srgbClr val="FF0000"/>
                </a:solidFill>
              </a:rPr>
              <a:t>diaphysis</a:t>
            </a:r>
            <a:r>
              <a:rPr lang="en-US" sz="2000" b="1" dirty="0"/>
              <a:t> is called the </a:t>
            </a:r>
            <a:r>
              <a:rPr lang="en-US" sz="2000" b="1" dirty="0">
                <a:solidFill>
                  <a:srgbClr val="00B0F0"/>
                </a:solidFill>
              </a:rPr>
              <a:t>medullary cavity</a:t>
            </a:r>
            <a:r>
              <a:rPr lang="en-US" sz="2000" b="1" dirty="0"/>
              <a:t>, which is filled with </a:t>
            </a:r>
            <a:r>
              <a:rPr lang="en-US" sz="2000" b="1" dirty="0">
                <a:solidFill>
                  <a:srgbClr val="0070C0"/>
                </a:solidFill>
              </a:rPr>
              <a:t>yellow marrow. </a:t>
            </a:r>
            <a:r>
              <a:rPr lang="en-US" sz="2400" b="1" dirty="0"/>
              <a:t>The walls of the </a:t>
            </a:r>
            <a:r>
              <a:rPr lang="en-US" sz="2400" b="1" dirty="0">
                <a:solidFill>
                  <a:srgbClr val="FF0000"/>
                </a:solidFill>
              </a:rPr>
              <a:t>diaphysis</a:t>
            </a:r>
            <a:r>
              <a:rPr lang="en-US" sz="2400" b="1" dirty="0"/>
              <a:t> </a:t>
            </a:r>
            <a:r>
              <a:rPr lang="en-US" sz="2000" b="1" dirty="0"/>
              <a:t>are composed of </a:t>
            </a:r>
            <a:r>
              <a:rPr lang="en-US" sz="2000" b="1" dirty="0">
                <a:solidFill>
                  <a:srgbClr val="00B050"/>
                </a:solidFill>
              </a:rPr>
              <a:t>dense </a:t>
            </a:r>
            <a:r>
              <a:rPr lang="en-US" sz="2000" b="1" dirty="0"/>
              <a:t>and hard </a:t>
            </a:r>
            <a:r>
              <a:rPr lang="en-US" sz="2000" b="1" dirty="0">
                <a:solidFill>
                  <a:srgbClr val="0070C0"/>
                </a:solidFill>
              </a:rPr>
              <a:t>compact</a:t>
            </a:r>
            <a:r>
              <a:rPr lang="en-US" sz="2000" b="1" dirty="0"/>
              <a:t> bone. Each </a:t>
            </a:r>
            <a:r>
              <a:rPr lang="en-US" sz="2000" b="1" dirty="0">
                <a:solidFill>
                  <a:srgbClr val="FF0000"/>
                </a:solidFill>
              </a:rPr>
              <a:t>epiphysis</a:t>
            </a:r>
            <a:r>
              <a:rPr lang="en-US" sz="2000" b="1" dirty="0"/>
              <a:t> meets the </a:t>
            </a:r>
            <a:r>
              <a:rPr lang="en-US" sz="2000" b="1" dirty="0">
                <a:solidFill>
                  <a:srgbClr val="FF0000"/>
                </a:solidFill>
              </a:rPr>
              <a:t>diaphysis</a:t>
            </a:r>
            <a:r>
              <a:rPr lang="en-US" sz="2000" b="1" dirty="0"/>
              <a:t> at the </a:t>
            </a:r>
            <a:r>
              <a:rPr lang="en-US" sz="2000" b="1" dirty="0">
                <a:solidFill>
                  <a:srgbClr val="0070C0"/>
                </a:solidFill>
              </a:rPr>
              <a:t>metaphysis</a:t>
            </a:r>
            <a:r>
              <a:rPr lang="en-US" sz="2000" b="1" dirty="0"/>
              <a:t>, the narrow area that contains the epiphyseal </a:t>
            </a:r>
            <a:r>
              <a:rPr lang="en-US" sz="2000" b="1" dirty="0">
                <a:solidFill>
                  <a:srgbClr val="C00000"/>
                </a:solidFill>
              </a:rPr>
              <a:t>plate </a:t>
            </a:r>
            <a:r>
              <a:rPr lang="en-US" sz="2000" b="1" dirty="0"/>
              <a:t>(</a:t>
            </a:r>
            <a:r>
              <a:rPr lang="en-US" sz="2000" b="1" dirty="0">
                <a:solidFill>
                  <a:srgbClr val="7030A0"/>
                </a:solidFill>
              </a:rPr>
              <a:t>growth plate), </a:t>
            </a:r>
            <a:r>
              <a:rPr lang="en-US" sz="2000" b="1" dirty="0"/>
              <a:t>a layer of hyaline (transparent) cartilage in a growing bone. When the bone stops grow the </a:t>
            </a:r>
            <a:r>
              <a:rPr lang="en-US" sz="2000" b="1" dirty="0">
                <a:solidFill>
                  <a:srgbClr val="C00000"/>
                </a:solidFill>
              </a:rPr>
              <a:t>cartilage </a:t>
            </a:r>
            <a:r>
              <a:rPr lang="en-US" sz="2000" b="1" dirty="0"/>
              <a:t>is replaced by </a:t>
            </a:r>
            <a:r>
              <a:rPr lang="en-US" sz="2000" b="1" dirty="0">
                <a:solidFill>
                  <a:srgbClr val="00B0F0"/>
                </a:solidFill>
              </a:rPr>
              <a:t>osseous</a:t>
            </a:r>
            <a:r>
              <a:rPr lang="en-US" sz="2000" b="1" dirty="0"/>
              <a:t> tissue and the epiphyseal plate becomes an </a:t>
            </a:r>
            <a:r>
              <a:rPr lang="en-US" sz="2000" b="1" dirty="0">
                <a:solidFill>
                  <a:srgbClr val="FF0000"/>
                </a:solidFill>
              </a:rPr>
              <a:t>epiphyseal line. </a:t>
            </a:r>
            <a:endParaRPr lang="en-US" sz="2000" b="1"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8280" y="260648"/>
            <a:ext cx="412572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80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32656"/>
            <a:ext cx="9036496" cy="6525344"/>
          </a:xfrm>
        </p:spPr>
        <p:txBody>
          <a:bodyPr>
            <a:normAutofit fontScale="92500" lnSpcReduction="20000"/>
          </a:bodyPr>
          <a:lstStyle/>
          <a:p>
            <a:pPr marL="0" indent="0" algn="l" rtl="0">
              <a:buNone/>
            </a:pPr>
            <a:r>
              <a:rPr lang="en-US" sz="2400" b="1" dirty="0">
                <a:solidFill>
                  <a:srgbClr val="FF0000"/>
                </a:solidFill>
              </a:rPr>
              <a:t>T</a:t>
            </a:r>
            <a:r>
              <a:rPr lang="en-US" sz="2400" b="1" dirty="0" smtClean="0">
                <a:solidFill>
                  <a:srgbClr val="FF0000"/>
                </a:solidFill>
              </a:rPr>
              <a:t>he </a:t>
            </a:r>
            <a:r>
              <a:rPr lang="en-US" sz="2400" b="1" dirty="0">
                <a:solidFill>
                  <a:srgbClr val="FF0000"/>
                </a:solidFill>
              </a:rPr>
              <a:t>medullary cavity </a:t>
            </a:r>
            <a:r>
              <a:rPr lang="en-US" sz="2000" b="1" dirty="0"/>
              <a:t>has a </a:t>
            </a:r>
            <a:r>
              <a:rPr lang="en-US" sz="2000" b="1" dirty="0" err="1" smtClean="0"/>
              <a:t>delicat</a:t>
            </a:r>
            <a:r>
              <a:rPr lang="en-US" sz="2000" b="1" dirty="0" smtClean="0"/>
              <a:t> </a:t>
            </a:r>
          </a:p>
          <a:p>
            <a:pPr marL="0" indent="0" algn="l" rtl="0">
              <a:buNone/>
            </a:pPr>
            <a:r>
              <a:rPr lang="en-US" sz="2000" b="1" dirty="0" smtClean="0"/>
              <a:t>Membranous lining called</a:t>
            </a:r>
          </a:p>
          <a:p>
            <a:pPr marL="0" indent="0" algn="l" rtl="0">
              <a:buNone/>
            </a:pPr>
            <a:r>
              <a:rPr lang="en-US" sz="2000" b="1" dirty="0" smtClean="0"/>
              <a:t> </a:t>
            </a:r>
            <a:r>
              <a:rPr lang="en-US" sz="2600" b="1" dirty="0" err="1" smtClean="0">
                <a:solidFill>
                  <a:srgbClr val="FF0000"/>
                </a:solidFill>
              </a:rPr>
              <a:t>endostum</a:t>
            </a:r>
            <a:endParaRPr lang="en-US" sz="2600" b="1" dirty="0" smtClean="0">
              <a:solidFill>
                <a:srgbClr val="FF0000"/>
              </a:solidFill>
            </a:endParaRPr>
          </a:p>
          <a:p>
            <a:pPr marL="0" indent="0" algn="l" rtl="0">
              <a:buNone/>
            </a:pPr>
            <a:r>
              <a:rPr lang="en-US" sz="2000" b="1" dirty="0" smtClean="0"/>
              <a:t>Where bone growth ,repair , and </a:t>
            </a:r>
          </a:p>
          <a:p>
            <a:pPr marL="0" indent="0" algn="l" rtl="0">
              <a:buNone/>
            </a:pPr>
            <a:r>
              <a:rPr lang="en-US" sz="2000" b="1" dirty="0" err="1"/>
              <a:t>r</a:t>
            </a:r>
            <a:r>
              <a:rPr lang="en-US" sz="2000" b="1" dirty="0" err="1" smtClean="0"/>
              <a:t>emodelling</a:t>
            </a:r>
            <a:r>
              <a:rPr lang="en-US" sz="2000" b="1" dirty="0" smtClean="0"/>
              <a:t> </a:t>
            </a:r>
            <a:r>
              <a:rPr lang="en-US" sz="2000" b="1" dirty="0" err="1" smtClean="0"/>
              <a:t>occure</a:t>
            </a:r>
            <a:r>
              <a:rPr lang="en-US" sz="2000" b="1" dirty="0" smtClean="0"/>
              <a:t>. The outer surface</a:t>
            </a:r>
          </a:p>
          <a:p>
            <a:pPr marL="0" indent="0" algn="l" rtl="0">
              <a:buNone/>
            </a:pPr>
            <a:r>
              <a:rPr lang="en-US" sz="2000" b="1" dirty="0" smtClean="0"/>
              <a:t>Of the bone is covered with a fibrous</a:t>
            </a:r>
          </a:p>
          <a:p>
            <a:pPr marL="0" indent="0" algn="l" rtl="0">
              <a:buNone/>
            </a:pPr>
            <a:r>
              <a:rPr lang="en-US" sz="2000" b="1" dirty="0" smtClean="0"/>
              <a:t>Membrane called </a:t>
            </a:r>
            <a:r>
              <a:rPr lang="en-US" sz="2600" b="1" dirty="0" err="1" smtClean="0">
                <a:solidFill>
                  <a:srgbClr val="FF0000"/>
                </a:solidFill>
              </a:rPr>
              <a:t>periosteum</a:t>
            </a:r>
            <a:endParaRPr lang="en-US" sz="2600" b="1" dirty="0" smtClean="0">
              <a:solidFill>
                <a:srgbClr val="FF0000"/>
              </a:solidFill>
            </a:endParaRPr>
          </a:p>
          <a:p>
            <a:pPr marL="0" indent="0" algn="l" rtl="0">
              <a:buNone/>
            </a:pPr>
            <a:r>
              <a:rPr lang="en-US" sz="2000" b="1" dirty="0" smtClean="0"/>
              <a:t> which</a:t>
            </a:r>
          </a:p>
          <a:p>
            <a:pPr marL="0" indent="0" algn="l" rtl="0">
              <a:buNone/>
            </a:pPr>
            <a:r>
              <a:rPr lang="en-US" sz="2000" b="1" dirty="0" smtClean="0"/>
              <a:t>contains blood vessels, nerves, </a:t>
            </a:r>
          </a:p>
          <a:p>
            <a:pPr marL="0" indent="0" algn="l" rtl="0">
              <a:buNone/>
            </a:pPr>
            <a:r>
              <a:rPr lang="en-US" sz="2000" b="1" dirty="0" smtClean="0"/>
              <a:t>Lymphatic vessels that nourish </a:t>
            </a:r>
          </a:p>
          <a:p>
            <a:pPr marL="0" indent="0" algn="l" rtl="0">
              <a:buNone/>
            </a:pPr>
            <a:r>
              <a:rPr lang="en-US" sz="2000" b="1" dirty="0" smtClean="0"/>
              <a:t>Compact bone ,The </a:t>
            </a:r>
            <a:r>
              <a:rPr lang="en-US" sz="2200" b="1" dirty="0" err="1" smtClean="0">
                <a:solidFill>
                  <a:srgbClr val="FF0000"/>
                </a:solidFill>
              </a:rPr>
              <a:t>periostum</a:t>
            </a:r>
            <a:endParaRPr lang="en-US" sz="2200" b="1" dirty="0" smtClean="0">
              <a:solidFill>
                <a:srgbClr val="FF0000"/>
              </a:solidFill>
            </a:endParaRPr>
          </a:p>
          <a:p>
            <a:pPr marL="0" indent="0" algn="l" rtl="0">
              <a:buNone/>
            </a:pPr>
            <a:r>
              <a:rPr lang="en-US" sz="2000" b="1" dirty="0" smtClean="0"/>
              <a:t>covers the entire outer surface</a:t>
            </a:r>
          </a:p>
          <a:p>
            <a:pPr marL="0" indent="0" algn="l" rtl="0">
              <a:buNone/>
            </a:pPr>
            <a:r>
              <a:rPr lang="en-US" sz="2000" b="1" dirty="0" smtClean="0"/>
              <a:t> except where the epiphyses</a:t>
            </a:r>
            <a:endParaRPr lang="en-US" sz="2000" b="1" dirty="0"/>
          </a:p>
          <a:p>
            <a:pPr marL="0" indent="0" algn="l" rtl="0">
              <a:buNone/>
            </a:pPr>
            <a:r>
              <a:rPr lang="en-US" sz="2000" b="1" dirty="0" smtClean="0"/>
              <a:t>meet other bones to form</a:t>
            </a:r>
          </a:p>
          <a:p>
            <a:pPr marL="0" indent="0" algn="l" rtl="0">
              <a:buNone/>
            </a:pPr>
            <a:r>
              <a:rPr lang="en-US" sz="2000" b="1" dirty="0" smtClean="0"/>
              <a:t> joints In this region ,the </a:t>
            </a:r>
          </a:p>
          <a:p>
            <a:pPr marL="0" indent="0" algn="l" rtl="0">
              <a:buNone/>
            </a:pPr>
            <a:r>
              <a:rPr lang="en-US" sz="2000" b="1" dirty="0" smtClean="0"/>
              <a:t> epiphyses are covered with</a:t>
            </a:r>
          </a:p>
          <a:p>
            <a:pPr marL="0" indent="0" algn="l" rtl="0">
              <a:buNone/>
            </a:pPr>
            <a:r>
              <a:rPr lang="en-US" sz="2000" b="1" dirty="0" smtClean="0"/>
              <a:t> </a:t>
            </a:r>
            <a:r>
              <a:rPr lang="en-US" sz="2000" b="1" dirty="0" smtClean="0">
                <a:solidFill>
                  <a:srgbClr val="FF0000"/>
                </a:solidFill>
              </a:rPr>
              <a:t>articular cartilage</a:t>
            </a:r>
            <a:r>
              <a:rPr lang="en-US" sz="2000" b="1" dirty="0" smtClean="0"/>
              <a:t>, a thin</a:t>
            </a:r>
          </a:p>
          <a:p>
            <a:pPr marL="0" indent="0" algn="l" rtl="0">
              <a:buNone/>
            </a:pPr>
            <a:r>
              <a:rPr lang="en-US" sz="2000" b="1" dirty="0" smtClean="0"/>
              <a:t> layer of cartilage that reduce</a:t>
            </a:r>
          </a:p>
          <a:p>
            <a:pPr marL="0" indent="0" algn="l" rtl="0">
              <a:buNone/>
            </a:pPr>
            <a:r>
              <a:rPr lang="en-US" sz="2000" b="1" dirty="0" smtClean="0"/>
              <a:t> friction and act as  a shock</a:t>
            </a:r>
          </a:p>
          <a:p>
            <a:pPr marL="0" indent="0" algn="l" rtl="0">
              <a:buNone/>
            </a:pPr>
            <a:r>
              <a:rPr lang="en-US" sz="2000" b="1" dirty="0" smtClean="0"/>
              <a:t> absorber.</a:t>
            </a:r>
          </a:p>
          <a:p>
            <a:pPr marL="0" indent="0" algn="l" rtl="0">
              <a:buNone/>
            </a:pPr>
            <a:endParaRPr lang="en-US" sz="28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6647"/>
          <a:stretch/>
        </p:blipFill>
        <p:spPr bwMode="auto">
          <a:xfrm>
            <a:off x="3995936" y="25957"/>
            <a:ext cx="500404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74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260649"/>
            <a:ext cx="8348464" cy="432047"/>
          </a:xfrm>
        </p:spPr>
        <p:txBody>
          <a:bodyPr>
            <a:noAutofit/>
          </a:bodyPr>
          <a:lstStyle/>
          <a:p>
            <a:r>
              <a:rPr lang="en-US" sz="2400" b="1" dirty="0" smtClean="0">
                <a:solidFill>
                  <a:srgbClr val="FF0000"/>
                </a:solidFill>
              </a:rPr>
              <a:t>Ligaments and Tendon</a:t>
            </a:r>
            <a:endParaRPr lang="en-US" sz="2400" b="1" dirty="0">
              <a:solidFill>
                <a:srgbClr val="FF0000"/>
              </a:solidFill>
            </a:endParaRPr>
          </a:p>
        </p:txBody>
      </p:sp>
      <p:sp>
        <p:nvSpPr>
          <p:cNvPr id="3" name="عنوان فرعي 2"/>
          <p:cNvSpPr>
            <a:spLocks noGrp="1"/>
          </p:cNvSpPr>
          <p:nvPr>
            <p:ph type="subTitle" idx="1"/>
          </p:nvPr>
        </p:nvSpPr>
        <p:spPr>
          <a:xfrm>
            <a:off x="107504" y="692696"/>
            <a:ext cx="8928992" cy="6048672"/>
          </a:xfrm>
        </p:spPr>
        <p:txBody>
          <a:bodyPr>
            <a:normAutofit lnSpcReduction="10000"/>
          </a:bodyPr>
          <a:lstStyle/>
          <a:p>
            <a:pPr algn="l" rtl="0"/>
            <a:r>
              <a:rPr lang="en-US" sz="2200" b="1" dirty="0">
                <a:solidFill>
                  <a:srgbClr val="FF0000"/>
                </a:solidFill>
              </a:rPr>
              <a:t>Tendons and ligaments </a:t>
            </a:r>
            <a:r>
              <a:rPr lang="en-US" sz="2000" b="1" dirty="0">
                <a:solidFill>
                  <a:schemeClr val="tx1"/>
                </a:solidFill>
              </a:rPr>
              <a:t>are soft tissues, unlike bones, which are hard. These </a:t>
            </a:r>
            <a:r>
              <a:rPr lang="en-US" sz="2000" b="1" dirty="0" smtClean="0">
                <a:solidFill>
                  <a:schemeClr val="tx1"/>
                </a:solidFill>
              </a:rPr>
              <a:t>fibrous connective tissues help your joints function. Ligaments attach bone to bone, and tendons attach muscle to bone. Both tendons and ligaments can stretch, but only to a certain amount.    </a:t>
            </a:r>
          </a:p>
          <a:p>
            <a:pPr algn="l" rtl="0"/>
            <a:r>
              <a:rPr lang="en-US" sz="2400" b="1" dirty="0" smtClean="0">
                <a:solidFill>
                  <a:srgbClr val="FF0000"/>
                </a:solidFill>
              </a:rPr>
              <a:t>A</a:t>
            </a:r>
            <a:r>
              <a:rPr lang="en-US" b="1" dirty="0">
                <a:solidFill>
                  <a:srgbClr val="FF0000"/>
                </a:solidFill>
              </a:rPr>
              <a:t> </a:t>
            </a:r>
            <a:r>
              <a:rPr lang="en-US" sz="2400" b="1" dirty="0">
                <a:solidFill>
                  <a:srgbClr val="FF0000"/>
                </a:solidFill>
              </a:rPr>
              <a:t>ligament</a:t>
            </a:r>
            <a:r>
              <a:rPr lang="en-US" sz="2000" b="1" dirty="0">
                <a:solidFill>
                  <a:srgbClr val="FF0000"/>
                </a:solidFill>
              </a:rPr>
              <a:t> </a:t>
            </a:r>
            <a:r>
              <a:rPr lang="en-US" sz="2000" b="1" dirty="0" smtClean="0">
                <a:solidFill>
                  <a:schemeClr val="tx1"/>
                </a:solidFill>
              </a:rPr>
              <a:t>is bands of tough</a:t>
            </a:r>
            <a:r>
              <a:rPr lang="en-US" sz="2000" b="1" dirty="0">
                <a:solidFill>
                  <a:schemeClr val="tx1"/>
                </a:solidFill>
              </a:rPr>
              <a:t> </a:t>
            </a:r>
            <a:r>
              <a:rPr lang="en-US" sz="2000" b="1" dirty="0" smtClean="0">
                <a:solidFill>
                  <a:schemeClr val="tx1"/>
                </a:solidFill>
              </a:rPr>
              <a:t> elastic </a:t>
            </a:r>
            <a:r>
              <a:rPr lang="en-US" sz="2000" b="1" dirty="0">
                <a:solidFill>
                  <a:schemeClr val="tx1"/>
                </a:solidFill>
              </a:rPr>
              <a:t>fibrous </a:t>
            </a:r>
            <a:r>
              <a:rPr lang="en-US" sz="2000" b="1" dirty="0" smtClean="0">
                <a:solidFill>
                  <a:schemeClr val="tx1"/>
                </a:solidFill>
              </a:rPr>
              <a:t>connective tissue,  it attaches </a:t>
            </a:r>
            <a:r>
              <a:rPr lang="en-US" sz="2000" b="1" dirty="0">
                <a:solidFill>
                  <a:schemeClr val="tx1"/>
                </a:solidFill>
              </a:rPr>
              <a:t>bone to bone, and </a:t>
            </a:r>
            <a:r>
              <a:rPr lang="en-US" sz="2000" b="1" dirty="0" smtClean="0">
                <a:solidFill>
                  <a:schemeClr val="tx1"/>
                </a:solidFill>
              </a:rPr>
              <a:t>usually    serves </a:t>
            </a:r>
            <a:r>
              <a:rPr lang="en-US" sz="2000" b="1" dirty="0">
                <a:solidFill>
                  <a:schemeClr val="tx1"/>
                </a:solidFill>
              </a:rPr>
              <a:t>to hold structures together and keep them </a:t>
            </a:r>
            <a:r>
              <a:rPr lang="en-US" sz="2000" b="1" dirty="0" smtClean="0">
                <a:solidFill>
                  <a:schemeClr val="tx1"/>
                </a:solidFill>
              </a:rPr>
              <a:t>stable. as in the joints, they connect bone to bone, give the joints support, and limit their  movement. </a:t>
            </a:r>
            <a:r>
              <a:rPr lang="en-US" sz="2200" b="1" dirty="0" smtClean="0">
                <a:solidFill>
                  <a:srgbClr val="FF0000"/>
                </a:solidFill>
              </a:rPr>
              <a:t>This ligament  </a:t>
            </a:r>
            <a:r>
              <a:rPr lang="en-US" sz="2000" b="1" dirty="0" smtClean="0">
                <a:solidFill>
                  <a:schemeClr val="tx1"/>
                </a:solidFill>
              </a:rPr>
              <a:t>is either </a:t>
            </a:r>
            <a:r>
              <a:rPr lang="en-US" sz="2200" b="1" dirty="0" smtClean="0">
                <a:solidFill>
                  <a:srgbClr val="FF0000"/>
                </a:solidFill>
              </a:rPr>
              <a:t>white ligament</a:t>
            </a:r>
            <a:r>
              <a:rPr lang="en-US" sz="2000" b="1" dirty="0" smtClean="0">
                <a:solidFill>
                  <a:schemeClr val="tx1"/>
                </a:solidFill>
              </a:rPr>
              <a:t>( </a:t>
            </a:r>
            <a:r>
              <a:rPr lang="en-US" sz="2000" b="1" dirty="0" smtClean="0">
                <a:solidFill>
                  <a:srgbClr val="00B050"/>
                </a:solidFill>
              </a:rPr>
              <a:t>rigid contain1collagen fiber </a:t>
            </a:r>
            <a:r>
              <a:rPr lang="en-US" sz="2000" b="1" dirty="0" smtClean="0">
                <a:solidFill>
                  <a:schemeClr val="tx1"/>
                </a:solidFill>
              </a:rPr>
              <a:t>like(</a:t>
            </a:r>
            <a:r>
              <a:rPr lang="en-US" sz="2000" b="1" dirty="0" err="1" smtClean="0">
                <a:solidFill>
                  <a:schemeClr val="tx1"/>
                </a:solidFill>
              </a:rPr>
              <a:t>anterir</a:t>
            </a:r>
            <a:r>
              <a:rPr lang="en-US" sz="2000" b="1" dirty="0" smtClean="0">
                <a:solidFill>
                  <a:schemeClr val="tx1"/>
                </a:solidFill>
              </a:rPr>
              <a:t> </a:t>
            </a:r>
          </a:p>
          <a:p>
            <a:pPr algn="l" rtl="0"/>
            <a:r>
              <a:rPr lang="en-US" sz="2000" b="1" dirty="0" smtClean="0">
                <a:solidFill>
                  <a:schemeClr val="tx1"/>
                </a:solidFill>
              </a:rPr>
              <a:t>Anterior cruciate ligament </a:t>
            </a:r>
            <a:r>
              <a:rPr lang="en-US" sz="3000" b="1" dirty="0" smtClean="0">
                <a:solidFill>
                  <a:srgbClr val="FF0000"/>
                </a:solidFill>
              </a:rPr>
              <a:t>or</a:t>
            </a:r>
            <a:r>
              <a:rPr lang="en-US" sz="3000" b="1" dirty="0" smtClean="0">
                <a:solidFill>
                  <a:schemeClr val="tx1"/>
                </a:solidFill>
              </a:rPr>
              <a:t> </a:t>
            </a:r>
            <a:r>
              <a:rPr lang="en-US" sz="2000" b="1" dirty="0" smtClean="0">
                <a:solidFill>
                  <a:srgbClr val="0070C0"/>
                </a:solidFill>
              </a:rPr>
              <a:t>yellow  ligament</a:t>
            </a:r>
            <a:r>
              <a:rPr lang="en-US" sz="2000" b="1" dirty="0" smtClean="0">
                <a:solidFill>
                  <a:schemeClr val="tx1"/>
                </a:solidFill>
              </a:rPr>
              <a:t>( </a:t>
            </a:r>
            <a:r>
              <a:rPr lang="en-US" sz="2000" b="1" dirty="0" smtClean="0">
                <a:solidFill>
                  <a:srgbClr val="00B050"/>
                </a:solidFill>
              </a:rPr>
              <a:t>flexible ,elastic ligament</a:t>
            </a:r>
            <a:r>
              <a:rPr lang="en-US" sz="2000" b="1" dirty="0" smtClean="0">
                <a:solidFill>
                  <a:schemeClr val="tx1"/>
                </a:solidFill>
              </a:rPr>
              <a:t>) like ligamentumf  falvum of spinal column</a:t>
            </a:r>
          </a:p>
          <a:p>
            <a:pPr algn="l" rtl="0"/>
            <a:r>
              <a:rPr lang="en-US" sz="2400" b="1" dirty="0" smtClean="0">
                <a:solidFill>
                  <a:srgbClr val="FF0000"/>
                </a:solidFill>
              </a:rPr>
              <a:t>A tendon </a:t>
            </a:r>
            <a:r>
              <a:rPr lang="en-US" sz="2000" b="1" dirty="0" smtClean="0">
                <a:solidFill>
                  <a:schemeClr val="tx1"/>
                </a:solidFill>
              </a:rPr>
              <a:t>is a cord of strong, flexible tissue, similar to a rope connects  the muscles to your bones. Tendons let us move our limbs. It also helps prevent muscle injury by absorbing some of the impact the muscles take when you run, jump or do other movements. The main function is to transfer muscle generated force to the bony skeleton, facilitating movement around a joint, and as such they are relatively passive, inelastic structures, able to resist high force. Tendons consist of collagen( 60%-80 % )   and elastin (1% -2%) embedded in a proteoglycan water matrix.</a:t>
            </a:r>
            <a:endParaRPr lang="en-US" b="1" dirty="0">
              <a:solidFill>
                <a:schemeClr val="tx1"/>
              </a:solidFill>
            </a:endParaRPr>
          </a:p>
        </p:txBody>
      </p:sp>
    </p:spTree>
    <p:extLst>
      <p:ext uri="{BB962C8B-B14F-4D97-AF65-F5344CB8AC3E}">
        <p14:creationId xmlns:p14="http://schemas.microsoft.com/office/powerpoint/2010/main" val="172267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09003230"/>
              </p:ext>
            </p:extLst>
          </p:nvPr>
        </p:nvGraphicFramePr>
        <p:xfrm>
          <a:off x="467544" y="116632"/>
          <a:ext cx="8280920" cy="5957161"/>
        </p:xfrm>
        <a:graphic>
          <a:graphicData uri="http://schemas.openxmlformats.org/drawingml/2006/table">
            <a:tbl>
              <a:tblPr/>
              <a:tblGrid>
                <a:gridCol w="3888432"/>
                <a:gridCol w="4392488"/>
              </a:tblGrid>
              <a:tr h="292539">
                <a:tc>
                  <a:txBody>
                    <a:bodyPr/>
                    <a:lstStyle/>
                    <a:p>
                      <a:pPr algn="l" fontAlgn="t"/>
                      <a:r>
                        <a:rPr lang="en-US" sz="2800" b="1" dirty="0">
                          <a:solidFill>
                            <a:srgbClr val="FF0000"/>
                          </a:solidFill>
                          <a:effectLst/>
                        </a:rPr>
                        <a:t>Tendons</a:t>
                      </a:r>
                      <a:endParaRPr lang="en-US" sz="2800" dirty="0">
                        <a:solidFill>
                          <a:srgbClr val="FF000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2800" b="1" dirty="0">
                          <a:solidFill>
                            <a:srgbClr val="FF0000"/>
                          </a:solidFill>
                          <a:effectLst/>
                        </a:rPr>
                        <a:t>Ligaments</a:t>
                      </a:r>
                      <a:endParaRPr lang="en-US" sz="2800" dirty="0">
                        <a:solidFill>
                          <a:srgbClr val="FF000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55078">
                <a:tc>
                  <a:txBody>
                    <a:bodyPr/>
                    <a:lstStyle/>
                    <a:p>
                      <a:pPr algn="l" fontAlgn="t"/>
                      <a:r>
                        <a:rPr lang="en-US" sz="1800" b="1" dirty="0">
                          <a:effectLst/>
                        </a:rPr>
                        <a:t>Connects skeletal muscles to bones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Connects bones to bones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292539">
                <a:tc>
                  <a:txBody>
                    <a:bodyPr/>
                    <a:lstStyle/>
                    <a:p>
                      <a:pPr algn="l" fontAlgn="t"/>
                      <a:r>
                        <a:rPr lang="en-US" sz="1800" b="1">
                          <a:effectLst/>
                        </a:rPr>
                        <a:t>Tough and elastic</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Elastic</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79099">
                <a:tc>
                  <a:txBody>
                    <a:bodyPr/>
                    <a:lstStyle/>
                    <a:p>
                      <a:pPr algn="l" fontAlgn="t"/>
                      <a:r>
                        <a:rPr lang="en-US" sz="1800" b="1">
                          <a:effectLst/>
                        </a:rPr>
                        <a:t>Connects the end of the muscles to bones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Connects the end of the bones at joints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55078">
                <a:tc>
                  <a:txBody>
                    <a:bodyPr/>
                    <a:lstStyle/>
                    <a:p>
                      <a:pPr algn="l" fontAlgn="t"/>
                      <a:r>
                        <a:rPr lang="en-US" sz="1800" b="1">
                          <a:effectLst/>
                        </a:rPr>
                        <a:t>Each muscle contains only one tendon.</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Each joint contains many ligaments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79099">
                <a:tc>
                  <a:txBody>
                    <a:bodyPr/>
                    <a:lstStyle/>
                    <a:p>
                      <a:pPr algn="l" fontAlgn="t"/>
                      <a:r>
                        <a:rPr lang="en-US" sz="1800" b="1" dirty="0">
                          <a:effectLst/>
                        </a:rPr>
                        <a:t>Proteoglycan content is low</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Proteoglycan content is comparatively more</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292539">
                <a:tc>
                  <a:txBody>
                    <a:bodyPr/>
                    <a:lstStyle/>
                    <a:p>
                      <a:pPr algn="l" fontAlgn="t"/>
                      <a:r>
                        <a:rPr lang="en-US" sz="1800" b="1" dirty="0">
                          <a:effectLst/>
                        </a:rPr>
                        <a:t>White in colour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Yellow in colour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292539">
                <a:tc>
                  <a:txBody>
                    <a:bodyPr/>
                    <a:lstStyle/>
                    <a:p>
                      <a:pPr algn="l" fontAlgn="t"/>
                      <a:r>
                        <a:rPr lang="en-US" sz="1800" b="1">
                          <a:effectLst/>
                        </a:rPr>
                        <a:t>Blood supply is poor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Blood supply is just as poor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55078">
                <a:tc>
                  <a:txBody>
                    <a:bodyPr/>
                    <a:lstStyle/>
                    <a:p>
                      <a:pPr algn="l" fontAlgn="t"/>
                      <a:r>
                        <a:rPr lang="en-US" sz="1800" b="1">
                          <a:effectLst/>
                        </a:rPr>
                        <a:t>Fibroblasts lie in a continuous row</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Fibroblasts are scattered</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632284">
                <a:tc>
                  <a:txBody>
                    <a:bodyPr/>
                    <a:lstStyle/>
                    <a:p>
                      <a:pPr algn="l" fontAlgn="t"/>
                      <a:r>
                        <a:rPr lang="en-US" sz="1800" b="1">
                          <a:effectLst/>
                        </a:rPr>
                        <a:t>The fibres are compact and present in parallel bundles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They are not arranged in parallel bundles but are compactly packed</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986696">
                <a:tc>
                  <a:txBody>
                    <a:bodyPr/>
                    <a:lstStyle/>
                    <a:p>
                      <a:pPr algn="l" rtl="0" fontAlgn="t"/>
                      <a:r>
                        <a:rPr lang="en-US" sz="1800" b="1" dirty="0" smtClean="0">
                          <a:effectLst/>
                        </a:rPr>
                        <a:t>They</a:t>
                      </a:r>
                      <a:r>
                        <a:rPr lang="en-US" sz="1800" b="1" baseline="0" dirty="0" smtClean="0">
                          <a:effectLst/>
                        </a:rPr>
                        <a:t> are classified into three types</a:t>
                      </a:r>
                    </a:p>
                    <a:p>
                      <a:pPr algn="l" rtl="0" fontAlgn="t"/>
                      <a:r>
                        <a:rPr lang="en-US" sz="1800" b="1" baseline="0" dirty="0" smtClean="0">
                          <a:effectLst/>
                        </a:rPr>
                        <a:t>namely, Flexor </a:t>
                      </a:r>
                      <a:r>
                        <a:rPr lang="en-US" sz="1800" b="1" baseline="0" dirty="0" smtClean="0">
                          <a:solidFill>
                            <a:srgbClr val="FF0000"/>
                          </a:solidFill>
                          <a:effectLst/>
                        </a:rPr>
                        <a:t>tendon ,Extensor tendon and ligamentous  tendon</a:t>
                      </a:r>
                      <a:endParaRPr lang="en-US" sz="1800" b="1" dirty="0">
                        <a:solidFill>
                          <a:srgbClr val="FF000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rtl="0" fontAlgn="t"/>
                      <a:r>
                        <a:rPr lang="en-US" sz="1800" b="1" dirty="0">
                          <a:solidFill>
                            <a:srgbClr val="7030A0"/>
                          </a:solidFill>
                          <a:effectLst/>
                        </a:rPr>
                        <a:t>They are classified into three types, namely: Articular ligaments, </a:t>
                      </a:r>
                      <a:r>
                        <a:rPr lang="en-US" sz="1800" b="1" dirty="0" smtClean="0">
                          <a:solidFill>
                            <a:srgbClr val="7030A0"/>
                          </a:solidFill>
                          <a:effectLst/>
                        </a:rPr>
                        <a:t>Remnant </a:t>
                      </a:r>
                      <a:r>
                        <a:rPr lang="en-US" sz="1800" b="1" dirty="0">
                          <a:solidFill>
                            <a:srgbClr val="7030A0"/>
                          </a:solidFill>
                          <a:effectLst/>
                        </a:rPr>
                        <a:t>ligaments </a:t>
                      </a:r>
                      <a:r>
                        <a:rPr lang="en-US" sz="1800" b="1" dirty="0" smtClean="0">
                          <a:solidFill>
                            <a:srgbClr val="7030A0"/>
                          </a:solidFill>
                          <a:effectLst/>
                        </a:rPr>
                        <a:t>and</a:t>
                      </a:r>
                      <a:r>
                        <a:rPr lang="en-US" sz="1800" b="1" baseline="0" dirty="0" smtClean="0">
                          <a:solidFill>
                            <a:srgbClr val="7030A0"/>
                          </a:solidFill>
                          <a:effectLst/>
                        </a:rPr>
                        <a:t>  Peritoneal ligaments</a:t>
                      </a:r>
                      <a:endParaRPr lang="en-US" sz="1800" b="1" dirty="0">
                        <a:solidFill>
                          <a:srgbClr val="7030A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bl>
          </a:graphicData>
        </a:graphic>
      </p:graphicFrame>
    </p:spTree>
    <p:extLst>
      <p:ext uri="{BB962C8B-B14F-4D97-AF65-F5344CB8AC3E}">
        <p14:creationId xmlns:p14="http://schemas.microsoft.com/office/powerpoint/2010/main" val="422161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849" r="22984" b="16550"/>
          <a:stretch/>
        </p:blipFill>
        <p:spPr bwMode="auto">
          <a:xfrm>
            <a:off x="28170" y="0"/>
            <a:ext cx="3319694" cy="331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231" y="-19080"/>
            <a:ext cx="6084168" cy="341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79512" y="3429000"/>
            <a:ext cx="8496944" cy="3231654"/>
          </a:xfrm>
          <a:prstGeom prst="rect">
            <a:avLst/>
          </a:prstGeom>
        </p:spPr>
        <p:txBody>
          <a:bodyPr wrap="square">
            <a:spAutoFit/>
          </a:bodyPr>
          <a:lstStyle/>
          <a:p>
            <a:pPr algn="l" rtl="0"/>
            <a:r>
              <a:rPr lang="en-US" sz="2400" b="1" dirty="0">
                <a:solidFill>
                  <a:srgbClr val="FF0000"/>
                </a:solidFill>
              </a:rPr>
              <a:t>Ligaments</a:t>
            </a:r>
            <a:r>
              <a:rPr lang="en-US" sz="2000" dirty="0"/>
              <a:t> </a:t>
            </a:r>
            <a:r>
              <a:rPr lang="en-US" sz="2000" b="1" dirty="0"/>
              <a:t>connect two bones and stabilize </a:t>
            </a:r>
            <a:r>
              <a:rPr lang="en-US" sz="2000" b="1" dirty="0" smtClean="0"/>
              <a:t>organs</a:t>
            </a:r>
            <a:r>
              <a:rPr lang="en-US" b="1" dirty="0" smtClean="0"/>
              <a:t>;</a:t>
            </a:r>
          </a:p>
          <a:p>
            <a:pPr algn="l" rtl="0"/>
            <a:r>
              <a:rPr lang="en-US" sz="2000" b="1" dirty="0" smtClean="0">
                <a:solidFill>
                  <a:srgbClr val="FF0000"/>
                </a:solidFill>
              </a:rPr>
              <a:t>T</a:t>
            </a:r>
            <a:r>
              <a:rPr lang="en-US" sz="2400" b="1" dirty="0" smtClean="0">
                <a:solidFill>
                  <a:srgbClr val="FF0000"/>
                </a:solidFill>
              </a:rPr>
              <a:t>endons</a:t>
            </a:r>
            <a:r>
              <a:rPr lang="en-US" b="1" dirty="0" smtClean="0"/>
              <a:t> </a:t>
            </a:r>
            <a:r>
              <a:rPr lang="en-US" sz="2000" b="1" dirty="0" smtClean="0"/>
              <a:t>connect muscle to the bone</a:t>
            </a:r>
            <a:r>
              <a:rPr lang="en-US" b="1" dirty="0" smtClean="0"/>
              <a:t>;</a:t>
            </a:r>
          </a:p>
          <a:p>
            <a:pPr algn="l" rtl="0"/>
            <a:r>
              <a:rPr lang="en-US" sz="2800" b="1" dirty="0" smtClean="0">
                <a:solidFill>
                  <a:srgbClr val="FF0000"/>
                </a:solidFill>
              </a:rPr>
              <a:t>Fasciae</a:t>
            </a:r>
            <a:r>
              <a:rPr lang="en-US" sz="2400" dirty="0" smtClean="0"/>
              <a:t> </a:t>
            </a:r>
            <a:r>
              <a:rPr lang="en-US" sz="2000" b="1" dirty="0" smtClean="0"/>
              <a:t>connect muscle to another muscle.</a:t>
            </a:r>
            <a:endParaRPr lang="en-US" b="1" dirty="0" smtClean="0"/>
          </a:p>
          <a:p>
            <a:pPr algn="l" rtl="0"/>
            <a:r>
              <a:rPr lang="en-US" sz="2400" b="1" dirty="0" smtClean="0">
                <a:solidFill>
                  <a:srgbClr val="FF0000"/>
                </a:solidFill>
              </a:rPr>
              <a:t>Function of </a:t>
            </a:r>
            <a:r>
              <a:rPr lang="en-US" sz="2400" b="1" dirty="0">
                <a:solidFill>
                  <a:srgbClr val="FF0000"/>
                </a:solidFill>
              </a:rPr>
              <a:t>ligament</a:t>
            </a:r>
            <a:r>
              <a:rPr lang="en-US" sz="2800" b="1" dirty="0">
                <a:solidFill>
                  <a:srgbClr val="FF0000"/>
                </a:solidFill>
              </a:rPr>
              <a:t>:-</a:t>
            </a:r>
            <a:r>
              <a:rPr lang="en-US" sz="2000" b="1" dirty="0"/>
              <a:t>Allow the joint to move in the direction(s) </a:t>
            </a:r>
            <a:r>
              <a:rPr lang="en-US" sz="2000" b="1" dirty="0" smtClean="0"/>
              <a:t>Hold </a:t>
            </a:r>
          </a:p>
          <a:p>
            <a:pPr algn="l" rtl="0"/>
            <a:r>
              <a:rPr lang="en-US" sz="2000" b="1" dirty="0" smtClean="0"/>
              <a:t>-bones </a:t>
            </a:r>
            <a:r>
              <a:rPr lang="en-US" sz="2000" b="1" dirty="0"/>
              <a:t>together</a:t>
            </a:r>
            <a:r>
              <a:rPr lang="en-US" sz="2000" b="1" dirty="0" smtClean="0"/>
              <a:t>.                                                                            </a:t>
            </a:r>
            <a:endParaRPr lang="en-US" sz="2000" b="1" dirty="0"/>
          </a:p>
          <a:p>
            <a:pPr algn="l" rtl="0"/>
            <a:r>
              <a:rPr lang="en-US" sz="2000" b="1" dirty="0" smtClean="0"/>
              <a:t>-Make </a:t>
            </a:r>
            <a:r>
              <a:rPr lang="en-US" sz="2000" b="1" dirty="0"/>
              <a:t>sure that joints don’t twist</a:t>
            </a:r>
            <a:r>
              <a:rPr lang="en-US" sz="2000" b="1" dirty="0" smtClean="0"/>
              <a:t>.             </a:t>
            </a:r>
            <a:endParaRPr lang="en-US" sz="2000" b="1" dirty="0"/>
          </a:p>
          <a:p>
            <a:pPr algn="l" rtl="0"/>
            <a:r>
              <a:rPr lang="en-US" sz="2000" b="1" dirty="0" smtClean="0"/>
              <a:t>-Stabilize </a:t>
            </a:r>
            <a:r>
              <a:rPr lang="en-US" sz="2000" b="1" dirty="0"/>
              <a:t>muscles and bones</a:t>
            </a:r>
            <a:r>
              <a:rPr lang="en-US" sz="2000" b="1" dirty="0" smtClean="0"/>
              <a:t>.          </a:t>
            </a:r>
            <a:endParaRPr lang="en-US" sz="2000" b="1" dirty="0"/>
          </a:p>
          <a:p>
            <a:pPr algn="l" rtl="0"/>
            <a:r>
              <a:rPr lang="en-US" sz="2000" b="1" dirty="0" smtClean="0"/>
              <a:t>-Strengthen </a:t>
            </a:r>
            <a:r>
              <a:rPr lang="en-US" sz="2000" b="1" dirty="0"/>
              <a:t>joints</a:t>
            </a:r>
            <a:r>
              <a:rPr lang="en-US" sz="2000" b="1" dirty="0" smtClean="0"/>
              <a:t>.                          </a:t>
            </a:r>
            <a:endParaRPr lang="en-US" sz="2000" b="1" dirty="0"/>
          </a:p>
          <a:p>
            <a:pPr algn="l" rtl="0"/>
            <a:r>
              <a:rPr lang="en-US" sz="2000" b="1" dirty="0" smtClean="0"/>
              <a:t>-Prevent </a:t>
            </a:r>
            <a:r>
              <a:rPr lang="en-US" sz="2000" b="1" dirty="0"/>
              <a:t>bones from dislocating.</a:t>
            </a:r>
          </a:p>
        </p:txBody>
      </p:sp>
    </p:spTree>
    <p:extLst>
      <p:ext uri="{BB962C8B-B14F-4D97-AF65-F5344CB8AC3E}">
        <p14:creationId xmlns:p14="http://schemas.microsoft.com/office/powerpoint/2010/main" val="13820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9036496" cy="6552728"/>
          </a:xfrm>
        </p:spPr>
        <p:txBody>
          <a:bodyPr>
            <a:normAutofit/>
          </a:bodyPr>
          <a:lstStyle/>
          <a:p>
            <a:pPr marL="0" indent="0" algn="l" rtl="0">
              <a:buNone/>
            </a:pPr>
            <a:r>
              <a:rPr lang="en-US" b="1" dirty="0" smtClean="0">
                <a:solidFill>
                  <a:srgbClr val="FF0000"/>
                </a:solidFill>
              </a:rPr>
              <a:t>Cartilage:-</a:t>
            </a:r>
            <a:r>
              <a:rPr lang="en-US" dirty="0" smtClean="0"/>
              <a:t> </a:t>
            </a:r>
            <a:r>
              <a:rPr lang="en-US" sz="2400" dirty="0" smtClean="0"/>
              <a:t>i</a:t>
            </a:r>
            <a:r>
              <a:rPr lang="en-US" sz="2400" b="1" dirty="0" smtClean="0"/>
              <a:t>t</a:t>
            </a:r>
            <a:r>
              <a:rPr lang="en-US" sz="2400" dirty="0" smtClean="0"/>
              <a:t> </a:t>
            </a:r>
            <a:r>
              <a:rPr lang="en-US" sz="2000" b="1" dirty="0" smtClean="0"/>
              <a:t>is </a:t>
            </a:r>
            <a:r>
              <a:rPr lang="en-US" sz="2000" b="1" dirty="0"/>
              <a:t>a strong, flexible connective tissue that protects your joints and bones. It acts as a shock absorber throughout your body. It’s also the main tissue in some parts of your body and gives them their structure and </a:t>
            </a:r>
            <a:r>
              <a:rPr lang="en-US" sz="2000" b="1" dirty="0" smtClean="0"/>
              <a:t>shape.</a:t>
            </a:r>
          </a:p>
          <a:p>
            <a:pPr marL="0" indent="0" algn="l" rtl="0">
              <a:buNone/>
            </a:pPr>
            <a:r>
              <a:rPr lang="en-US" sz="2400" b="1" dirty="0" smtClean="0">
                <a:solidFill>
                  <a:srgbClr val="FF0000"/>
                </a:solidFill>
              </a:rPr>
              <a:t>Types </a:t>
            </a:r>
            <a:r>
              <a:rPr lang="en-US" sz="2400" b="1" dirty="0">
                <a:solidFill>
                  <a:srgbClr val="FF0000"/>
                </a:solidFill>
              </a:rPr>
              <a:t>of </a:t>
            </a:r>
            <a:r>
              <a:rPr lang="en-US" sz="2400" b="1" dirty="0" smtClean="0">
                <a:solidFill>
                  <a:srgbClr val="FF0000"/>
                </a:solidFill>
              </a:rPr>
              <a:t>cartilage:-      </a:t>
            </a:r>
          </a:p>
          <a:p>
            <a:pPr marL="0" indent="0" algn="l" rtl="0">
              <a:buNone/>
            </a:pPr>
            <a:r>
              <a:rPr lang="en-US" sz="2400" b="1" dirty="0" smtClean="0">
                <a:solidFill>
                  <a:srgbClr val="FF0000"/>
                </a:solidFill>
              </a:rPr>
              <a:t>1-Hyaline cartilage(articular cartilage) :-  </a:t>
            </a:r>
            <a:r>
              <a:rPr lang="en-US" sz="2400" b="1" dirty="0" smtClean="0"/>
              <a:t>It  </a:t>
            </a:r>
            <a:r>
              <a:rPr lang="en-US" sz="2000" b="1" dirty="0"/>
              <a:t>is the most common type of cartilage </a:t>
            </a:r>
            <a:r>
              <a:rPr lang="en-US" sz="2000" b="1" dirty="0" smtClean="0"/>
              <a:t>in the </a:t>
            </a:r>
            <a:r>
              <a:rPr lang="en-US" sz="1800" b="1" dirty="0" smtClean="0"/>
              <a:t>body</a:t>
            </a:r>
            <a:r>
              <a:rPr lang="en-US" sz="2000" b="1" dirty="0"/>
              <a:t>. It lines </a:t>
            </a:r>
            <a:r>
              <a:rPr lang="en-US" sz="2000" b="1" dirty="0" smtClean="0">
                <a:solidFill>
                  <a:srgbClr val="0070C0"/>
                </a:solidFill>
              </a:rPr>
              <a:t>the joints </a:t>
            </a:r>
            <a:r>
              <a:rPr lang="en-US" sz="2000" b="1" dirty="0">
                <a:solidFill>
                  <a:srgbClr val="0070C0"/>
                </a:solidFill>
              </a:rPr>
              <a:t>and caps the ends of your </a:t>
            </a:r>
            <a:r>
              <a:rPr lang="en-US" sz="2000" b="1" dirty="0" smtClean="0"/>
              <a:t>bones</a:t>
            </a:r>
            <a:r>
              <a:rPr lang="en-US" sz="2000" b="1" dirty="0" smtClean="0">
                <a:solidFill>
                  <a:srgbClr val="FF0000"/>
                </a:solidFill>
              </a:rPr>
              <a:t>.as </a:t>
            </a:r>
            <a:r>
              <a:rPr lang="en-US" sz="2000" b="1" dirty="0" err="1" smtClean="0">
                <a:solidFill>
                  <a:srgbClr val="FF0000"/>
                </a:solidFill>
              </a:rPr>
              <a:t>wellas</a:t>
            </a:r>
            <a:endParaRPr lang="en-US" sz="2000" b="1" dirty="0" smtClean="0">
              <a:solidFill>
                <a:srgbClr val="FF0000"/>
              </a:solidFill>
            </a:endParaRPr>
          </a:p>
          <a:p>
            <a:pPr marL="0" indent="0" algn="l" rtl="0">
              <a:buNone/>
            </a:pPr>
            <a:r>
              <a:rPr lang="en-US" sz="2000" b="1" dirty="0">
                <a:solidFill>
                  <a:srgbClr val="C00000"/>
                </a:solidFill>
              </a:rPr>
              <a:t>b</a:t>
            </a:r>
            <a:r>
              <a:rPr lang="en-US" sz="2000" b="1" dirty="0" smtClean="0">
                <a:solidFill>
                  <a:srgbClr val="C00000"/>
                </a:solidFill>
              </a:rPr>
              <a:t>etween the ribs </a:t>
            </a:r>
            <a:r>
              <a:rPr lang="en-US" sz="2000" b="1" dirty="0" smtClean="0"/>
              <a:t>and </a:t>
            </a:r>
            <a:r>
              <a:rPr lang="en-US" sz="2000" b="1" dirty="0" smtClean="0">
                <a:solidFill>
                  <a:srgbClr val="002060"/>
                </a:solidFill>
              </a:rPr>
              <a:t>nasal passage</a:t>
            </a:r>
            <a:r>
              <a:rPr lang="en-US" sz="2000" b="1" dirty="0" smtClean="0">
                <a:solidFill>
                  <a:srgbClr val="FF0000"/>
                </a:solidFill>
              </a:rPr>
              <a:t>.</a:t>
            </a:r>
          </a:p>
          <a:p>
            <a:pPr marL="0" indent="0" algn="l" rtl="0">
              <a:buNone/>
            </a:pPr>
            <a:r>
              <a:rPr lang="en-US" sz="2000" b="1" dirty="0" smtClean="0">
                <a:solidFill>
                  <a:srgbClr val="FF0000"/>
                </a:solidFill>
              </a:rPr>
              <a:t>2-</a:t>
            </a:r>
            <a:r>
              <a:rPr lang="en-US" sz="2400" b="1" dirty="0" smtClean="0">
                <a:solidFill>
                  <a:srgbClr val="FF0000"/>
                </a:solidFill>
              </a:rPr>
              <a:t>Fibrocartilage</a:t>
            </a:r>
            <a:r>
              <a:rPr lang="en-US" sz="2000" b="1" dirty="0" smtClean="0">
                <a:solidFill>
                  <a:srgbClr val="FF0000"/>
                </a:solidFill>
              </a:rPr>
              <a:t> :-It </a:t>
            </a:r>
            <a:r>
              <a:rPr lang="en-US" sz="2000" b="1" dirty="0" smtClean="0"/>
              <a:t>is sounds </a:t>
            </a:r>
            <a:r>
              <a:rPr lang="en-US" sz="2000" b="1" dirty="0"/>
              <a:t>like: tough cartilage made of thick fibers. It’s the strongest and least flexible of the three types. It’s tough enough to hold parts of your body in place and absorb </a:t>
            </a:r>
            <a:r>
              <a:rPr lang="en-US" sz="2000" b="1" dirty="0" smtClean="0">
                <a:solidFill>
                  <a:srgbClr val="FF0000"/>
                </a:solidFill>
              </a:rPr>
              <a:t>impacts(the </a:t>
            </a:r>
            <a:r>
              <a:rPr lang="en-US" sz="2000" b="1" dirty="0">
                <a:solidFill>
                  <a:srgbClr val="FF0000"/>
                </a:solidFill>
              </a:rPr>
              <a:t>meniscus </a:t>
            </a:r>
            <a:r>
              <a:rPr lang="en-US" sz="2000" b="1" dirty="0" smtClean="0">
                <a:solidFill>
                  <a:srgbClr val="FF0000"/>
                </a:solidFill>
              </a:rPr>
              <a:t>in the knee </a:t>
            </a:r>
            <a:r>
              <a:rPr lang="en-US" sz="2000" b="1" dirty="0" smtClean="0"/>
              <a:t>,</a:t>
            </a:r>
            <a:r>
              <a:rPr lang="en-US" sz="2000" b="1" dirty="0" smtClean="0">
                <a:solidFill>
                  <a:srgbClr val="00B050"/>
                </a:solidFill>
              </a:rPr>
              <a:t>In disks between</a:t>
            </a:r>
            <a:endParaRPr lang="en-US" sz="2000" b="1" dirty="0">
              <a:solidFill>
                <a:srgbClr val="00B050"/>
              </a:solidFill>
            </a:endParaRPr>
          </a:p>
          <a:p>
            <a:pPr marL="0" indent="0" algn="l" rtl="0">
              <a:buNone/>
            </a:pPr>
            <a:r>
              <a:rPr lang="en-US" sz="2000" b="1" dirty="0" smtClean="0">
                <a:solidFill>
                  <a:srgbClr val="00B050"/>
                </a:solidFill>
              </a:rPr>
              <a:t>the </a:t>
            </a:r>
            <a:r>
              <a:rPr lang="en-US" sz="2000" b="1" dirty="0">
                <a:solidFill>
                  <a:srgbClr val="00B050"/>
                </a:solidFill>
              </a:rPr>
              <a:t>vertebrae in </a:t>
            </a:r>
            <a:r>
              <a:rPr lang="en-US" sz="2000" b="1" dirty="0" smtClean="0">
                <a:solidFill>
                  <a:srgbClr val="00B050"/>
                </a:solidFill>
              </a:rPr>
              <a:t>the spine </a:t>
            </a:r>
            <a:r>
              <a:rPr lang="en-US" sz="2000" b="1" dirty="0" smtClean="0"/>
              <a:t>and </a:t>
            </a:r>
            <a:r>
              <a:rPr lang="en-US" sz="2000" b="1" dirty="0" smtClean="0">
                <a:solidFill>
                  <a:srgbClr val="0070C0"/>
                </a:solidFill>
              </a:rPr>
              <a:t>supporting muscles ,tendon ligaments </a:t>
            </a:r>
            <a:r>
              <a:rPr lang="en-US" sz="2000" b="1" dirty="0" smtClean="0"/>
              <a:t>in the body.</a:t>
            </a:r>
          </a:p>
          <a:p>
            <a:pPr marL="0" indent="0" algn="l" rtl="0">
              <a:buNone/>
            </a:pPr>
            <a:r>
              <a:rPr lang="en-US" sz="2400" b="1" dirty="0" smtClean="0">
                <a:solidFill>
                  <a:srgbClr val="FF0000"/>
                </a:solidFill>
              </a:rPr>
              <a:t>3-Elastic cartilage :-It </a:t>
            </a:r>
            <a:r>
              <a:rPr lang="en-US" sz="2000" b="1" dirty="0"/>
              <a:t>is </a:t>
            </a:r>
            <a:r>
              <a:rPr lang="en-US" sz="2000" b="1" dirty="0" smtClean="0"/>
              <a:t>the  </a:t>
            </a:r>
            <a:r>
              <a:rPr lang="en-US" sz="2000" b="1" dirty="0"/>
              <a:t>most flexible cartilage. It supports parts of your body that need to bend and move to function. Elastic cartilage can bounce back to its original shape, even after a strong force.(external ears , </a:t>
            </a:r>
            <a:r>
              <a:rPr lang="en-US" sz="2000" b="1" dirty="0" smtClean="0"/>
              <a:t>Eustachian tubes  and</a:t>
            </a:r>
          </a:p>
          <a:p>
            <a:pPr marL="0" indent="0" algn="l" rtl="0">
              <a:buNone/>
            </a:pPr>
            <a:r>
              <a:rPr lang="en-US" sz="2000" b="1" dirty="0" smtClean="0"/>
              <a:t>Larynx)</a:t>
            </a:r>
            <a:endParaRPr lang="en-US" sz="2000" b="1" dirty="0"/>
          </a:p>
        </p:txBody>
      </p:sp>
    </p:spTree>
    <p:extLst>
      <p:ext uri="{BB962C8B-B14F-4D97-AF65-F5344CB8AC3E}">
        <p14:creationId xmlns:p14="http://schemas.microsoft.com/office/powerpoint/2010/main" val="96220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91" t="6407" r="4724" b="6829"/>
          <a:stretch/>
        </p:blipFill>
        <p:spPr bwMode="auto">
          <a:xfrm>
            <a:off x="3707904" y="-2"/>
            <a:ext cx="5328592" cy="409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38" t="8485" r="5381" b="3267"/>
          <a:stretch/>
        </p:blipFill>
        <p:spPr bwMode="auto">
          <a:xfrm>
            <a:off x="642009" y="-1"/>
            <a:ext cx="2423886" cy="32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466" b="8477"/>
          <a:stretch/>
        </p:blipFill>
        <p:spPr bwMode="auto">
          <a:xfrm>
            <a:off x="4067944" y="3861048"/>
            <a:ext cx="5076056"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320" t="8509" r="40470" b="24848"/>
          <a:stretch/>
        </p:blipFill>
        <p:spPr bwMode="auto">
          <a:xfrm>
            <a:off x="0" y="3280228"/>
            <a:ext cx="3707904" cy="357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16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597352"/>
          </a:xfrm>
        </p:spPr>
        <p:txBody>
          <a:bodyPr>
            <a:normAutofit fontScale="92500" lnSpcReduction="20000"/>
          </a:bodyPr>
          <a:lstStyle/>
          <a:p>
            <a:pPr marL="0" indent="0" algn="l" rtl="0">
              <a:buNone/>
            </a:pPr>
            <a:r>
              <a:rPr lang="en-US" b="1" dirty="0">
                <a:solidFill>
                  <a:srgbClr val="C00000"/>
                </a:solidFill>
              </a:rPr>
              <a:t>Bones</a:t>
            </a:r>
            <a:r>
              <a:rPr lang="en-US" sz="3800" b="1" dirty="0">
                <a:solidFill>
                  <a:srgbClr val="C00000"/>
                </a:solidFill>
              </a:rPr>
              <a:t>:-</a:t>
            </a:r>
            <a:r>
              <a:rPr lang="en-US" sz="2400" b="1" dirty="0"/>
              <a:t>are made up of connective </a:t>
            </a:r>
            <a:r>
              <a:rPr lang="en-US" sz="2400" b="1" dirty="0" smtClean="0"/>
              <a:t>tissue(protein and collagen fibers)   </a:t>
            </a:r>
            <a:r>
              <a:rPr lang="en-US" sz="2400" b="1" dirty="0"/>
              <a:t>reinforced with </a:t>
            </a:r>
            <a:r>
              <a:rPr lang="en-US" sz="2400" b="1" dirty="0" smtClean="0"/>
              <a:t>calcium mainly and other mineral .Bones provide the</a:t>
            </a:r>
          </a:p>
          <a:p>
            <a:pPr marL="0" indent="0" algn="l" rtl="0">
              <a:buNone/>
            </a:pPr>
            <a:r>
              <a:rPr lang="en-US" sz="2400" b="1" dirty="0" smtClean="0"/>
              <a:t>the </a:t>
            </a:r>
            <a:r>
              <a:rPr lang="en-US" sz="2400" b="1" dirty="0"/>
              <a:t>structure for our bodies. The adult human skeleton is made up of </a:t>
            </a:r>
            <a:r>
              <a:rPr lang="en-US" sz="2400" b="1" dirty="0">
                <a:solidFill>
                  <a:srgbClr val="FF0000"/>
                </a:solidFill>
              </a:rPr>
              <a:t>206 bones</a:t>
            </a:r>
            <a:r>
              <a:rPr lang="en-US" sz="2400" b="1" dirty="0"/>
              <a:t>. These include the bones </a:t>
            </a:r>
            <a:r>
              <a:rPr lang="en-US" sz="2400" b="1" dirty="0">
                <a:solidFill>
                  <a:srgbClr val="FF0000"/>
                </a:solidFill>
              </a:rPr>
              <a:t>of the </a:t>
            </a:r>
            <a:r>
              <a:rPr lang="en-US" sz="2600" b="1" dirty="0" smtClean="0">
                <a:solidFill>
                  <a:srgbClr val="FF0000"/>
                </a:solidFill>
              </a:rPr>
              <a:t>skull</a:t>
            </a:r>
            <a:r>
              <a:rPr lang="en-US" sz="2600" b="1" dirty="0" smtClean="0"/>
              <a:t>, </a:t>
            </a:r>
            <a:r>
              <a:rPr lang="en-US" sz="2600" b="1" dirty="0" smtClean="0">
                <a:solidFill>
                  <a:srgbClr val="7030A0"/>
                </a:solidFill>
              </a:rPr>
              <a:t>pelvis </a:t>
            </a:r>
            <a:r>
              <a:rPr lang="en-US" sz="2600" b="1" dirty="0" smtClean="0"/>
              <a:t> </a:t>
            </a:r>
            <a:r>
              <a:rPr lang="en-US" sz="2600" b="1" dirty="0">
                <a:solidFill>
                  <a:srgbClr val="92D050"/>
                </a:solidFill>
              </a:rPr>
              <a:t>spine</a:t>
            </a:r>
            <a:r>
              <a:rPr lang="en-US" sz="2600" b="1" dirty="0"/>
              <a:t> </a:t>
            </a:r>
            <a:r>
              <a:rPr lang="en-US" sz="2600" b="1" dirty="0">
                <a:solidFill>
                  <a:srgbClr val="00B050"/>
                </a:solidFill>
              </a:rPr>
              <a:t>(vertebrae</a:t>
            </a:r>
            <a:r>
              <a:rPr lang="en-US" sz="2600" b="1" dirty="0"/>
              <a:t>), </a:t>
            </a:r>
            <a:r>
              <a:rPr lang="en-US" sz="2600" b="1" dirty="0">
                <a:solidFill>
                  <a:srgbClr val="00B0F0"/>
                </a:solidFill>
              </a:rPr>
              <a:t>ribs</a:t>
            </a:r>
            <a:r>
              <a:rPr lang="en-US" sz="2600" b="1" dirty="0"/>
              <a:t>, </a:t>
            </a:r>
            <a:r>
              <a:rPr lang="en-US" sz="2600" b="1" dirty="0">
                <a:solidFill>
                  <a:srgbClr val="FF0000"/>
                </a:solidFill>
              </a:rPr>
              <a:t>arms</a:t>
            </a:r>
            <a:r>
              <a:rPr lang="en-US" sz="2600" b="1" dirty="0"/>
              <a:t> and </a:t>
            </a:r>
            <a:r>
              <a:rPr lang="en-US" sz="2600" b="1" dirty="0" smtClean="0">
                <a:solidFill>
                  <a:schemeClr val="accent2">
                    <a:lumMod val="75000"/>
                  </a:schemeClr>
                </a:solidFill>
              </a:rPr>
              <a:t>legs</a:t>
            </a:r>
            <a:r>
              <a:rPr lang="en-US" sz="2200" b="1" dirty="0" smtClean="0"/>
              <a:t>. Most bones also contain bone </a:t>
            </a:r>
            <a:r>
              <a:rPr lang="en-US" sz="2200" b="1" dirty="0"/>
              <a:t>marrow, where </a:t>
            </a:r>
            <a:r>
              <a:rPr lang="en-US" sz="2200" b="1" dirty="0" smtClean="0"/>
              <a:t>blood cells are made.</a:t>
            </a:r>
          </a:p>
          <a:p>
            <a:pPr marL="0" indent="0" algn="l" rtl="0">
              <a:buNone/>
            </a:pPr>
            <a:r>
              <a:rPr lang="en-US" sz="2000" b="1" dirty="0" smtClean="0"/>
              <a:t>. </a:t>
            </a:r>
            <a:r>
              <a:rPr lang="en-US" sz="2200" b="1" dirty="0"/>
              <a:t>Bones work with muscles and joints to hold our body together and support freedom of movement. This is called the musculoskeletal system. The skeleton supports and shapes the body and protects delicate internal organs such as the brain, heart and lungs</a:t>
            </a:r>
            <a:r>
              <a:rPr lang="en-US" sz="2000" b="1" dirty="0" smtClean="0"/>
              <a:t>.</a:t>
            </a:r>
          </a:p>
          <a:p>
            <a:pPr marL="0" indent="0" algn="l" rtl="0">
              <a:buNone/>
            </a:pPr>
            <a:r>
              <a:rPr lang="en-US" sz="2600" b="1" dirty="0">
                <a:solidFill>
                  <a:srgbClr val="FF0000"/>
                </a:solidFill>
              </a:rPr>
              <a:t>The </a:t>
            </a:r>
            <a:r>
              <a:rPr lang="en-US" sz="2600" b="1" dirty="0" smtClean="0">
                <a:solidFill>
                  <a:srgbClr val="FF0000"/>
                </a:solidFill>
              </a:rPr>
              <a:t>skeleton </a:t>
            </a:r>
            <a:r>
              <a:rPr lang="en-US" sz="2400" b="1" dirty="0" smtClean="0">
                <a:solidFill>
                  <a:srgbClr val="FF0000"/>
                </a:solidFill>
              </a:rPr>
              <a:t>: </a:t>
            </a:r>
            <a:r>
              <a:rPr lang="en-US" sz="2200" b="1" dirty="0" smtClean="0"/>
              <a:t>The </a:t>
            </a:r>
            <a:r>
              <a:rPr lang="en-US" sz="2200" b="1" dirty="0"/>
              <a:t>human skeleton is made up of 206 bones, including bones </a:t>
            </a:r>
            <a:r>
              <a:rPr lang="en-US" sz="2200" b="1" dirty="0" smtClean="0"/>
              <a:t>of  the</a:t>
            </a:r>
            <a:r>
              <a:rPr lang="en-US" sz="2600" b="1" dirty="0" smtClean="0"/>
              <a:t>:  </a:t>
            </a:r>
            <a:r>
              <a:rPr lang="en-US" sz="2600" b="1" dirty="0" smtClean="0">
                <a:solidFill>
                  <a:srgbClr val="0070C0"/>
                </a:solidFill>
              </a:rPr>
              <a:t>Skull</a:t>
            </a:r>
            <a:r>
              <a:rPr lang="en-US" sz="2600" b="1" dirty="0" smtClean="0"/>
              <a:t>– </a:t>
            </a:r>
            <a:r>
              <a:rPr lang="en-US" sz="2200" b="1" dirty="0" smtClean="0"/>
              <a:t>including the jaw bone</a:t>
            </a:r>
            <a:endParaRPr lang="en-US" sz="2400" b="1" dirty="0" smtClean="0">
              <a:solidFill>
                <a:srgbClr val="FF0000"/>
              </a:solidFill>
            </a:endParaRPr>
          </a:p>
          <a:p>
            <a:pPr marL="0" indent="0" algn="l" rtl="0">
              <a:buNone/>
            </a:pPr>
            <a:r>
              <a:rPr lang="en-US" sz="2600" b="1" dirty="0" smtClean="0">
                <a:solidFill>
                  <a:srgbClr val="00B0F0"/>
                </a:solidFill>
              </a:rPr>
              <a:t>Spine</a:t>
            </a:r>
            <a:r>
              <a:rPr lang="en-US" sz="2400" b="1" dirty="0" smtClean="0">
                <a:solidFill>
                  <a:srgbClr val="FF0000"/>
                </a:solidFill>
              </a:rPr>
              <a:t> </a:t>
            </a:r>
            <a:r>
              <a:rPr lang="en-US" sz="2400" b="1" dirty="0">
                <a:solidFill>
                  <a:srgbClr val="FF0000"/>
                </a:solidFill>
              </a:rPr>
              <a:t>– </a:t>
            </a:r>
            <a:r>
              <a:rPr lang="en-US" sz="2400" b="1" dirty="0" smtClean="0">
                <a:solidFill>
                  <a:srgbClr val="FF0000"/>
                </a:solidFill>
              </a:rPr>
              <a:t>cervical</a:t>
            </a:r>
            <a:r>
              <a:rPr lang="en-US" sz="2400" b="1" dirty="0">
                <a:solidFill>
                  <a:srgbClr val="FF0000"/>
                </a:solidFill>
              </a:rPr>
              <a:t>,</a:t>
            </a:r>
            <a:r>
              <a:rPr lang="en-US" sz="2400" b="1" dirty="0">
                <a:solidFill>
                  <a:schemeClr val="tx2">
                    <a:lumMod val="60000"/>
                    <a:lumOff val="40000"/>
                  </a:schemeClr>
                </a:solidFill>
              </a:rPr>
              <a:t> thoracic </a:t>
            </a:r>
            <a:r>
              <a:rPr lang="en-US" sz="2400" b="1" dirty="0">
                <a:solidFill>
                  <a:srgbClr val="FF0000"/>
                </a:solidFill>
              </a:rPr>
              <a:t>and </a:t>
            </a:r>
            <a:r>
              <a:rPr lang="en-US" sz="2400" b="1" dirty="0">
                <a:solidFill>
                  <a:srgbClr val="00B050"/>
                </a:solidFill>
              </a:rPr>
              <a:t>lumbar</a:t>
            </a:r>
            <a:r>
              <a:rPr lang="en-US" sz="2400" b="1" dirty="0">
                <a:solidFill>
                  <a:srgbClr val="FF0000"/>
                </a:solidFill>
              </a:rPr>
              <a:t> </a:t>
            </a:r>
            <a:r>
              <a:rPr lang="en-US" sz="2400" b="1" dirty="0"/>
              <a:t>vertebrae</a:t>
            </a:r>
            <a:r>
              <a:rPr lang="en-US" sz="2400" b="1" dirty="0">
                <a:solidFill>
                  <a:srgbClr val="FF0000"/>
                </a:solidFill>
              </a:rPr>
              <a:t>, </a:t>
            </a:r>
            <a:r>
              <a:rPr lang="en-US" sz="2400" b="1" dirty="0" smtClean="0">
                <a:solidFill>
                  <a:srgbClr val="7030A0"/>
                </a:solidFill>
              </a:rPr>
              <a:t>sacrum</a:t>
            </a:r>
            <a:r>
              <a:rPr lang="en-US" sz="2400" b="1" dirty="0" smtClean="0">
                <a:solidFill>
                  <a:srgbClr val="FF0000"/>
                </a:solidFill>
              </a:rPr>
              <a:t> </a:t>
            </a:r>
            <a:r>
              <a:rPr lang="en-US" sz="2400" b="1" dirty="0" smtClean="0"/>
              <a:t>and</a:t>
            </a:r>
            <a:r>
              <a:rPr lang="en-US" sz="2400" b="1" dirty="0" smtClean="0">
                <a:solidFill>
                  <a:srgbClr val="FF0000"/>
                </a:solidFill>
              </a:rPr>
              <a:t> </a:t>
            </a:r>
            <a:r>
              <a:rPr lang="en-US" sz="2400" b="1" dirty="0">
                <a:solidFill>
                  <a:srgbClr val="0070C0"/>
                </a:solidFill>
              </a:rPr>
              <a:t>tailbone</a:t>
            </a:r>
            <a:r>
              <a:rPr lang="en-US" sz="2400" b="1" dirty="0">
                <a:solidFill>
                  <a:srgbClr val="FF0000"/>
                </a:solidFill>
              </a:rPr>
              <a:t> (coccyx</a:t>
            </a:r>
            <a:r>
              <a:rPr lang="en-US" sz="2400" b="1" dirty="0" smtClean="0">
                <a:solidFill>
                  <a:srgbClr val="FF0000"/>
                </a:solidFill>
              </a:rPr>
              <a:t>)</a:t>
            </a:r>
            <a:endParaRPr lang="en-US" sz="2400" b="1" dirty="0">
              <a:solidFill>
                <a:srgbClr val="FF0000"/>
              </a:solidFill>
            </a:endParaRPr>
          </a:p>
          <a:p>
            <a:pPr marL="0" indent="0" algn="l" rtl="0">
              <a:buNone/>
            </a:pPr>
            <a:r>
              <a:rPr lang="en-US" sz="2400" b="1" dirty="0"/>
              <a:t>Chest</a:t>
            </a:r>
            <a:r>
              <a:rPr lang="en-US" sz="2400" b="1" dirty="0">
                <a:solidFill>
                  <a:srgbClr val="FF0000"/>
                </a:solidFill>
              </a:rPr>
              <a:t> – </a:t>
            </a:r>
            <a:r>
              <a:rPr lang="en-US" sz="2400" b="1" dirty="0">
                <a:solidFill>
                  <a:srgbClr val="0070C0"/>
                </a:solidFill>
              </a:rPr>
              <a:t>ribs</a:t>
            </a:r>
            <a:r>
              <a:rPr lang="en-US" sz="2400" b="1" dirty="0">
                <a:solidFill>
                  <a:srgbClr val="FF0000"/>
                </a:solidFill>
              </a:rPr>
              <a:t> </a:t>
            </a:r>
            <a:r>
              <a:rPr lang="en-US" sz="2400" b="1" dirty="0"/>
              <a:t>and</a:t>
            </a:r>
            <a:r>
              <a:rPr lang="en-US" sz="2400" b="1" dirty="0">
                <a:solidFill>
                  <a:srgbClr val="FF0000"/>
                </a:solidFill>
              </a:rPr>
              <a:t> </a:t>
            </a:r>
            <a:r>
              <a:rPr lang="en-US" sz="2400" b="1" dirty="0">
                <a:solidFill>
                  <a:srgbClr val="00B0F0"/>
                </a:solidFill>
              </a:rPr>
              <a:t>breastbone</a:t>
            </a:r>
            <a:r>
              <a:rPr lang="en-US" sz="2400" b="1" dirty="0">
                <a:solidFill>
                  <a:srgbClr val="FF0000"/>
                </a:solidFill>
              </a:rPr>
              <a:t> (sternum)</a:t>
            </a:r>
          </a:p>
          <a:p>
            <a:pPr marL="0" indent="0" algn="l" rtl="0">
              <a:buNone/>
            </a:pPr>
            <a:r>
              <a:rPr lang="en-US" sz="2400" b="1" dirty="0">
                <a:solidFill>
                  <a:srgbClr val="00B050"/>
                </a:solidFill>
              </a:rPr>
              <a:t>Arms</a:t>
            </a:r>
            <a:r>
              <a:rPr lang="en-US" sz="2400" b="1" dirty="0">
                <a:solidFill>
                  <a:srgbClr val="FF0000"/>
                </a:solidFill>
              </a:rPr>
              <a:t> – </a:t>
            </a:r>
            <a:r>
              <a:rPr lang="en-US" sz="2400" b="1" dirty="0">
                <a:solidFill>
                  <a:schemeClr val="accent2">
                    <a:lumMod val="75000"/>
                  </a:schemeClr>
                </a:solidFill>
              </a:rPr>
              <a:t>shoulder blade </a:t>
            </a:r>
            <a:r>
              <a:rPr lang="en-US" sz="2400" b="1" dirty="0">
                <a:solidFill>
                  <a:srgbClr val="FF0000"/>
                </a:solidFill>
              </a:rPr>
              <a:t>(scapula), </a:t>
            </a:r>
            <a:r>
              <a:rPr lang="en-US" sz="2400" b="1" dirty="0">
                <a:solidFill>
                  <a:srgbClr val="00B050"/>
                </a:solidFill>
              </a:rPr>
              <a:t>collar bone </a:t>
            </a:r>
            <a:r>
              <a:rPr lang="en-US" sz="2400" b="1" dirty="0">
                <a:solidFill>
                  <a:srgbClr val="FF0000"/>
                </a:solidFill>
              </a:rPr>
              <a:t>(clavicle),</a:t>
            </a:r>
            <a:r>
              <a:rPr lang="en-US" sz="2400" b="1" dirty="0">
                <a:solidFill>
                  <a:srgbClr val="002060"/>
                </a:solidFill>
              </a:rPr>
              <a:t> humerus</a:t>
            </a:r>
            <a:r>
              <a:rPr lang="en-US" sz="2400" b="1" dirty="0">
                <a:solidFill>
                  <a:srgbClr val="FF0000"/>
                </a:solidFill>
              </a:rPr>
              <a:t>, </a:t>
            </a:r>
            <a:r>
              <a:rPr lang="en-US" sz="2400" b="1" dirty="0">
                <a:solidFill>
                  <a:srgbClr val="00B0F0"/>
                </a:solidFill>
              </a:rPr>
              <a:t>radius</a:t>
            </a:r>
            <a:r>
              <a:rPr lang="en-US" sz="2400" b="1" dirty="0">
                <a:solidFill>
                  <a:srgbClr val="FF0000"/>
                </a:solidFill>
              </a:rPr>
              <a:t> </a:t>
            </a:r>
            <a:r>
              <a:rPr lang="en-US" sz="2400" b="1" dirty="0"/>
              <a:t>and</a:t>
            </a:r>
            <a:r>
              <a:rPr lang="en-US" sz="2400" b="1" dirty="0">
                <a:solidFill>
                  <a:srgbClr val="FF0000"/>
                </a:solidFill>
              </a:rPr>
              <a:t> </a:t>
            </a:r>
            <a:r>
              <a:rPr lang="en-US" sz="2400" b="1" dirty="0">
                <a:solidFill>
                  <a:srgbClr val="00B0F0"/>
                </a:solidFill>
              </a:rPr>
              <a:t>ulna</a:t>
            </a:r>
          </a:p>
          <a:p>
            <a:pPr marL="0" indent="0" algn="l" rtl="0">
              <a:buNone/>
            </a:pPr>
            <a:r>
              <a:rPr lang="en-US" sz="2400" b="1" dirty="0">
                <a:solidFill>
                  <a:srgbClr val="FF0000"/>
                </a:solidFill>
              </a:rPr>
              <a:t>Hands – </a:t>
            </a:r>
            <a:r>
              <a:rPr lang="en-US" sz="2400" b="1" dirty="0">
                <a:solidFill>
                  <a:srgbClr val="7030A0"/>
                </a:solidFill>
              </a:rPr>
              <a:t>wrist bones </a:t>
            </a:r>
            <a:r>
              <a:rPr lang="en-US" sz="2400" b="1" dirty="0">
                <a:solidFill>
                  <a:srgbClr val="FF0000"/>
                </a:solidFill>
              </a:rPr>
              <a:t>(carpals), </a:t>
            </a:r>
            <a:r>
              <a:rPr lang="en-US" sz="2400" b="1" dirty="0">
                <a:solidFill>
                  <a:schemeClr val="tx2">
                    <a:lumMod val="60000"/>
                    <a:lumOff val="40000"/>
                  </a:schemeClr>
                </a:solidFill>
              </a:rPr>
              <a:t>metacarpals</a:t>
            </a:r>
            <a:r>
              <a:rPr lang="en-US" sz="2400" b="1" dirty="0">
                <a:solidFill>
                  <a:srgbClr val="FF0000"/>
                </a:solidFill>
              </a:rPr>
              <a:t> </a:t>
            </a:r>
            <a:r>
              <a:rPr lang="en-US" sz="2400" b="1" dirty="0"/>
              <a:t>and </a:t>
            </a:r>
            <a:r>
              <a:rPr lang="en-US" sz="2400" b="1" dirty="0">
                <a:solidFill>
                  <a:srgbClr val="002060"/>
                </a:solidFill>
              </a:rPr>
              <a:t>phalanges</a:t>
            </a:r>
          </a:p>
          <a:p>
            <a:pPr marL="0" indent="0" algn="l" rtl="0">
              <a:buNone/>
            </a:pPr>
            <a:r>
              <a:rPr lang="en-US" sz="2400" b="1" dirty="0">
                <a:solidFill>
                  <a:schemeClr val="accent2">
                    <a:lumMod val="75000"/>
                  </a:schemeClr>
                </a:solidFill>
              </a:rPr>
              <a:t>Pelvis</a:t>
            </a:r>
            <a:r>
              <a:rPr lang="en-US" sz="2400" b="1" dirty="0">
                <a:solidFill>
                  <a:srgbClr val="FF0000"/>
                </a:solidFill>
              </a:rPr>
              <a:t> – </a:t>
            </a:r>
            <a:r>
              <a:rPr lang="en-US" sz="2400" b="1" dirty="0"/>
              <a:t>hip bones</a:t>
            </a:r>
          </a:p>
          <a:p>
            <a:pPr marL="0" indent="0" algn="l" rtl="0">
              <a:buNone/>
            </a:pPr>
            <a:r>
              <a:rPr lang="en-US" sz="2400" b="1" dirty="0">
                <a:solidFill>
                  <a:srgbClr val="00B050"/>
                </a:solidFill>
              </a:rPr>
              <a:t>Legs</a:t>
            </a:r>
            <a:r>
              <a:rPr lang="en-US" sz="2400" b="1" dirty="0">
                <a:solidFill>
                  <a:srgbClr val="FF0000"/>
                </a:solidFill>
              </a:rPr>
              <a:t> – </a:t>
            </a:r>
            <a:r>
              <a:rPr lang="en-US" sz="2400" b="1" dirty="0">
                <a:solidFill>
                  <a:srgbClr val="C00000"/>
                </a:solidFill>
              </a:rPr>
              <a:t>thigh bone </a:t>
            </a:r>
            <a:r>
              <a:rPr lang="en-US" sz="2400" b="1" dirty="0">
                <a:solidFill>
                  <a:srgbClr val="FF0000"/>
                </a:solidFill>
              </a:rPr>
              <a:t>(femur), </a:t>
            </a:r>
            <a:r>
              <a:rPr lang="en-US" sz="2400" b="1" dirty="0">
                <a:solidFill>
                  <a:schemeClr val="accent4">
                    <a:lumMod val="50000"/>
                  </a:schemeClr>
                </a:solidFill>
              </a:rPr>
              <a:t>kneecap</a:t>
            </a:r>
            <a:r>
              <a:rPr lang="en-US" sz="2400" b="1" dirty="0">
                <a:solidFill>
                  <a:srgbClr val="FF0000"/>
                </a:solidFill>
              </a:rPr>
              <a:t> (patella), </a:t>
            </a:r>
            <a:r>
              <a:rPr lang="en-US" sz="2400" b="1" dirty="0">
                <a:solidFill>
                  <a:schemeClr val="accent2"/>
                </a:solidFill>
              </a:rPr>
              <a:t>shin bone </a:t>
            </a:r>
            <a:r>
              <a:rPr lang="en-US" sz="2400" b="1" dirty="0">
                <a:solidFill>
                  <a:srgbClr val="FF0000"/>
                </a:solidFill>
              </a:rPr>
              <a:t>(tibia) </a:t>
            </a:r>
            <a:r>
              <a:rPr lang="en-US" sz="2400" b="1" dirty="0"/>
              <a:t>and</a:t>
            </a:r>
            <a:r>
              <a:rPr lang="en-US" sz="2400" b="1" dirty="0">
                <a:solidFill>
                  <a:srgbClr val="FF0000"/>
                </a:solidFill>
              </a:rPr>
              <a:t> fibula</a:t>
            </a:r>
          </a:p>
          <a:p>
            <a:pPr marL="0" indent="0" algn="l" rtl="0">
              <a:buNone/>
            </a:pPr>
            <a:r>
              <a:rPr lang="en-US" sz="2400" b="1" dirty="0">
                <a:solidFill>
                  <a:schemeClr val="tx2">
                    <a:lumMod val="60000"/>
                    <a:lumOff val="40000"/>
                  </a:schemeClr>
                </a:solidFill>
              </a:rPr>
              <a:t>Feet </a:t>
            </a:r>
            <a:r>
              <a:rPr lang="en-US" sz="2400" b="1" dirty="0">
                <a:solidFill>
                  <a:srgbClr val="FF0000"/>
                </a:solidFill>
              </a:rPr>
              <a:t>– </a:t>
            </a:r>
            <a:r>
              <a:rPr lang="en-US" sz="2400" b="1" dirty="0">
                <a:solidFill>
                  <a:schemeClr val="tx2">
                    <a:lumMod val="75000"/>
                  </a:schemeClr>
                </a:solidFill>
              </a:rPr>
              <a:t>tarsals</a:t>
            </a:r>
            <a:r>
              <a:rPr lang="en-US" sz="2400" b="1" dirty="0">
                <a:solidFill>
                  <a:srgbClr val="FF0000"/>
                </a:solidFill>
              </a:rPr>
              <a:t>, </a:t>
            </a:r>
            <a:r>
              <a:rPr lang="en-US" sz="2400" b="1" dirty="0">
                <a:solidFill>
                  <a:schemeClr val="tx2">
                    <a:lumMod val="60000"/>
                    <a:lumOff val="40000"/>
                  </a:schemeClr>
                </a:solidFill>
              </a:rPr>
              <a:t>metatarsals</a:t>
            </a:r>
            <a:r>
              <a:rPr lang="en-US" sz="2400" b="1" dirty="0">
                <a:solidFill>
                  <a:srgbClr val="FF0000"/>
                </a:solidFill>
              </a:rPr>
              <a:t> </a:t>
            </a:r>
            <a:r>
              <a:rPr lang="en-US" sz="2400" b="1" dirty="0"/>
              <a:t>and</a:t>
            </a:r>
            <a:r>
              <a:rPr lang="en-US" sz="2400" b="1" dirty="0">
                <a:solidFill>
                  <a:srgbClr val="FF0000"/>
                </a:solidFill>
              </a:rPr>
              <a:t> </a:t>
            </a:r>
            <a:r>
              <a:rPr lang="en-US" sz="2400" b="1" dirty="0" smtClean="0">
                <a:solidFill>
                  <a:srgbClr val="FF0000"/>
                </a:solidFill>
              </a:rPr>
              <a:t>phalanges.</a:t>
            </a:r>
            <a:endParaRPr lang="en-US" b="1" dirty="0"/>
          </a:p>
        </p:txBody>
      </p:sp>
    </p:spTree>
    <p:extLst>
      <p:ext uri="{BB962C8B-B14F-4D97-AF65-F5344CB8AC3E}">
        <p14:creationId xmlns:p14="http://schemas.microsoft.com/office/powerpoint/2010/main" val="45336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036496" cy="6624736"/>
          </a:xfrm>
        </p:spPr>
        <p:txBody>
          <a:bodyPr>
            <a:normAutofit fontScale="92500" lnSpcReduction="10000"/>
          </a:bodyPr>
          <a:lstStyle/>
          <a:p>
            <a:pPr marL="0" indent="0" algn="l" rtl="0">
              <a:buNone/>
            </a:pPr>
            <a:r>
              <a:rPr lang="en-US" sz="2400" b="1" dirty="0">
                <a:solidFill>
                  <a:srgbClr val="FF0000"/>
                </a:solidFill>
              </a:rPr>
              <a:t>Bone </a:t>
            </a:r>
            <a:r>
              <a:rPr lang="en-US" sz="2400" b="1" dirty="0" smtClean="0">
                <a:solidFill>
                  <a:srgbClr val="FF0000"/>
                </a:solidFill>
              </a:rPr>
              <a:t>types on its shapes:-</a:t>
            </a:r>
          </a:p>
          <a:p>
            <a:pPr marL="0" indent="0" algn="l" rtl="0">
              <a:buNone/>
            </a:pPr>
            <a:r>
              <a:rPr lang="en-US" sz="2400" b="1" dirty="0" smtClean="0">
                <a:solidFill>
                  <a:srgbClr val="FF0000"/>
                </a:solidFill>
              </a:rPr>
              <a:t>1-Long </a:t>
            </a:r>
            <a:r>
              <a:rPr lang="en-US" sz="2400" b="1" dirty="0">
                <a:solidFill>
                  <a:srgbClr val="FF0000"/>
                </a:solidFill>
              </a:rPr>
              <a:t>bone </a:t>
            </a:r>
            <a:r>
              <a:rPr lang="en-US" sz="2000" b="1" dirty="0">
                <a:solidFill>
                  <a:srgbClr val="FF0000"/>
                </a:solidFill>
              </a:rPr>
              <a:t>– </a:t>
            </a:r>
            <a:r>
              <a:rPr lang="en-US" sz="2000" b="1" dirty="0"/>
              <a:t>has a long, thin shape. </a:t>
            </a:r>
            <a:r>
              <a:rPr lang="en-US" sz="2000" b="1" dirty="0" smtClean="0"/>
              <a:t> </a:t>
            </a:r>
          </a:p>
          <a:p>
            <a:pPr marL="0" indent="0" algn="l" rtl="0">
              <a:buNone/>
            </a:pPr>
            <a:r>
              <a:rPr lang="en-US" sz="2000" b="1" dirty="0" smtClean="0"/>
              <a:t>(  </a:t>
            </a:r>
            <a:r>
              <a:rPr lang="en-US" sz="2000" b="1" dirty="0" smtClean="0">
                <a:solidFill>
                  <a:schemeClr val="tx2">
                    <a:lumMod val="40000"/>
                    <a:lumOff val="60000"/>
                  </a:schemeClr>
                </a:solidFill>
              </a:rPr>
              <a:t>humerus</a:t>
            </a:r>
            <a:r>
              <a:rPr lang="en-US" sz="2000" b="1" dirty="0" smtClean="0"/>
              <a:t> , </a:t>
            </a:r>
            <a:r>
              <a:rPr lang="en-US" sz="2000" b="1" dirty="0" smtClean="0">
                <a:solidFill>
                  <a:srgbClr val="00B050"/>
                </a:solidFill>
              </a:rPr>
              <a:t>radius </a:t>
            </a:r>
            <a:r>
              <a:rPr lang="en-US" sz="2000" b="1" dirty="0" smtClean="0"/>
              <a:t>, </a:t>
            </a:r>
            <a:r>
              <a:rPr lang="en-US" sz="2000" b="1" dirty="0" smtClean="0">
                <a:solidFill>
                  <a:schemeClr val="accent2">
                    <a:lumMod val="75000"/>
                  </a:schemeClr>
                </a:solidFill>
              </a:rPr>
              <a:t>ulna </a:t>
            </a:r>
            <a:r>
              <a:rPr lang="en-US" sz="2000" b="1" dirty="0" smtClean="0"/>
              <a:t>bones</a:t>
            </a:r>
            <a:r>
              <a:rPr lang="en-US" sz="2000" b="1" dirty="0"/>
              <a:t>) </a:t>
            </a:r>
            <a:endParaRPr lang="en-US" sz="2000" b="1" dirty="0" smtClean="0"/>
          </a:p>
          <a:p>
            <a:pPr marL="0" indent="0" algn="l" rtl="0">
              <a:buNone/>
            </a:pPr>
            <a:r>
              <a:rPr lang="en-US" sz="2400" b="1" dirty="0" smtClean="0">
                <a:solidFill>
                  <a:srgbClr val="FF0000"/>
                </a:solidFill>
              </a:rPr>
              <a:t>2-Short bone </a:t>
            </a:r>
            <a:r>
              <a:rPr lang="en-US" sz="2000" b="1" dirty="0" smtClean="0"/>
              <a:t>– has a squat, cubed </a:t>
            </a:r>
            <a:r>
              <a:rPr lang="en-US" sz="2000" b="1" dirty="0"/>
              <a:t>shape. </a:t>
            </a:r>
            <a:endParaRPr lang="en-US" sz="2000" b="1" dirty="0" smtClean="0"/>
          </a:p>
          <a:p>
            <a:pPr marL="0" indent="0" algn="l" rtl="0">
              <a:buNone/>
            </a:pPr>
            <a:r>
              <a:rPr lang="en-US" sz="2000" b="1" dirty="0" smtClean="0"/>
              <a:t>Are thinner and weaker than longer  bones</a:t>
            </a:r>
          </a:p>
          <a:p>
            <a:pPr marL="0" indent="0" algn="l" rtl="0">
              <a:buNone/>
            </a:pPr>
            <a:r>
              <a:rPr lang="en-US" sz="2000" b="1" dirty="0" smtClean="0"/>
              <a:t>.(</a:t>
            </a:r>
            <a:r>
              <a:rPr lang="en-US" sz="2000" b="1" dirty="0" smtClean="0">
                <a:solidFill>
                  <a:srgbClr val="7030A0"/>
                </a:solidFill>
              </a:rPr>
              <a:t>metacarpal</a:t>
            </a:r>
            <a:r>
              <a:rPr lang="en-US" sz="2000" b="1" dirty="0" smtClean="0"/>
              <a:t> , </a:t>
            </a:r>
            <a:r>
              <a:rPr lang="en-US" sz="2000" b="1" dirty="0" smtClean="0">
                <a:solidFill>
                  <a:srgbClr val="00B0F0"/>
                </a:solidFill>
              </a:rPr>
              <a:t>phalange</a:t>
            </a:r>
            <a:r>
              <a:rPr lang="en-US" sz="2000" b="1" dirty="0" smtClean="0"/>
              <a:t>s bones </a:t>
            </a:r>
          </a:p>
          <a:p>
            <a:pPr marL="0" indent="0" algn="l" rtl="0">
              <a:buNone/>
            </a:pPr>
            <a:r>
              <a:rPr lang="en-US" sz="2400" b="1" dirty="0" smtClean="0">
                <a:solidFill>
                  <a:srgbClr val="FF0000"/>
                </a:solidFill>
              </a:rPr>
              <a:t>3-Flat bone </a:t>
            </a:r>
            <a:r>
              <a:rPr lang="en-US" sz="2000" b="1" dirty="0" smtClean="0">
                <a:solidFill>
                  <a:srgbClr val="FF0000"/>
                </a:solidFill>
              </a:rPr>
              <a:t>– </a:t>
            </a:r>
            <a:r>
              <a:rPr lang="en-US" sz="2000" b="1" dirty="0" smtClean="0"/>
              <a:t>has a flattened, broad surface</a:t>
            </a:r>
            <a:r>
              <a:rPr lang="en-US" sz="2000" b="1" dirty="0"/>
              <a:t>. </a:t>
            </a:r>
            <a:endParaRPr lang="en-US" sz="2000" b="1" dirty="0" smtClean="0"/>
          </a:p>
          <a:p>
            <a:pPr marL="0" indent="0" algn="l" rtl="0">
              <a:buNone/>
            </a:pPr>
            <a:r>
              <a:rPr lang="en-US" sz="2000" b="1" dirty="0"/>
              <a:t>a</a:t>
            </a:r>
            <a:r>
              <a:rPr lang="en-US" sz="2000" b="1" dirty="0" smtClean="0"/>
              <a:t>re wider and less round than others</a:t>
            </a:r>
          </a:p>
          <a:p>
            <a:pPr marL="0" indent="0" algn="l" rtl="0">
              <a:buNone/>
            </a:pPr>
            <a:r>
              <a:rPr lang="en-US" sz="2000" b="1" dirty="0" smtClean="0"/>
              <a:t> (</a:t>
            </a:r>
            <a:r>
              <a:rPr lang="en-US" sz="2000" b="1" dirty="0" smtClean="0">
                <a:solidFill>
                  <a:srgbClr val="002060"/>
                </a:solidFill>
              </a:rPr>
              <a:t>shoulder  blade </a:t>
            </a:r>
            <a:r>
              <a:rPr lang="en-US" sz="2000" b="1" dirty="0" smtClean="0"/>
              <a:t>, </a:t>
            </a:r>
            <a:r>
              <a:rPr lang="en-US" sz="2000" b="1" dirty="0" smtClean="0">
                <a:solidFill>
                  <a:srgbClr val="002060"/>
                </a:solidFill>
              </a:rPr>
              <a:t>skull  bones </a:t>
            </a:r>
            <a:r>
              <a:rPr lang="en-US" sz="2000" b="1" dirty="0" smtClean="0"/>
              <a:t>and s</a:t>
            </a:r>
            <a:r>
              <a:rPr lang="en-US" sz="2000" b="1" dirty="0" smtClean="0">
                <a:solidFill>
                  <a:srgbClr val="0070C0"/>
                </a:solidFill>
              </a:rPr>
              <a:t>ternum</a:t>
            </a:r>
            <a:r>
              <a:rPr lang="en-US" sz="2000" b="1" dirty="0" smtClean="0"/>
              <a:t>  )</a:t>
            </a:r>
          </a:p>
          <a:p>
            <a:pPr marL="0" indent="0" algn="l" rtl="0">
              <a:buNone/>
            </a:pPr>
            <a:r>
              <a:rPr lang="en-US" sz="2000" b="1" dirty="0"/>
              <a:t> </a:t>
            </a:r>
            <a:r>
              <a:rPr lang="en-US" sz="2000" b="1" dirty="0" smtClean="0"/>
              <a:t>4- </a:t>
            </a:r>
            <a:r>
              <a:rPr lang="en-US" sz="2400" b="1" dirty="0" smtClean="0">
                <a:solidFill>
                  <a:srgbClr val="FF0000"/>
                </a:solidFill>
              </a:rPr>
              <a:t>Irregular bone </a:t>
            </a:r>
            <a:r>
              <a:rPr lang="en-US" sz="2000" b="1" dirty="0" smtClean="0"/>
              <a:t>– has shape that dose not </a:t>
            </a:r>
          </a:p>
          <a:p>
            <a:pPr marL="0" indent="0" algn="l" rtl="0">
              <a:buNone/>
            </a:pPr>
            <a:r>
              <a:rPr lang="en-US" sz="2000" b="1" dirty="0" smtClean="0"/>
              <a:t>Conform to the above the three types</a:t>
            </a:r>
          </a:p>
          <a:p>
            <a:pPr marL="0" indent="0" algn="l" rtl="0">
              <a:buNone/>
            </a:pPr>
            <a:r>
              <a:rPr lang="en-US" sz="2000" b="1" dirty="0" smtClean="0"/>
              <a:t>( </a:t>
            </a:r>
            <a:r>
              <a:rPr lang="en-US" sz="2000" b="1" dirty="0" smtClean="0">
                <a:solidFill>
                  <a:srgbClr val="C00000"/>
                </a:solidFill>
              </a:rPr>
              <a:t>vertebrae</a:t>
            </a:r>
            <a:r>
              <a:rPr lang="en-US" sz="2000" b="1" dirty="0" smtClean="0"/>
              <a:t>)</a:t>
            </a:r>
          </a:p>
          <a:p>
            <a:pPr marL="0" indent="0" algn="l" rtl="0">
              <a:buNone/>
            </a:pPr>
            <a:r>
              <a:rPr lang="en-US" sz="2000" b="1" dirty="0"/>
              <a:t> </a:t>
            </a:r>
            <a:r>
              <a:rPr lang="en-US" sz="2000" b="1" dirty="0" smtClean="0"/>
              <a:t>5-</a:t>
            </a:r>
            <a:r>
              <a:rPr lang="en-US" sz="2400" b="1" dirty="0" smtClean="0">
                <a:solidFill>
                  <a:srgbClr val="C00000"/>
                </a:solidFill>
              </a:rPr>
              <a:t>Sesamoid </a:t>
            </a:r>
            <a:r>
              <a:rPr lang="en-US" sz="2400" b="1" dirty="0">
                <a:solidFill>
                  <a:srgbClr val="C00000"/>
                </a:solidFill>
              </a:rPr>
              <a:t>bones </a:t>
            </a:r>
            <a:r>
              <a:rPr lang="en-US" sz="2000" b="1" dirty="0"/>
              <a:t>are rooted in tendons </a:t>
            </a:r>
            <a:endParaRPr lang="en-US" sz="2000" b="1" dirty="0" smtClean="0"/>
          </a:p>
          <a:p>
            <a:pPr marL="0" indent="0" algn="l" rtl="0">
              <a:buNone/>
            </a:pPr>
            <a:r>
              <a:rPr lang="en-US" sz="2000" b="1" dirty="0" smtClean="0"/>
              <a:t>Or muscle other bones are connected  to </a:t>
            </a:r>
          </a:p>
          <a:p>
            <a:pPr marL="0" indent="0" algn="l" rtl="0">
              <a:buNone/>
            </a:pPr>
            <a:r>
              <a:rPr lang="en-US" sz="2000" b="1" dirty="0" smtClean="0"/>
              <a:t>other tissues ,but sesamoid bones are</a:t>
            </a:r>
          </a:p>
          <a:p>
            <a:pPr marL="0" indent="0" algn="l" rtl="0">
              <a:buNone/>
            </a:pPr>
            <a:r>
              <a:rPr lang="en-US" sz="2000" b="1" dirty="0" smtClean="0"/>
              <a:t>, embedded </a:t>
            </a:r>
            <a:r>
              <a:rPr lang="en-US" sz="2000" b="1" dirty="0"/>
              <a:t>directly in them</a:t>
            </a:r>
            <a:r>
              <a:rPr lang="en-US" sz="2000" b="1" dirty="0" smtClean="0"/>
              <a:t>.</a:t>
            </a:r>
          </a:p>
          <a:p>
            <a:pPr marL="0" indent="0" algn="l" rtl="0">
              <a:buNone/>
            </a:pPr>
            <a:r>
              <a:rPr lang="en-US" sz="2000" b="1" dirty="0" smtClean="0"/>
              <a:t> </a:t>
            </a:r>
            <a:r>
              <a:rPr lang="en-US" sz="2000" b="1" dirty="0"/>
              <a:t>The patella </a:t>
            </a:r>
            <a:r>
              <a:rPr lang="en-US" sz="2000" b="1" dirty="0" smtClean="0"/>
              <a:t>(kneecap</a:t>
            </a:r>
            <a:r>
              <a:rPr lang="en-US" sz="2000" b="1" dirty="0"/>
              <a:t>) and some </a:t>
            </a:r>
            <a:r>
              <a:rPr lang="en-US" sz="2000" b="1" dirty="0" smtClean="0"/>
              <a:t>metacarpal</a:t>
            </a:r>
          </a:p>
          <a:p>
            <a:pPr marL="0" indent="0" algn="l" rtl="0">
              <a:buNone/>
            </a:pPr>
            <a:r>
              <a:rPr lang="en-US" sz="2000" b="1" dirty="0" smtClean="0"/>
              <a:t> bones in the hand are sesamoid</a:t>
            </a:r>
          </a:p>
          <a:p>
            <a:pPr marL="0" indent="0" algn="l" rtl="0">
              <a:buNone/>
            </a:pPr>
            <a:r>
              <a:rPr lang="en-US" sz="2000" b="1" dirty="0" smtClean="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17646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29000"/>
            <a:ext cx="41764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73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856984" cy="6336704"/>
          </a:xfrm>
        </p:spPr>
        <p:txBody>
          <a:bodyPr/>
          <a:lstStyle/>
          <a:p>
            <a:pPr marL="0" indent="0" algn="l" rtl="0">
              <a:buNone/>
            </a:pPr>
            <a:r>
              <a:rPr lang="en-US" sz="2400" b="1" u="sng" dirty="0">
                <a:solidFill>
                  <a:srgbClr val="FF0000"/>
                </a:solidFill>
              </a:rPr>
              <a:t>Bones</a:t>
            </a:r>
            <a:r>
              <a:rPr lang="en-US" sz="2400" b="1" u="sng" dirty="0"/>
              <a:t> are made up of two types of bone tissues</a:t>
            </a:r>
            <a:r>
              <a:rPr lang="en-US" sz="2400" b="1" u="sng" dirty="0" smtClean="0"/>
              <a:t>:</a:t>
            </a:r>
            <a:endParaRPr lang="en-US" dirty="0"/>
          </a:p>
          <a:p>
            <a:pPr marL="0" indent="0" algn="l" rtl="0">
              <a:buNone/>
            </a:pPr>
            <a:r>
              <a:rPr lang="en-US" sz="2400" b="1" dirty="0">
                <a:solidFill>
                  <a:srgbClr val="FF0000"/>
                </a:solidFill>
              </a:rPr>
              <a:t>Compact bone </a:t>
            </a:r>
            <a:r>
              <a:rPr lang="en-US" sz="2000" b="1" dirty="0"/>
              <a:t>is the solid, hard outside part of the bone. It looks like </a:t>
            </a:r>
            <a:r>
              <a:rPr lang="en-US" sz="2000" b="1" dirty="0" smtClean="0"/>
              <a:t>ivory</a:t>
            </a:r>
          </a:p>
          <a:p>
            <a:pPr marL="0" indent="0" algn="l" rtl="0">
              <a:buNone/>
            </a:pPr>
            <a:r>
              <a:rPr lang="en-US" sz="2000" b="1" dirty="0" smtClean="0"/>
              <a:t>and </a:t>
            </a:r>
            <a:r>
              <a:rPr lang="en-US" sz="2000" b="1" dirty="0"/>
              <a:t>is extremely strong. Holes and channels run through it, carrying blood vessels and nerves.</a:t>
            </a:r>
          </a:p>
          <a:p>
            <a:pPr marL="0" indent="0" algn="l" rtl="0">
              <a:buNone/>
            </a:pPr>
            <a:r>
              <a:rPr lang="en-US" sz="2400" b="1" dirty="0">
                <a:solidFill>
                  <a:srgbClr val="FF0000"/>
                </a:solidFill>
              </a:rPr>
              <a:t>Cancellous </a:t>
            </a:r>
            <a:r>
              <a:rPr lang="en-US" sz="2000" b="1" dirty="0" smtClean="0">
                <a:solidFill>
                  <a:srgbClr val="FF0000"/>
                </a:solidFill>
              </a:rPr>
              <a:t>bone</a:t>
            </a:r>
            <a:r>
              <a:rPr lang="en-US" sz="2000" b="1" dirty="0">
                <a:solidFill>
                  <a:srgbClr val="FF0000"/>
                </a:solidFill>
              </a:rPr>
              <a:t>, </a:t>
            </a:r>
            <a:r>
              <a:rPr lang="en-US" sz="2000" b="1" dirty="0"/>
              <a:t>which looks like a sponge, is inside compact bone. It is made up of a mesh-like network of tiny pieces of bone called </a:t>
            </a:r>
            <a:r>
              <a:rPr lang="en-US" sz="2000" b="1" dirty="0" smtClean="0"/>
              <a:t>trabeculae. </a:t>
            </a:r>
            <a:r>
              <a:rPr lang="en-US" sz="2000" b="1" dirty="0"/>
              <a:t>This is where bone marrow is found</a:t>
            </a:r>
            <a:r>
              <a:rPr lang="en-US" sz="2000" b="1" dirty="0" smtClean="0"/>
              <a:t>.                                                                                                        </a:t>
            </a:r>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r>
              <a:rPr lang="en-US" sz="2000" b="1" dirty="0" smtClean="0"/>
              <a:t>                                            </a:t>
            </a:r>
          </a:p>
          <a:p>
            <a:pPr marL="0" indent="0" algn="l" rtl="0">
              <a:buNone/>
            </a:pPr>
            <a:r>
              <a:rPr lang="en-US" sz="2400" b="1" dirty="0" smtClean="0">
                <a:solidFill>
                  <a:srgbClr val="FF0000"/>
                </a:solidFill>
              </a:rPr>
              <a:t>Bone </a:t>
            </a:r>
            <a:r>
              <a:rPr lang="en-US" sz="2400" b="1" dirty="0">
                <a:solidFill>
                  <a:srgbClr val="FF0000"/>
                </a:solidFill>
              </a:rPr>
              <a:t>marrow </a:t>
            </a:r>
            <a:r>
              <a:rPr lang="en-US" sz="2000" b="1" dirty="0"/>
              <a:t>is a spongy substance found in the center of the bones It manufactures bone marrow </a:t>
            </a:r>
            <a:r>
              <a:rPr lang="en-US" sz="2000" b="1" dirty="0">
                <a:solidFill>
                  <a:srgbClr val="FF0000"/>
                </a:solidFill>
              </a:rPr>
              <a:t>stem cells </a:t>
            </a:r>
            <a:r>
              <a:rPr lang="en-US" sz="2000" b="1" dirty="0"/>
              <a:t>and other substances, which in turn produce blood cells. </a:t>
            </a:r>
            <a:r>
              <a:rPr lang="en-US" sz="2000" b="1" dirty="0" smtClean="0"/>
              <a:t>(</a:t>
            </a:r>
            <a:r>
              <a:rPr lang="en-US" sz="2000" b="1" dirty="0" smtClean="0">
                <a:solidFill>
                  <a:srgbClr val="FF0000"/>
                </a:solidFill>
              </a:rPr>
              <a:t>red blood cells </a:t>
            </a:r>
            <a:r>
              <a:rPr lang="en-US" sz="2000" b="1" dirty="0" smtClean="0"/>
              <a:t>, </a:t>
            </a:r>
            <a:r>
              <a:rPr lang="en-US" sz="2000" b="1" dirty="0" smtClean="0">
                <a:solidFill>
                  <a:srgbClr val="00B050"/>
                </a:solidFill>
              </a:rPr>
              <a:t>white blood cells </a:t>
            </a:r>
            <a:r>
              <a:rPr lang="en-US" sz="2000" b="1" dirty="0" smtClean="0"/>
              <a:t>and </a:t>
            </a:r>
            <a:r>
              <a:rPr lang="en-US" sz="2000" b="1" dirty="0" smtClean="0">
                <a:solidFill>
                  <a:srgbClr val="00B0F0"/>
                </a:solidFill>
              </a:rPr>
              <a:t>platelets)</a:t>
            </a:r>
            <a:endParaRPr lang="en-US" sz="1800" b="1" dirty="0" smtClean="0">
              <a:solidFill>
                <a:srgbClr val="00B0F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12" t="25118" r="2298" b="4544"/>
          <a:stretch/>
        </p:blipFill>
        <p:spPr bwMode="auto">
          <a:xfrm>
            <a:off x="4788024" y="2564904"/>
            <a:ext cx="435597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2278" y="2630218"/>
            <a:ext cx="4715746" cy="2677656"/>
          </a:xfrm>
          <a:prstGeom prst="rect">
            <a:avLst/>
          </a:prstGeom>
        </p:spPr>
        <p:txBody>
          <a:bodyPr wrap="square">
            <a:spAutoFit/>
          </a:bodyPr>
          <a:lstStyle/>
          <a:p>
            <a:pPr algn="l" rtl="0"/>
            <a:r>
              <a:rPr lang="en-US" dirty="0"/>
              <a:t>. </a:t>
            </a:r>
            <a:r>
              <a:rPr lang="en-US" sz="2400" b="1" dirty="0">
                <a:solidFill>
                  <a:srgbClr val="FF0000"/>
                </a:solidFill>
              </a:rPr>
              <a:t>Bone contains three types of cells</a:t>
            </a:r>
            <a:r>
              <a:rPr lang="en-US" dirty="0" smtClean="0"/>
              <a:t>:</a:t>
            </a:r>
            <a:endParaRPr lang="en-US" dirty="0"/>
          </a:p>
          <a:p>
            <a:pPr algn="l" rtl="0"/>
            <a:r>
              <a:rPr lang="en-US" sz="2400" b="1" dirty="0" smtClean="0">
                <a:solidFill>
                  <a:srgbClr val="FF0000"/>
                </a:solidFill>
              </a:rPr>
              <a:t>1-osteoblasts </a:t>
            </a:r>
            <a:r>
              <a:rPr lang="en-US" sz="2000" b="1" dirty="0" smtClean="0"/>
              <a:t>which </a:t>
            </a:r>
            <a:r>
              <a:rPr lang="en-US" sz="2000" b="1" dirty="0"/>
              <a:t>make new bone and help repair damage</a:t>
            </a:r>
          </a:p>
          <a:p>
            <a:pPr algn="l" rtl="0"/>
            <a:r>
              <a:rPr lang="en-US" sz="2800" b="1" dirty="0" smtClean="0">
                <a:solidFill>
                  <a:srgbClr val="FF0000"/>
                </a:solidFill>
              </a:rPr>
              <a:t>2</a:t>
            </a:r>
            <a:r>
              <a:rPr lang="en-US" sz="2000" dirty="0" smtClean="0"/>
              <a:t>-</a:t>
            </a:r>
            <a:r>
              <a:rPr lang="en-US" sz="2400" b="1" dirty="0" smtClean="0">
                <a:solidFill>
                  <a:srgbClr val="FF0000"/>
                </a:solidFill>
              </a:rPr>
              <a:t>osteocytes</a:t>
            </a:r>
            <a:r>
              <a:rPr lang="en-US" sz="2800" b="1" dirty="0" smtClean="0">
                <a:solidFill>
                  <a:srgbClr val="FF0000"/>
                </a:solidFill>
              </a:rPr>
              <a:t> is</a:t>
            </a:r>
            <a:r>
              <a:rPr lang="en-US" sz="2000" b="1" dirty="0" smtClean="0"/>
              <a:t> mature </a:t>
            </a:r>
            <a:r>
              <a:rPr lang="en-US" sz="2000" b="1" dirty="0"/>
              <a:t>bone cells which help continue new born formation</a:t>
            </a:r>
          </a:p>
          <a:p>
            <a:pPr algn="l" rtl="0"/>
            <a:r>
              <a:rPr lang="en-US" sz="2800" b="1" dirty="0" smtClean="0">
                <a:solidFill>
                  <a:srgbClr val="FF0000"/>
                </a:solidFill>
              </a:rPr>
              <a:t>3-</a:t>
            </a:r>
            <a:r>
              <a:rPr lang="en-US" sz="2400" b="1" dirty="0" smtClean="0">
                <a:solidFill>
                  <a:srgbClr val="FF0000"/>
                </a:solidFill>
              </a:rPr>
              <a:t>osteoclasts </a:t>
            </a:r>
            <a:r>
              <a:rPr lang="en-US" sz="2000" b="1" dirty="0" smtClean="0"/>
              <a:t>which </a:t>
            </a:r>
            <a:r>
              <a:rPr lang="en-US" sz="2000" b="1" dirty="0"/>
              <a:t>break down bone and help to sculpt and shape </a:t>
            </a:r>
            <a:r>
              <a:rPr lang="en-US" sz="2000" b="1" dirty="0" smtClean="0"/>
              <a:t>it.</a:t>
            </a:r>
            <a:endParaRPr lang="en-US" sz="2000" b="1" dirty="0"/>
          </a:p>
        </p:txBody>
      </p:sp>
    </p:spTree>
    <p:extLst>
      <p:ext uri="{BB962C8B-B14F-4D97-AF65-F5344CB8AC3E}">
        <p14:creationId xmlns:p14="http://schemas.microsoft.com/office/powerpoint/2010/main" val="5537852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1135</Words>
  <Application>Microsoft Office PowerPoint</Application>
  <PresentationFormat>عرض على الشاشة (3:4)‏</PresentationFormat>
  <Paragraphs>124</Paragraphs>
  <Slides>12</Slides>
  <Notes>1</Notes>
  <HiddenSlides>0</HiddenSlides>
  <MMClips>0</MMClips>
  <ScaleCrop>false</ScaleCrop>
  <HeadingPairs>
    <vt:vector size="4" baseType="variant">
      <vt:variant>
        <vt:lpstr>نسق</vt:lpstr>
      </vt:variant>
      <vt:variant>
        <vt:i4>2</vt:i4>
      </vt:variant>
      <vt:variant>
        <vt:lpstr>عناوين الشرائح</vt:lpstr>
      </vt:variant>
      <vt:variant>
        <vt:i4>12</vt:i4>
      </vt:variant>
    </vt:vector>
  </HeadingPairs>
  <TitlesOfParts>
    <vt:vector size="14" baseType="lpstr">
      <vt:lpstr>نسق Office</vt:lpstr>
      <vt:lpstr>تقنية</vt:lpstr>
      <vt:lpstr>عرض تقديمي في PowerPoint</vt:lpstr>
      <vt:lpstr>Ligaments and Tendon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41</cp:revision>
  <dcterms:created xsi:type="dcterms:W3CDTF">2023-12-19T18:31:34Z</dcterms:created>
  <dcterms:modified xsi:type="dcterms:W3CDTF">2024-12-25T09:36:09Z</dcterms:modified>
</cp:coreProperties>
</file>