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82" r:id="rId2"/>
    <p:sldId id="260" r:id="rId3"/>
    <p:sldId id="261" r:id="rId4"/>
    <p:sldId id="281" r:id="rId5"/>
    <p:sldId id="268" r:id="rId6"/>
    <p:sldId id="269" r:id="rId7"/>
    <p:sldId id="270" r:id="rId8"/>
    <p:sldId id="271" r:id="rId9"/>
    <p:sldId id="272" r:id="rId10"/>
    <p:sldId id="275" r:id="rId11"/>
    <p:sldId id="276" r:id="rId12"/>
    <p:sldId id="277" r:id="rId13"/>
    <p:sldId id="27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23F803-FC83-4F75-8EBA-6FFF39F57346}" type="datetimeFigureOut">
              <a:rPr lang="en-US" smtClean="0"/>
              <a:t>1/3/2025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1331BBD-ED0B-471F-8A3F-011372102486}" type="slidenum">
              <a:rPr lang="en-US" smtClean="0"/>
              <a:t>‹#›</a:t>
            </a:fld>
            <a:endParaRPr lang="en-US"/>
          </a:p>
        </p:txBody>
      </p:sp>
    </p:spTree>
    <p:extLst>
      <p:ext uri="{BB962C8B-B14F-4D97-AF65-F5344CB8AC3E}">
        <p14:creationId xmlns:p14="http://schemas.microsoft.com/office/powerpoint/2010/main" val="13608985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F1331BBD-ED0B-471F-8A3F-011372102486}" type="slidenum">
              <a:rPr lang="en-US" smtClean="0"/>
              <a:t>4</a:t>
            </a:fld>
            <a:endParaRPr lang="en-US"/>
          </a:p>
        </p:txBody>
      </p:sp>
    </p:spTree>
    <p:extLst>
      <p:ext uri="{BB962C8B-B14F-4D97-AF65-F5344CB8AC3E}">
        <p14:creationId xmlns:p14="http://schemas.microsoft.com/office/powerpoint/2010/main" val="23860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BC50D70-F104-477E-959D-F8FFBF4C073B}" type="slidenum">
              <a:rPr lang="en-US" smtClean="0"/>
              <a:t>6</a:t>
            </a:fld>
            <a:endParaRPr lang="en-US"/>
          </a:p>
        </p:txBody>
      </p:sp>
    </p:spTree>
    <p:extLst>
      <p:ext uri="{BB962C8B-B14F-4D97-AF65-F5344CB8AC3E}">
        <p14:creationId xmlns:p14="http://schemas.microsoft.com/office/powerpoint/2010/main" val="199209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BC50D70-F104-477E-959D-F8FFBF4C073B}" type="slidenum">
              <a:rPr lang="en-US" smtClean="0"/>
              <a:t>7</a:t>
            </a:fld>
            <a:endParaRPr lang="en-US"/>
          </a:p>
        </p:txBody>
      </p:sp>
    </p:spTree>
    <p:extLst>
      <p:ext uri="{BB962C8B-B14F-4D97-AF65-F5344CB8AC3E}">
        <p14:creationId xmlns:p14="http://schemas.microsoft.com/office/powerpoint/2010/main" val="226883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BC50D70-F104-477E-959D-F8FFBF4C073B}" type="slidenum">
              <a:rPr lang="en-US" smtClean="0"/>
              <a:t>8</a:t>
            </a:fld>
            <a:endParaRPr lang="en-US"/>
          </a:p>
        </p:txBody>
      </p:sp>
    </p:spTree>
    <p:extLst>
      <p:ext uri="{BB962C8B-B14F-4D97-AF65-F5344CB8AC3E}">
        <p14:creationId xmlns:p14="http://schemas.microsoft.com/office/powerpoint/2010/main" val="384290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51251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69382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34628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2859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48AC219-0347-4FD7-B225-DDC817A04689}" type="datetimeFigureOut">
              <a:rPr lang="en-US" smtClean="0"/>
              <a:t>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382121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48AC219-0347-4FD7-B225-DDC817A04689}" type="datetimeFigureOut">
              <a:rPr lang="en-US" smtClean="0"/>
              <a:t>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243499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48AC219-0347-4FD7-B225-DDC817A04689}" type="datetimeFigureOut">
              <a:rPr lang="en-US" smtClean="0"/>
              <a:t>1/3/2025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18718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48AC219-0347-4FD7-B225-DDC817A04689}" type="datetimeFigureOut">
              <a:rPr lang="en-US" smtClean="0"/>
              <a:t>1/3/2025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336876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48AC219-0347-4FD7-B225-DDC817A04689}" type="datetimeFigureOut">
              <a:rPr lang="en-US" smtClean="0"/>
              <a:t>1/3/2025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76400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8AC219-0347-4FD7-B225-DDC817A04689}" type="datetimeFigureOut">
              <a:rPr lang="en-US" smtClean="0"/>
              <a:t>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76980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48AC219-0347-4FD7-B225-DDC817A04689}" type="datetimeFigureOut">
              <a:rPr lang="en-US" smtClean="0"/>
              <a:t>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C792A29-7DC5-4960-828D-08BCDC5491D7}" type="slidenum">
              <a:rPr lang="en-US" smtClean="0"/>
              <a:t>‹#›</a:t>
            </a:fld>
            <a:endParaRPr lang="en-US"/>
          </a:p>
        </p:txBody>
      </p:sp>
    </p:spTree>
    <p:extLst>
      <p:ext uri="{BB962C8B-B14F-4D97-AF65-F5344CB8AC3E}">
        <p14:creationId xmlns:p14="http://schemas.microsoft.com/office/powerpoint/2010/main" val="146024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8AC219-0347-4FD7-B225-DDC817A04689}" type="datetimeFigureOut">
              <a:rPr lang="en-US" smtClean="0"/>
              <a:t>1/3/2025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792A29-7DC5-4960-828D-08BCDC5491D7}" type="slidenum">
              <a:rPr lang="en-US" smtClean="0"/>
              <a:t>‹#›</a:t>
            </a:fld>
            <a:endParaRPr lang="en-US"/>
          </a:p>
        </p:txBody>
      </p:sp>
    </p:spTree>
    <p:extLst>
      <p:ext uri="{BB962C8B-B14F-4D97-AF65-F5344CB8AC3E}">
        <p14:creationId xmlns:p14="http://schemas.microsoft.com/office/powerpoint/2010/main" val="332339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60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552728"/>
          </a:xfrm>
        </p:spPr>
        <p:txBody>
          <a:bodyPr>
            <a:normAutofit lnSpcReduction="10000"/>
          </a:bodyPr>
          <a:lstStyle/>
          <a:p>
            <a:pPr marL="0" indent="0" algn="l" rtl="0">
              <a:buNone/>
            </a:pPr>
            <a:r>
              <a:rPr lang="en-US" sz="2800" b="1" dirty="0" smtClean="0">
                <a:solidFill>
                  <a:srgbClr val="FF0000"/>
                </a:solidFill>
              </a:rPr>
              <a:t>Nerve</a:t>
            </a:r>
            <a:r>
              <a:rPr lang="en-US" dirty="0" smtClean="0">
                <a:solidFill>
                  <a:schemeClr val="tx2">
                    <a:lumMod val="60000"/>
                    <a:lumOff val="40000"/>
                  </a:schemeClr>
                </a:solidFill>
              </a:rPr>
              <a:t>:-</a:t>
            </a:r>
            <a:r>
              <a:rPr lang="en-US" sz="2000" b="1" dirty="0" smtClean="0"/>
              <a:t>are </a:t>
            </a:r>
            <a:r>
              <a:rPr lang="en-US" sz="2000" b="1" dirty="0"/>
              <a:t>like cables that carry electrical impulses between your brain and the rest of your body. These impulses help you feel sensations and move your muscles. They also maintain certain autonomic functions like breathing, sweating or digesting food. Nerve cells are also called </a:t>
            </a:r>
            <a:r>
              <a:rPr lang="en-US" sz="2000" b="1" dirty="0" smtClean="0"/>
              <a:t>neuron </a:t>
            </a:r>
          </a:p>
          <a:p>
            <a:pPr marL="0" indent="0" algn="l" rtl="0">
              <a:buNone/>
            </a:pPr>
            <a:r>
              <a:rPr lang="en-US" sz="2000" b="1" dirty="0">
                <a:solidFill>
                  <a:srgbClr val="FF0000"/>
                </a:solidFill>
              </a:rPr>
              <a:t>A nerve cell (neuron) consists </a:t>
            </a:r>
            <a:r>
              <a:rPr lang="en-US" sz="2000" b="1" dirty="0"/>
              <a:t>of </a:t>
            </a:r>
            <a:r>
              <a:rPr lang="en-US" sz="2000" b="1" dirty="0">
                <a:solidFill>
                  <a:srgbClr val="00B050"/>
                </a:solidFill>
              </a:rPr>
              <a:t>a large cell body </a:t>
            </a:r>
            <a:r>
              <a:rPr lang="en-US" sz="2000" b="1" dirty="0" smtClean="0">
                <a:solidFill>
                  <a:srgbClr val="00B050"/>
                </a:solidFill>
              </a:rPr>
              <a:t>  </a:t>
            </a:r>
            <a:r>
              <a:rPr lang="en-US" sz="2000" b="1" dirty="0" smtClean="0"/>
              <a:t>(soma) and </a:t>
            </a:r>
            <a:r>
              <a:rPr lang="en-US" sz="2000" b="1" dirty="0" smtClean="0">
                <a:solidFill>
                  <a:srgbClr val="0070C0"/>
                </a:solidFill>
              </a:rPr>
              <a:t>nerve fibers—one elongated extension </a:t>
            </a:r>
            <a:r>
              <a:rPr lang="en-US" sz="2000" b="1" dirty="0" smtClean="0"/>
              <a:t>(</a:t>
            </a:r>
            <a:r>
              <a:rPr lang="en-US" sz="2000" b="1" dirty="0">
                <a:solidFill>
                  <a:srgbClr val="7030A0"/>
                </a:solidFill>
              </a:rPr>
              <a:t>axon) </a:t>
            </a:r>
            <a:r>
              <a:rPr lang="en-US" sz="2000" b="1" dirty="0"/>
              <a:t>for sending impulses and usually many </a:t>
            </a:r>
            <a:r>
              <a:rPr lang="en-US" sz="2000" b="1" dirty="0" smtClean="0"/>
              <a:t>branches (</a:t>
            </a:r>
            <a:r>
              <a:rPr lang="en-US" sz="2000" b="1" dirty="0">
                <a:solidFill>
                  <a:srgbClr val="FF0000"/>
                </a:solidFill>
              </a:rPr>
              <a:t>dendrites) </a:t>
            </a:r>
            <a:r>
              <a:rPr lang="en-US" sz="2000" b="1" dirty="0"/>
              <a:t>for receiving impulses. The impulses from the axon cross a </a:t>
            </a:r>
            <a:r>
              <a:rPr lang="en-US" sz="2000" b="1" dirty="0">
                <a:solidFill>
                  <a:srgbClr val="FF0000"/>
                </a:solidFill>
              </a:rPr>
              <a:t>synapse </a:t>
            </a:r>
            <a:r>
              <a:rPr lang="en-US" sz="2000" b="1" dirty="0"/>
              <a:t>(the junction between two nerve cells) to the dendrite of another cell</a:t>
            </a:r>
            <a:r>
              <a:rPr lang="en-US" sz="2000" b="1" dirty="0" smtClean="0"/>
              <a:t>.</a:t>
            </a:r>
          </a:p>
          <a:p>
            <a:pPr marL="0" indent="0" algn="l" rtl="0">
              <a:buNone/>
            </a:pPr>
            <a:r>
              <a:rPr lang="en-US" sz="2000" b="1" dirty="0" smtClean="0">
                <a:solidFill>
                  <a:srgbClr val="FF0000"/>
                </a:solidFill>
              </a:rPr>
              <a:t>Types of neurons </a:t>
            </a:r>
            <a:r>
              <a:rPr lang="en-US" sz="2000" b="1" dirty="0" smtClean="0"/>
              <a:t>depend on its function </a:t>
            </a:r>
            <a:r>
              <a:rPr lang="en-US" sz="2000" b="1" dirty="0" smtClean="0">
                <a:solidFill>
                  <a:srgbClr val="FF0000"/>
                </a:solidFill>
              </a:rPr>
              <a:t>:-</a:t>
            </a:r>
          </a:p>
          <a:p>
            <a:pPr marL="0" indent="0" algn="l" rtl="0">
              <a:buNone/>
            </a:pPr>
            <a:r>
              <a:rPr lang="en-US" sz="2000" b="1" dirty="0" smtClean="0">
                <a:solidFill>
                  <a:srgbClr val="00B050"/>
                </a:solidFill>
              </a:rPr>
              <a:t>1-Motor neurons:- it </a:t>
            </a:r>
            <a:r>
              <a:rPr lang="en-US" sz="2000" b="1" dirty="0" smtClean="0"/>
              <a:t>take </a:t>
            </a:r>
            <a:r>
              <a:rPr lang="en-US" sz="2000" b="1" dirty="0"/>
              <a:t>signals from your brain and </a:t>
            </a:r>
            <a:endParaRPr lang="en-US" sz="2000" b="1" dirty="0" smtClean="0"/>
          </a:p>
          <a:p>
            <a:pPr marL="0" indent="0" algn="l" rtl="0">
              <a:buNone/>
            </a:pPr>
            <a:r>
              <a:rPr lang="en-US" sz="2000" b="1" dirty="0" smtClean="0"/>
              <a:t>spinal cord to your muscles. They help you move. </a:t>
            </a:r>
          </a:p>
          <a:p>
            <a:pPr marL="0" indent="0" algn="l" rtl="0">
              <a:buNone/>
            </a:pPr>
            <a:r>
              <a:rPr lang="en-US" sz="2000" b="1" dirty="0" smtClean="0"/>
              <a:t>They also assist with breathing, swallowing and </a:t>
            </a:r>
          </a:p>
          <a:p>
            <a:pPr marL="0" indent="0" algn="l" rtl="0">
              <a:buNone/>
            </a:pPr>
            <a:r>
              <a:rPr lang="en-US" sz="2000" b="1" dirty="0" smtClean="0"/>
              <a:t>speaking.</a:t>
            </a:r>
          </a:p>
          <a:p>
            <a:pPr marL="0" indent="0" algn="l" rtl="0">
              <a:buNone/>
            </a:pPr>
            <a:r>
              <a:rPr lang="en-US" sz="2000" b="1" dirty="0" smtClean="0">
                <a:solidFill>
                  <a:srgbClr val="7030A0"/>
                </a:solidFill>
              </a:rPr>
              <a:t>2-Sensory </a:t>
            </a:r>
            <a:r>
              <a:rPr lang="en-US" sz="2000" b="1" dirty="0">
                <a:solidFill>
                  <a:srgbClr val="7030A0"/>
                </a:solidFill>
              </a:rPr>
              <a:t>neurons </a:t>
            </a:r>
            <a:r>
              <a:rPr lang="en-US" sz="2000" b="1" dirty="0" smtClean="0">
                <a:solidFill>
                  <a:srgbClr val="7030A0"/>
                </a:solidFill>
              </a:rPr>
              <a:t>:-it </a:t>
            </a:r>
            <a:r>
              <a:rPr lang="en-US" sz="2000" b="1" dirty="0" smtClean="0"/>
              <a:t>take </a:t>
            </a:r>
            <a:r>
              <a:rPr lang="en-US" sz="2000" b="1" dirty="0"/>
              <a:t>information from your </a:t>
            </a:r>
            <a:endParaRPr lang="en-US" sz="2000" b="1" dirty="0" smtClean="0"/>
          </a:p>
          <a:p>
            <a:pPr marL="0" indent="0" algn="l" rtl="0">
              <a:buNone/>
            </a:pPr>
            <a:r>
              <a:rPr lang="en-US" sz="2000" b="1" dirty="0" smtClean="0"/>
              <a:t>senses (seeing, </a:t>
            </a:r>
            <a:r>
              <a:rPr lang="en-US" sz="2000" b="1" dirty="0"/>
              <a:t>touch, taste, etc.) to your </a:t>
            </a:r>
            <a:r>
              <a:rPr lang="en-US" sz="2000" b="1" dirty="0" smtClean="0"/>
              <a:t> brain</a:t>
            </a:r>
            <a:endParaRPr lang="en-US" sz="2000" b="1" dirty="0"/>
          </a:p>
          <a:p>
            <a:pPr marL="0" indent="0" algn="l" rtl="0">
              <a:buNone/>
            </a:pPr>
            <a:r>
              <a:rPr lang="en-US" sz="2000" b="1" dirty="0" smtClean="0"/>
              <a:t>3-</a:t>
            </a:r>
            <a:r>
              <a:rPr lang="en-US" sz="2000" b="1" dirty="0" smtClean="0">
                <a:solidFill>
                  <a:srgbClr val="C00000"/>
                </a:solidFill>
              </a:rPr>
              <a:t>Interneurons :-it </a:t>
            </a:r>
            <a:r>
              <a:rPr lang="en-US" sz="2000" b="1" dirty="0" smtClean="0"/>
              <a:t>communicate </a:t>
            </a:r>
            <a:r>
              <a:rPr lang="en-US" sz="2000" b="1" dirty="0"/>
              <a:t>between motor </a:t>
            </a:r>
            <a:endParaRPr lang="en-US" sz="2000" b="1" dirty="0" smtClean="0"/>
          </a:p>
          <a:p>
            <a:pPr marL="0" indent="0" algn="l" rtl="0">
              <a:buNone/>
            </a:pPr>
            <a:r>
              <a:rPr lang="en-US" sz="2000" b="1" dirty="0" smtClean="0"/>
              <a:t>and </a:t>
            </a:r>
            <a:r>
              <a:rPr lang="en-US" sz="2000" b="1" dirty="0"/>
              <a:t>sensory neurons. </a:t>
            </a:r>
            <a:r>
              <a:rPr lang="en-US" sz="2000" b="1" dirty="0" smtClean="0"/>
              <a:t>It regulate  the movement in</a:t>
            </a:r>
          </a:p>
          <a:p>
            <a:pPr marL="0" indent="0" algn="l" rtl="0">
              <a:buNone/>
            </a:pPr>
            <a:r>
              <a:rPr lang="en-US" sz="2000" b="1" dirty="0" smtClean="0"/>
              <a:t> </a:t>
            </a:r>
            <a:r>
              <a:rPr lang="en-US" sz="2000" b="1" dirty="0"/>
              <a:t>response to sensory information (like moving </a:t>
            </a:r>
            <a:endParaRPr lang="en-US" sz="2000" b="1" dirty="0" smtClean="0"/>
          </a:p>
          <a:p>
            <a:pPr marL="0" indent="0" algn="l" rtl="0">
              <a:buNone/>
            </a:pPr>
            <a:r>
              <a:rPr lang="en-US" sz="2000" b="1" dirty="0" smtClean="0"/>
              <a:t>away </a:t>
            </a:r>
            <a:r>
              <a:rPr lang="en-US" sz="2000" b="1" dirty="0"/>
              <a:t>from a hot </a:t>
            </a:r>
            <a:r>
              <a:rPr lang="en-US" sz="2000" b="1" dirty="0" smtClean="0"/>
              <a:t>surface) and play a role in how</a:t>
            </a:r>
          </a:p>
          <a:p>
            <a:pPr marL="0" indent="0" algn="l" rtl="0">
              <a:buNone/>
            </a:pPr>
            <a:r>
              <a:rPr lang="en-US" sz="2000" b="1" dirty="0" smtClean="0"/>
              <a:t> you </a:t>
            </a:r>
            <a:r>
              <a:rPr lang="en-US" sz="2000" b="1" dirty="0"/>
              <a:t>learn, think </a:t>
            </a:r>
            <a:r>
              <a:rPr lang="en-US" sz="2000" b="1" dirty="0" smtClean="0"/>
              <a:t>and remember.</a:t>
            </a:r>
            <a:endParaRPr lang="en-US" sz="2000" b="1" dirty="0"/>
          </a:p>
          <a:p>
            <a:pPr marL="0" indent="0" algn="l" rtl="0">
              <a:buNone/>
            </a:pPr>
            <a:endParaRPr lang="en-US" sz="2000" b="1" dirty="0" smtClean="0"/>
          </a:p>
          <a:p>
            <a:pPr marL="0" indent="0" algn="l" rtl="0">
              <a:buNone/>
            </a:pPr>
            <a:endParaRPr lang="en-US"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648" y="2624688"/>
            <a:ext cx="316835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48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870" t="4439" r="8850" b="12026"/>
          <a:stretch/>
        </p:blipFill>
        <p:spPr bwMode="auto">
          <a:xfrm>
            <a:off x="251520" y="221084"/>
            <a:ext cx="8676455" cy="645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04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19"/>
          <a:stretch/>
        </p:blipFill>
        <p:spPr bwMode="auto">
          <a:xfrm>
            <a:off x="179512" y="188640"/>
            <a:ext cx="89644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74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43608" y="2276873"/>
            <a:ext cx="6624736" cy="1323439"/>
          </a:xfrm>
          <a:prstGeom prst="rect">
            <a:avLst/>
          </a:prstGeom>
          <a:noFill/>
        </p:spPr>
        <p:txBody>
          <a:bodyPr wrap="square" rtlCol="1">
            <a:spAutoFit/>
          </a:bodyPr>
          <a:lstStyle/>
          <a:p>
            <a:r>
              <a:rPr lang="en-US" sz="8000" b="1" dirty="0" smtClean="0">
                <a:solidFill>
                  <a:schemeClr val="bg1"/>
                </a:solidFill>
              </a:rPr>
              <a:t>Thank you</a:t>
            </a:r>
            <a:endParaRPr lang="en-US" sz="8000" b="1" dirty="0">
              <a:solidFill>
                <a:schemeClr val="bg1"/>
              </a:solidFill>
            </a:endParaRPr>
          </a:p>
        </p:txBody>
      </p:sp>
    </p:spTree>
    <p:extLst>
      <p:ext uri="{BB962C8B-B14F-4D97-AF65-F5344CB8AC3E}">
        <p14:creationId xmlns:p14="http://schemas.microsoft.com/office/powerpoint/2010/main" val="16026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lstStyle/>
          <a:p>
            <a:pPr marL="0" indent="0" algn="l" rtl="0">
              <a:buNone/>
            </a:pPr>
            <a:r>
              <a:rPr lang="en-US" sz="2400" b="1" dirty="0" smtClean="0">
                <a:solidFill>
                  <a:srgbClr val="FF0000"/>
                </a:solidFill>
              </a:rPr>
              <a:t>-Blood </a:t>
            </a:r>
            <a:r>
              <a:rPr lang="en-US" sz="2400" b="1" dirty="0">
                <a:solidFill>
                  <a:srgbClr val="FF0000"/>
                </a:solidFill>
              </a:rPr>
              <a:t>vessels </a:t>
            </a:r>
            <a:r>
              <a:rPr lang="en-US" sz="2000" b="1" dirty="0"/>
              <a:t>are the network of tubes through which blood is pumped around the body. Along with the heart and the blood, the blood vessels form the cardiovascular system. </a:t>
            </a:r>
            <a:r>
              <a:rPr lang="en-US" sz="2000" b="1" dirty="0" smtClean="0"/>
              <a:t>these </a:t>
            </a:r>
            <a:r>
              <a:rPr lang="en-US" sz="2000" b="1" dirty="0"/>
              <a:t>vessels transport </a:t>
            </a:r>
            <a:r>
              <a:rPr lang="en-US" sz="2000" b="1" dirty="0">
                <a:solidFill>
                  <a:srgbClr val="FF0000"/>
                </a:solidFill>
              </a:rPr>
              <a:t>blood cells, nutrients</a:t>
            </a:r>
            <a:r>
              <a:rPr lang="en-US" sz="2000" b="1" dirty="0"/>
              <a:t>, and </a:t>
            </a:r>
            <a:r>
              <a:rPr lang="en-US" sz="2000" b="1" dirty="0">
                <a:solidFill>
                  <a:srgbClr val="FF0000"/>
                </a:solidFill>
              </a:rPr>
              <a:t>oxygen</a:t>
            </a:r>
            <a:r>
              <a:rPr lang="en-US" sz="2000" b="1" dirty="0"/>
              <a:t> to the tissues of the body. They also take </a:t>
            </a:r>
            <a:r>
              <a:rPr lang="en-US" sz="2000" b="1" dirty="0">
                <a:solidFill>
                  <a:srgbClr val="FF0000"/>
                </a:solidFill>
              </a:rPr>
              <a:t>waste and carbon dioxide </a:t>
            </a:r>
            <a:r>
              <a:rPr lang="en-US" sz="2000" b="1" dirty="0"/>
              <a:t>away from the </a:t>
            </a:r>
            <a:r>
              <a:rPr lang="en-US" sz="2000" b="1" dirty="0" smtClean="0"/>
              <a:t>tissues.</a:t>
            </a:r>
          </a:p>
          <a:p>
            <a:pPr marL="0" indent="0" algn="l" rtl="0">
              <a:buNone/>
            </a:pPr>
            <a:r>
              <a:rPr lang="en-US" sz="2400" b="1" dirty="0">
                <a:solidFill>
                  <a:srgbClr val="FF0000"/>
                </a:solidFill>
              </a:rPr>
              <a:t>There are five types of blood </a:t>
            </a:r>
            <a:r>
              <a:rPr lang="en-US" sz="2400" b="1" dirty="0" smtClean="0">
                <a:solidFill>
                  <a:srgbClr val="FF0000"/>
                </a:solidFill>
              </a:rPr>
              <a:t>vessels:1- </a:t>
            </a:r>
            <a:r>
              <a:rPr lang="en-US" sz="2000" b="1" dirty="0" smtClean="0">
                <a:solidFill>
                  <a:srgbClr val="0070C0"/>
                </a:solidFill>
              </a:rPr>
              <a:t>Arteries</a:t>
            </a:r>
            <a:r>
              <a:rPr lang="en-US" sz="2400" b="1" dirty="0">
                <a:solidFill>
                  <a:srgbClr val="FF0000"/>
                </a:solidFill>
              </a:rPr>
              <a:t>, </a:t>
            </a:r>
            <a:r>
              <a:rPr lang="en-US" sz="2000" b="1" dirty="0"/>
              <a:t>which carry the blood away from the heart  </a:t>
            </a:r>
            <a:r>
              <a:rPr lang="en-US" sz="2000" b="1" dirty="0" smtClean="0"/>
              <a:t>2-The </a:t>
            </a:r>
            <a:r>
              <a:rPr lang="en-US" sz="2000" b="1" dirty="0">
                <a:solidFill>
                  <a:srgbClr val="00B0F0"/>
                </a:solidFill>
              </a:rPr>
              <a:t>arterioles </a:t>
            </a:r>
            <a:r>
              <a:rPr lang="en-US" sz="2000" b="1" dirty="0" smtClean="0">
                <a:solidFill>
                  <a:srgbClr val="00B0F0"/>
                </a:solidFill>
              </a:rPr>
              <a:t>3-</a:t>
            </a:r>
            <a:r>
              <a:rPr lang="en-US" sz="2000" b="1" dirty="0">
                <a:solidFill>
                  <a:srgbClr val="00B050"/>
                </a:solidFill>
              </a:rPr>
              <a:t>The capillaries</a:t>
            </a:r>
            <a:r>
              <a:rPr lang="en-US" sz="2000" b="1" dirty="0">
                <a:solidFill>
                  <a:schemeClr val="tx1">
                    <a:lumMod val="65000"/>
                    <a:lumOff val="35000"/>
                  </a:schemeClr>
                </a:solidFill>
              </a:rPr>
              <a:t>(where the exchange of water and chemicals between the blood and the tissues occurs) </a:t>
            </a:r>
            <a:r>
              <a:rPr lang="en-US" sz="2000" b="1" dirty="0" smtClean="0">
                <a:solidFill>
                  <a:schemeClr val="tx1">
                    <a:lumMod val="65000"/>
                    <a:lumOff val="35000"/>
                  </a:schemeClr>
                </a:solidFill>
              </a:rPr>
              <a:t>4-</a:t>
            </a:r>
            <a:r>
              <a:rPr lang="en-US" sz="2000" b="1" dirty="0" smtClean="0">
                <a:solidFill>
                  <a:srgbClr val="C00000"/>
                </a:solidFill>
              </a:rPr>
              <a:t>venules</a:t>
            </a:r>
          </a:p>
          <a:p>
            <a:pPr marL="0" indent="0" algn="l" rtl="0">
              <a:buNone/>
            </a:pPr>
            <a:r>
              <a:rPr lang="en-US" sz="2000" b="1" dirty="0">
                <a:solidFill>
                  <a:srgbClr val="C00000"/>
                </a:solidFill>
              </a:rPr>
              <a:t>5- </a:t>
            </a:r>
            <a:r>
              <a:rPr lang="en-US" sz="2000" b="1" dirty="0" smtClean="0">
                <a:solidFill>
                  <a:srgbClr val="0070C0"/>
                </a:solidFill>
              </a:rPr>
              <a:t>The </a:t>
            </a:r>
            <a:r>
              <a:rPr lang="en-US" sz="2000" b="1" dirty="0">
                <a:solidFill>
                  <a:srgbClr val="0070C0"/>
                </a:solidFill>
              </a:rPr>
              <a:t>veins, </a:t>
            </a:r>
            <a:r>
              <a:rPr lang="en-US" sz="2000" b="1" dirty="0"/>
              <a:t>which carry blood from the capillaries back towards the heart</a:t>
            </a:r>
            <a:r>
              <a:rPr lang="en-US" sz="2000" b="1" dirty="0" smtClean="0"/>
              <a:t>.</a:t>
            </a:r>
          </a:p>
          <a:p>
            <a:pPr marL="0" indent="0" algn="l" rtl="0">
              <a:buNone/>
            </a:pPr>
            <a:r>
              <a:rPr lang="en-US" sz="2400" b="1" dirty="0">
                <a:solidFill>
                  <a:srgbClr val="FF0000"/>
                </a:solidFill>
              </a:rPr>
              <a:t>Types of </a:t>
            </a:r>
            <a:r>
              <a:rPr lang="en-US" sz="2400" b="1" dirty="0" smtClean="0">
                <a:solidFill>
                  <a:srgbClr val="FF0000"/>
                </a:solidFill>
              </a:rPr>
              <a:t>arteries</a:t>
            </a:r>
            <a:r>
              <a:rPr lang="en-US" sz="2400" b="1" dirty="0">
                <a:solidFill>
                  <a:srgbClr val="FF0000"/>
                </a:solidFill>
              </a:rPr>
              <a:t>:- </a:t>
            </a:r>
            <a:r>
              <a:rPr lang="en-US" sz="2000" b="1" dirty="0" smtClean="0">
                <a:solidFill>
                  <a:srgbClr val="0070C0"/>
                </a:solidFill>
              </a:rPr>
              <a:t>1-Elastic arteries </a:t>
            </a:r>
            <a:r>
              <a:rPr lang="en-US" sz="2000" b="1" dirty="0" smtClean="0"/>
              <a:t>are</a:t>
            </a:r>
          </a:p>
          <a:p>
            <a:pPr marL="0" indent="0" algn="l" rtl="0">
              <a:buNone/>
            </a:pPr>
            <a:r>
              <a:rPr lang="en-US" sz="2000" b="1" dirty="0" smtClean="0"/>
              <a:t> the large vessels coming out of the heart  </a:t>
            </a:r>
          </a:p>
          <a:p>
            <a:pPr marL="0" indent="0" algn="l" rtl="0">
              <a:buNone/>
            </a:pPr>
            <a:r>
              <a:rPr lang="en-US" sz="2000" b="1" dirty="0" smtClean="0"/>
              <a:t>Like (</a:t>
            </a:r>
            <a:r>
              <a:rPr lang="en-US" sz="2000" b="1" dirty="0" smtClean="0">
                <a:solidFill>
                  <a:srgbClr val="FF0000"/>
                </a:solidFill>
              </a:rPr>
              <a:t>aorta</a:t>
            </a:r>
            <a:r>
              <a:rPr lang="en-US" sz="2000" b="1" dirty="0" smtClean="0"/>
              <a:t> , </a:t>
            </a:r>
            <a:r>
              <a:rPr lang="en-US" sz="2000" b="1" dirty="0" smtClean="0">
                <a:solidFill>
                  <a:srgbClr val="C00000"/>
                </a:solidFill>
              </a:rPr>
              <a:t>pulmonary artery</a:t>
            </a:r>
            <a:r>
              <a:rPr lang="en-US" sz="2000" b="1" dirty="0" smtClean="0"/>
              <a:t>)  </a:t>
            </a:r>
          </a:p>
          <a:p>
            <a:pPr marL="0" indent="0" algn="l" rtl="0">
              <a:buNone/>
            </a:pPr>
            <a:r>
              <a:rPr lang="en-US" sz="2000" b="1" dirty="0">
                <a:solidFill>
                  <a:srgbClr val="00B050"/>
                </a:solidFill>
              </a:rPr>
              <a:t>2-Muscular </a:t>
            </a:r>
            <a:r>
              <a:rPr lang="en-US" sz="2000" b="1" dirty="0" smtClean="0">
                <a:solidFill>
                  <a:srgbClr val="00B050"/>
                </a:solidFill>
              </a:rPr>
              <a:t>arteries .</a:t>
            </a:r>
            <a:r>
              <a:rPr lang="en-US" sz="2000" b="1" dirty="0" smtClean="0"/>
              <a:t>Elastic arteries feed blood</a:t>
            </a:r>
            <a:endParaRPr lang="en-US" sz="2000" b="1" dirty="0"/>
          </a:p>
          <a:p>
            <a:pPr marL="0" indent="0" algn="l" rtl="0">
              <a:buNone/>
            </a:pPr>
            <a:r>
              <a:rPr lang="en-US" sz="2000" b="1" dirty="0" smtClean="0"/>
              <a:t>into </a:t>
            </a:r>
            <a:r>
              <a:rPr lang="en-US" sz="2000" b="1" dirty="0"/>
              <a:t>muscular arteries, such as the </a:t>
            </a:r>
            <a:r>
              <a:rPr lang="en-US" sz="2000" b="1" dirty="0" smtClean="0">
                <a:solidFill>
                  <a:srgbClr val="FF0000"/>
                </a:solidFill>
              </a:rPr>
              <a:t>femoral</a:t>
            </a:r>
          </a:p>
          <a:p>
            <a:pPr marL="0" indent="0" algn="l" rtl="0">
              <a:buNone/>
            </a:pPr>
            <a:r>
              <a:rPr lang="en-US" sz="2000" b="1" dirty="0"/>
              <a:t> or </a:t>
            </a:r>
            <a:r>
              <a:rPr lang="en-US" sz="2000" b="1" dirty="0">
                <a:solidFill>
                  <a:srgbClr val="FF0000"/>
                </a:solidFill>
              </a:rPr>
              <a:t>coronary</a:t>
            </a:r>
            <a:r>
              <a:rPr lang="en-US" sz="2000" b="1" dirty="0"/>
              <a:t> </a:t>
            </a:r>
            <a:r>
              <a:rPr lang="en-US" sz="2000" b="1" dirty="0" smtClean="0"/>
              <a:t>arteries.</a:t>
            </a:r>
          </a:p>
          <a:p>
            <a:pPr marL="0" indent="0" algn="l" rtl="0">
              <a:buNone/>
            </a:pPr>
            <a:r>
              <a:rPr lang="en-US" sz="2000" b="1" dirty="0"/>
              <a:t>3-</a:t>
            </a:r>
            <a:r>
              <a:rPr lang="en-US" sz="2000" b="1" dirty="0">
                <a:solidFill>
                  <a:srgbClr val="7030A0"/>
                </a:solidFill>
              </a:rPr>
              <a:t>Arterioles</a:t>
            </a:r>
            <a:r>
              <a:rPr lang="en-US" sz="2000" b="1" dirty="0">
                <a:solidFill>
                  <a:srgbClr val="FF0000"/>
                </a:solidFill>
              </a:rPr>
              <a:t> </a:t>
            </a:r>
            <a:r>
              <a:rPr lang="en-US" sz="2000" b="1" dirty="0"/>
              <a:t>are the smallest type of artery</a:t>
            </a:r>
            <a:r>
              <a:rPr lang="en-US" sz="2000" b="1" dirty="0" smtClean="0"/>
              <a:t>.</a:t>
            </a:r>
          </a:p>
          <a:p>
            <a:pPr marL="0" indent="0" algn="l" rtl="0">
              <a:buNone/>
            </a:pPr>
            <a:r>
              <a:rPr lang="en-US" sz="2000" b="1" dirty="0" smtClean="0"/>
              <a:t>they </a:t>
            </a:r>
            <a:r>
              <a:rPr lang="en-US" sz="2000" b="1" dirty="0"/>
              <a:t>distribute blood from larger arteries </a:t>
            </a:r>
            <a:r>
              <a:rPr lang="en-US" sz="2000" b="1" dirty="0" smtClean="0"/>
              <a:t> </a:t>
            </a:r>
          </a:p>
          <a:p>
            <a:pPr marL="0" indent="0" algn="l" rtl="0">
              <a:buNone/>
            </a:pPr>
            <a:r>
              <a:rPr lang="en-US" sz="2000" b="1" dirty="0" smtClean="0"/>
              <a:t>through networks of </a:t>
            </a:r>
            <a:r>
              <a:rPr lang="en-US" sz="2000" b="1" dirty="0" smtClean="0">
                <a:solidFill>
                  <a:srgbClr val="FF0000"/>
                </a:solidFill>
              </a:rPr>
              <a:t>capillaries.</a:t>
            </a:r>
            <a:endParaRPr lang="en-US" sz="20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12976"/>
            <a:ext cx="385192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23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9036496" cy="6799684"/>
          </a:xfrm>
        </p:spPr>
        <p:txBody>
          <a:bodyPr>
            <a:normAutofit/>
          </a:bodyPr>
          <a:lstStyle/>
          <a:p>
            <a:pPr marL="0" indent="0" algn="l" rtl="0">
              <a:buNone/>
            </a:pPr>
            <a:r>
              <a:rPr lang="en-US" sz="2400" b="1" dirty="0">
                <a:solidFill>
                  <a:srgbClr val="FF0000"/>
                </a:solidFill>
              </a:rPr>
              <a:t>Types of </a:t>
            </a:r>
            <a:r>
              <a:rPr lang="en-US" sz="2400" b="1" dirty="0" smtClean="0">
                <a:solidFill>
                  <a:srgbClr val="FF0000"/>
                </a:solidFill>
              </a:rPr>
              <a:t>veins .</a:t>
            </a:r>
            <a:r>
              <a:rPr lang="en-US" sz="2400" b="1" dirty="0" smtClean="0">
                <a:solidFill>
                  <a:srgbClr val="C00000"/>
                </a:solidFill>
              </a:rPr>
              <a:t>Veins</a:t>
            </a:r>
            <a:r>
              <a:rPr lang="en-US" sz="2400" b="1" dirty="0" smtClean="0"/>
              <a:t> </a:t>
            </a:r>
            <a:r>
              <a:rPr lang="en-US" sz="2000" b="1" dirty="0" smtClean="0"/>
              <a:t>has the </a:t>
            </a:r>
            <a:r>
              <a:rPr lang="en-US" sz="2000" b="1" dirty="0"/>
              <a:t>same </a:t>
            </a:r>
            <a:r>
              <a:rPr lang="en-US" sz="2000" b="1" dirty="0" smtClean="0"/>
              <a:t>layers</a:t>
            </a:r>
          </a:p>
          <a:p>
            <a:pPr marL="0" indent="0" algn="l" rtl="0">
              <a:buNone/>
            </a:pPr>
            <a:r>
              <a:rPr lang="en-US" sz="2000" b="1" dirty="0"/>
              <a:t>m</a:t>
            </a:r>
            <a:r>
              <a:rPr lang="en-US" sz="2000" b="1" dirty="0" smtClean="0"/>
              <a:t>ake up arteries and veins ,but veins are thinner</a:t>
            </a:r>
            <a:endParaRPr lang="en-US" sz="2000" b="1" dirty="0"/>
          </a:p>
          <a:p>
            <a:pPr marL="0" indent="0" algn="l" rtl="0">
              <a:buNone/>
            </a:pPr>
            <a:r>
              <a:rPr lang="en-US" sz="2000" b="1" dirty="0" smtClean="0"/>
              <a:t>have less muscle, allowing them to hold</a:t>
            </a:r>
          </a:p>
          <a:p>
            <a:pPr marL="0" indent="0" algn="l" rtl="0">
              <a:buNone/>
            </a:pPr>
            <a:r>
              <a:rPr lang="en-US" sz="2000" b="1" dirty="0" smtClean="0"/>
              <a:t>  more blood The four main compartment of the </a:t>
            </a:r>
          </a:p>
          <a:p>
            <a:pPr marL="0" indent="0" algn="l" rtl="0">
              <a:buNone/>
            </a:pPr>
            <a:r>
              <a:rPr lang="en-US" sz="2000" b="1" dirty="0" smtClean="0"/>
              <a:t>Venous System are deep veins , superficial veins </a:t>
            </a:r>
          </a:p>
          <a:p>
            <a:pPr marL="0" indent="0" algn="l" rtl="0">
              <a:buNone/>
            </a:pPr>
            <a:r>
              <a:rPr lang="en-US" sz="2000" b="1" dirty="0" smtClean="0"/>
              <a:t> and the </a:t>
            </a:r>
            <a:r>
              <a:rPr lang="en-US" sz="2000" b="1" dirty="0" smtClean="0">
                <a:solidFill>
                  <a:srgbClr val="C00000"/>
                </a:solidFill>
              </a:rPr>
              <a:t>perforator veins</a:t>
            </a:r>
            <a:r>
              <a:rPr lang="en-US" sz="2000" b="1" dirty="0" smtClean="0"/>
              <a:t>. </a:t>
            </a:r>
            <a:r>
              <a:rPr lang="en-US" sz="2000" b="1" dirty="0" smtClean="0">
                <a:solidFill>
                  <a:schemeClr val="tx2">
                    <a:lumMod val="60000"/>
                    <a:lumOff val="40000"/>
                  </a:schemeClr>
                </a:solidFill>
              </a:rPr>
              <a:t>Superficial veins </a:t>
            </a:r>
            <a:endParaRPr lang="en-US" sz="2000" b="1" dirty="0" smtClean="0"/>
          </a:p>
          <a:p>
            <a:pPr marL="0" indent="0" algn="l" rtl="0">
              <a:buNone/>
            </a:pPr>
            <a:r>
              <a:rPr lang="en-US" sz="2000" b="1" dirty="0"/>
              <a:t>a</a:t>
            </a:r>
            <a:r>
              <a:rPr lang="en-US" sz="2000" b="1" dirty="0" smtClean="0"/>
              <a:t>re those closer to the surface of the body</a:t>
            </a:r>
          </a:p>
          <a:p>
            <a:pPr marL="0" indent="0" algn="l" rtl="0">
              <a:buNone/>
            </a:pPr>
            <a:r>
              <a:rPr lang="en-US" sz="2000" b="1" dirty="0" smtClean="0"/>
              <a:t> and have no corresponding arteries. </a:t>
            </a:r>
          </a:p>
          <a:p>
            <a:pPr marL="0" indent="0" algn="l" rtl="0">
              <a:buNone/>
            </a:pPr>
            <a:r>
              <a:rPr lang="en-US" sz="2000" b="1" dirty="0" smtClean="0">
                <a:solidFill>
                  <a:srgbClr val="FF0000"/>
                </a:solidFill>
              </a:rPr>
              <a:t>Deep veins are deeper in the body and have</a:t>
            </a:r>
            <a:endParaRPr lang="en-US" sz="2000" b="1" dirty="0">
              <a:solidFill>
                <a:srgbClr val="FF0000"/>
              </a:solidFill>
            </a:endParaRPr>
          </a:p>
          <a:p>
            <a:pPr marL="0" indent="0" algn="l" rtl="0">
              <a:buNone/>
            </a:pPr>
            <a:r>
              <a:rPr lang="en-US" sz="2000" b="1" dirty="0" smtClean="0">
                <a:solidFill>
                  <a:srgbClr val="FF0000"/>
                </a:solidFill>
              </a:rPr>
              <a:t>corresponding arteries </a:t>
            </a:r>
            <a:r>
              <a:rPr lang="en-US" sz="2000" b="1" dirty="0" smtClean="0"/>
              <a:t>and </a:t>
            </a:r>
            <a:r>
              <a:rPr lang="en-US" sz="2000" b="1" dirty="0" smtClean="0">
                <a:solidFill>
                  <a:srgbClr val="C00000"/>
                </a:solidFill>
              </a:rPr>
              <a:t>Pulmonary veins</a:t>
            </a:r>
            <a:endParaRPr lang="en-US" sz="2000" b="1" dirty="0" smtClean="0">
              <a:solidFill>
                <a:srgbClr val="FF0000"/>
              </a:solidFill>
            </a:endParaRPr>
          </a:p>
          <a:p>
            <a:pPr marL="0" indent="0" algn="l" rtl="0">
              <a:buNone/>
            </a:pPr>
            <a:r>
              <a:rPr lang="en-US" sz="2000" b="1" dirty="0" smtClean="0">
                <a:solidFill>
                  <a:srgbClr val="FF0000"/>
                </a:solidFill>
              </a:rPr>
              <a:t>Carry oxygenated blood from lung to the left</a:t>
            </a:r>
            <a:endParaRPr lang="en-US" sz="2000" b="1" dirty="0">
              <a:solidFill>
                <a:srgbClr val="FF0000"/>
              </a:solidFill>
            </a:endParaRPr>
          </a:p>
          <a:p>
            <a:pPr marL="0" indent="0" algn="l" rtl="0">
              <a:buNone/>
            </a:pPr>
            <a:r>
              <a:rPr lang="en-US" sz="2000" b="1" dirty="0" smtClean="0">
                <a:solidFill>
                  <a:srgbClr val="FF0000"/>
                </a:solidFill>
              </a:rPr>
              <a:t>atrium of the heart</a:t>
            </a:r>
            <a:r>
              <a:rPr lang="en-US" sz="2000" b="1" dirty="0" smtClean="0"/>
              <a:t>. Sometime ( the Deep veins</a:t>
            </a:r>
          </a:p>
          <a:p>
            <a:pPr marL="0" indent="0" algn="l" rtl="0">
              <a:buNone/>
            </a:pPr>
            <a:r>
              <a:rPr lang="en-US" sz="2000" b="1" dirty="0" smtClean="0"/>
              <a:t>+ </a:t>
            </a:r>
            <a:r>
              <a:rPr lang="en-US" sz="2000" b="1" dirty="0" smtClean="0">
                <a:solidFill>
                  <a:srgbClr val="FF0000"/>
                </a:solidFill>
              </a:rPr>
              <a:t>superficial veins </a:t>
            </a:r>
            <a:r>
              <a:rPr lang="en-US" sz="2000" b="1" dirty="0" smtClean="0"/>
              <a:t>+</a:t>
            </a:r>
            <a:r>
              <a:rPr lang="en-US" sz="2000" b="1" dirty="0" smtClean="0">
                <a:solidFill>
                  <a:srgbClr val="FF0000"/>
                </a:solidFill>
              </a:rPr>
              <a:t>perforator veins</a:t>
            </a:r>
            <a:r>
              <a:rPr lang="en-US" sz="2000" b="1" dirty="0" smtClean="0"/>
              <a:t>) are called </a:t>
            </a:r>
          </a:p>
          <a:p>
            <a:pPr marL="0" indent="0" algn="l" rtl="0">
              <a:buNone/>
            </a:pPr>
            <a:r>
              <a:rPr lang="en-US" sz="2000" b="1" dirty="0" smtClean="0"/>
              <a:t>Systemic veins that return oxygen- depleted</a:t>
            </a:r>
          </a:p>
          <a:p>
            <a:pPr marL="0" indent="0" algn="l" rtl="0">
              <a:buNone/>
            </a:pPr>
            <a:r>
              <a:rPr lang="en-US" sz="2000" b="1" dirty="0" smtClean="0">
                <a:solidFill>
                  <a:srgbClr val="FF0000"/>
                </a:solidFill>
              </a:rPr>
              <a:t> from the </a:t>
            </a:r>
            <a:r>
              <a:rPr lang="en-US" sz="2000" b="1" dirty="0">
                <a:solidFill>
                  <a:srgbClr val="FF0000"/>
                </a:solidFill>
              </a:rPr>
              <a:t>rest of the body </a:t>
            </a:r>
            <a:r>
              <a:rPr lang="en-US" sz="2000" b="1" dirty="0"/>
              <a:t>to the right </a:t>
            </a:r>
            <a:r>
              <a:rPr lang="en-US" sz="2000" b="1" dirty="0" smtClean="0"/>
              <a:t>atrium.</a:t>
            </a:r>
          </a:p>
          <a:p>
            <a:pPr marL="0" indent="0" algn="l" rtl="0">
              <a:buNone/>
            </a:pPr>
            <a:r>
              <a:rPr lang="en-US" sz="2000" b="1" dirty="0"/>
              <a:t>o</a:t>
            </a:r>
            <a:r>
              <a:rPr lang="en-US" sz="2000" b="1" dirty="0" smtClean="0"/>
              <a:t>f the heart.</a:t>
            </a:r>
            <a:endParaRPr lang="en-US" sz="2000" b="1"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5" y="23214"/>
            <a:ext cx="3528392"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5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52" r="48638" b="2608"/>
          <a:stretch/>
        </p:blipFill>
        <p:spPr bwMode="auto">
          <a:xfrm>
            <a:off x="6732239" y="116632"/>
            <a:ext cx="240768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0" y="-176111"/>
            <a:ext cx="6948264" cy="6924973"/>
          </a:xfrm>
          <a:prstGeom prst="rect">
            <a:avLst/>
          </a:prstGeom>
        </p:spPr>
        <p:txBody>
          <a:bodyPr wrap="square">
            <a:spAutoFit/>
          </a:bodyPr>
          <a:lstStyle/>
          <a:p>
            <a:endParaRPr lang="en-US" dirty="0"/>
          </a:p>
          <a:p>
            <a:pPr algn="l" rtl="0"/>
            <a:r>
              <a:rPr lang="en-US" sz="2000" b="1" dirty="0"/>
              <a:t>Key facts about the major arteries, veins and nerves of </a:t>
            </a:r>
            <a:r>
              <a:rPr lang="en-US" sz="2000" b="1" dirty="0" smtClean="0"/>
              <a:t>the body 1- </a:t>
            </a:r>
            <a:r>
              <a:rPr lang="en-US" sz="2000" b="1" dirty="0" smtClean="0">
                <a:solidFill>
                  <a:srgbClr val="FF0000"/>
                </a:solidFill>
              </a:rPr>
              <a:t>Head </a:t>
            </a:r>
            <a:r>
              <a:rPr lang="en-US" sz="2000" b="1" dirty="0">
                <a:solidFill>
                  <a:srgbClr val="FF0000"/>
                </a:solidFill>
              </a:rPr>
              <a:t>and </a:t>
            </a:r>
            <a:r>
              <a:rPr lang="en-US" sz="2000" b="1" dirty="0" smtClean="0">
                <a:solidFill>
                  <a:srgbClr val="FF0000"/>
                </a:solidFill>
              </a:rPr>
              <a:t>neck:</a:t>
            </a:r>
            <a:r>
              <a:rPr lang="en-US" sz="2000" b="1" dirty="0" smtClean="0">
                <a:solidFill>
                  <a:srgbClr val="7030A0"/>
                </a:solidFill>
              </a:rPr>
              <a:t> Arteries </a:t>
            </a:r>
            <a:r>
              <a:rPr lang="en-US" sz="2000" b="1" dirty="0" smtClean="0">
                <a:solidFill>
                  <a:srgbClr val="FF0000"/>
                </a:solidFill>
              </a:rPr>
              <a:t>:-</a:t>
            </a:r>
            <a:r>
              <a:rPr lang="en-US" b="1" dirty="0" err="1" smtClean="0">
                <a:solidFill>
                  <a:srgbClr val="FF0000"/>
                </a:solidFill>
              </a:rPr>
              <a:t>brachiocephalic,subcalvian</a:t>
            </a:r>
            <a:r>
              <a:rPr lang="en-US" sz="1600" b="1" dirty="0" smtClean="0">
                <a:solidFill>
                  <a:srgbClr val="00B0F0"/>
                </a:solidFill>
              </a:rPr>
              <a:t>, </a:t>
            </a:r>
            <a:r>
              <a:rPr lang="en-US" b="1" dirty="0">
                <a:solidFill>
                  <a:srgbClr val="7030A0"/>
                </a:solidFill>
              </a:rPr>
              <a:t>common </a:t>
            </a:r>
            <a:r>
              <a:rPr lang="en-US" b="1" dirty="0" smtClean="0">
                <a:solidFill>
                  <a:srgbClr val="7030A0"/>
                </a:solidFill>
              </a:rPr>
              <a:t>carotid</a:t>
            </a:r>
            <a:r>
              <a:rPr lang="en-US" sz="1600" dirty="0" smtClean="0"/>
              <a:t>, </a:t>
            </a:r>
            <a:r>
              <a:rPr lang="en-US" b="1" dirty="0" smtClean="0">
                <a:solidFill>
                  <a:srgbClr val="FF0000"/>
                </a:solidFill>
              </a:rPr>
              <a:t>external </a:t>
            </a:r>
            <a:r>
              <a:rPr lang="en-US" b="1" dirty="0">
                <a:solidFill>
                  <a:srgbClr val="FF0000"/>
                </a:solidFill>
              </a:rPr>
              <a:t>carotid</a:t>
            </a:r>
            <a:r>
              <a:rPr lang="en-US" dirty="0"/>
              <a:t>, </a:t>
            </a:r>
            <a:r>
              <a:rPr lang="en-US" b="1" dirty="0">
                <a:solidFill>
                  <a:srgbClr val="002060"/>
                </a:solidFill>
              </a:rPr>
              <a:t>internal carotid </a:t>
            </a:r>
            <a:r>
              <a:rPr lang="en-US" b="1" dirty="0" smtClean="0">
                <a:solidFill>
                  <a:srgbClr val="002060"/>
                </a:solidFill>
              </a:rPr>
              <a:t>arteries</a:t>
            </a:r>
            <a:endParaRPr lang="en-US" sz="2000" b="1" dirty="0">
              <a:solidFill>
                <a:srgbClr val="002060"/>
              </a:solidFill>
            </a:endParaRPr>
          </a:p>
          <a:p>
            <a:pPr algn="l" rtl="0"/>
            <a:r>
              <a:rPr lang="en-US" sz="2000" b="1" dirty="0">
                <a:solidFill>
                  <a:srgbClr val="FF0000"/>
                </a:solidFill>
              </a:rPr>
              <a:t>Veins: </a:t>
            </a:r>
            <a:r>
              <a:rPr lang="en-US" b="1" dirty="0">
                <a:solidFill>
                  <a:srgbClr val="002060"/>
                </a:solidFill>
              </a:rPr>
              <a:t>internal jugular</a:t>
            </a:r>
            <a:r>
              <a:rPr lang="en-US" sz="1600" b="1" dirty="0"/>
              <a:t>, </a:t>
            </a:r>
            <a:r>
              <a:rPr lang="en-US" b="1" dirty="0">
                <a:solidFill>
                  <a:srgbClr val="FF0000"/>
                </a:solidFill>
              </a:rPr>
              <a:t>external jugular</a:t>
            </a:r>
            <a:r>
              <a:rPr lang="en-US" b="1" dirty="0"/>
              <a:t>, anterior jugular</a:t>
            </a:r>
            <a:r>
              <a:rPr lang="en-US" sz="1600" b="1" dirty="0"/>
              <a:t>, </a:t>
            </a:r>
            <a:r>
              <a:rPr lang="en-US" b="1" dirty="0" err="1"/>
              <a:t>subclavian</a:t>
            </a:r>
            <a:r>
              <a:rPr lang="en-US" b="1" dirty="0"/>
              <a:t> and brachiocephalic veins</a:t>
            </a:r>
            <a:endParaRPr lang="en-US" sz="2000" b="1" dirty="0"/>
          </a:p>
          <a:p>
            <a:pPr algn="l" rtl="0"/>
            <a:r>
              <a:rPr lang="en-US" sz="2000" b="1" dirty="0">
                <a:solidFill>
                  <a:srgbClr val="FF0000"/>
                </a:solidFill>
              </a:rPr>
              <a:t>Nerves</a:t>
            </a:r>
            <a:r>
              <a:rPr lang="en-US" dirty="0"/>
              <a:t>: </a:t>
            </a:r>
            <a:r>
              <a:rPr lang="en-US" sz="2000" b="1" dirty="0">
                <a:solidFill>
                  <a:schemeClr val="tx2">
                    <a:lumMod val="60000"/>
                    <a:lumOff val="40000"/>
                  </a:schemeClr>
                </a:solidFill>
              </a:rPr>
              <a:t>cervical plexus </a:t>
            </a:r>
            <a:r>
              <a:rPr lang="en-US" dirty="0"/>
              <a:t>(</a:t>
            </a:r>
            <a:r>
              <a:rPr lang="en-US" b="1" dirty="0">
                <a:solidFill>
                  <a:srgbClr val="00B050"/>
                </a:solidFill>
              </a:rPr>
              <a:t>C1-C5</a:t>
            </a:r>
            <a:r>
              <a:rPr lang="en-US" dirty="0" smtClean="0"/>
              <a:t>),</a:t>
            </a:r>
            <a:r>
              <a:rPr lang="en-US" sz="2400" b="1" dirty="0" smtClean="0">
                <a:solidFill>
                  <a:srgbClr val="FF0000"/>
                </a:solidFill>
              </a:rPr>
              <a:t>+</a:t>
            </a:r>
            <a:r>
              <a:rPr lang="en-US" dirty="0" smtClean="0"/>
              <a:t> </a:t>
            </a:r>
            <a:r>
              <a:rPr lang="en-US" sz="2000" b="1" dirty="0" smtClean="0">
                <a:solidFill>
                  <a:schemeClr val="tx2">
                    <a:lumMod val="60000"/>
                    <a:lumOff val="40000"/>
                  </a:schemeClr>
                </a:solidFill>
              </a:rPr>
              <a:t>12 cranial nerves</a:t>
            </a:r>
          </a:p>
          <a:p>
            <a:pPr algn="l" rtl="0"/>
            <a:r>
              <a:rPr lang="en-US" dirty="0" smtClean="0"/>
              <a:t> </a:t>
            </a:r>
            <a:r>
              <a:rPr lang="en-US" sz="2000" b="1" dirty="0" smtClean="0">
                <a:solidFill>
                  <a:srgbClr val="00B050"/>
                </a:solidFill>
              </a:rPr>
              <a:t>2-Trunk :</a:t>
            </a:r>
            <a:r>
              <a:rPr lang="en-US" sz="2000" b="1" dirty="0" smtClean="0">
                <a:solidFill>
                  <a:srgbClr val="FF0000"/>
                </a:solidFill>
              </a:rPr>
              <a:t>Arteries-</a:t>
            </a:r>
            <a:r>
              <a:rPr lang="en-US" b="1" dirty="0" smtClean="0">
                <a:solidFill>
                  <a:srgbClr val="92D050"/>
                </a:solidFill>
              </a:rPr>
              <a:t>Thoracic</a:t>
            </a:r>
            <a:r>
              <a:rPr lang="en-US" b="1" dirty="0" smtClean="0">
                <a:solidFill>
                  <a:srgbClr val="FF0000"/>
                </a:solidFill>
              </a:rPr>
              <a:t> , </a:t>
            </a:r>
            <a:r>
              <a:rPr lang="en-US" b="1" dirty="0" smtClean="0">
                <a:solidFill>
                  <a:srgbClr val="00B0F0"/>
                </a:solidFill>
              </a:rPr>
              <a:t>abdominal </a:t>
            </a:r>
            <a:r>
              <a:rPr lang="en-US" b="1" dirty="0" err="1" smtClean="0">
                <a:solidFill>
                  <a:srgbClr val="00B0F0"/>
                </a:solidFill>
              </a:rPr>
              <a:t>arota</a:t>
            </a:r>
            <a:r>
              <a:rPr lang="en-US" b="1" dirty="0" smtClean="0">
                <a:solidFill>
                  <a:srgbClr val="00B0F0"/>
                </a:solidFill>
              </a:rPr>
              <a:t> </a:t>
            </a:r>
            <a:r>
              <a:rPr lang="en-US" b="1" dirty="0" smtClean="0">
                <a:solidFill>
                  <a:srgbClr val="FF0000"/>
                </a:solidFill>
              </a:rPr>
              <a:t>, </a:t>
            </a:r>
            <a:r>
              <a:rPr lang="en-US" b="1" dirty="0" smtClean="0">
                <a:solidFill>
                  <a:srgbClr val="7030A0"/>
                </a:solidFill>
              </a:rPr>
              <a:t>iliac arteries</a:t>
            </a:r>
          </a:p>
          <a:p>
            <a:pPr algn="l" rtl="0"/>
            <a:r>
              <a:rPr lang="en-US" sz="2000" b="1" dirty="0" smtClean="0">
                <a:solidFill>
                  <a:srgbClr val="C00000"/>
                </a:solidFill>
              </a:rPr>
              <a:t>Veins</a:t>
            </a:r>
            <a:r>
              <a:rPr lang="en-US" dirty="0"/>
              <a:t>: </a:t>
            </a:r>
            <a:r>
              <a:rPr lang="en-US" b="1" dirty="0"/>
              <a:t>superior </a:t>
            </a:r>
            <a:r>
              <a:rPr lang="en-US" b="1" dirty="0" smtClean="0"/>
              <a:t> and  inferior </a:t>
            </a:r>
            <a:r>
              <a:rPr lang="en-US" b="1" dirty="0" smtClean="0">
                <a:solidFill>
                  <a:srgbClr val="FF0000"/>
                </a:solidFill>
              </a:rPr>
              <a:t>vena </a:t>
            </a:r>
            <a:r>
              <a:rPr lang="en-US" b="1" dirty="0">
                <a:solidFill>
                  <a:srgbClr val="FF0000"/>
                </a:solidFill>
              </a:rPr>
              <a:t>cava</a:t>
            </a:r>
            <a:r>
              <a:rPr lang="en-US" b="1" dirty="0"/>
              <a:t>, </a:t>
            </a:r>
            <a:r>
              <a:rPr lang="en-US" b="1" dirty="0" err="1"/>
              <a:t>azygos</a:t>
            </a:r>
            <a:r>
              <a:rPr lang="en-US" b="1" dirty="0"/>
              <a:t>, </a:t>
            </a:r>
            <a:r>
              <a:rPr lang="en-US" b="1" dirty="0" err="1"/>
              <a:t>hemiazygos</a:t>
            </a:r>
            <a:r>
              <a:rPr lang="en-US" b="1" dirty="0"/>
              <a:t>, iliac veins, </a:t>
            </a:r>
            <a:r>
              <a:rPr lang="en-US" sz="2000" b="1" dirty="0" smtClean="0">
                <a:solidFill>
                  <a:srgbClr val="FF0000"/>
                </a:solidFill>
              </a:rPr>
              <a:t>Nerves</a:t>
            </a:r>
            <a:r>
              <a:rPr lang="en-US" dirty="0"/>
              <a:t>: </a:t>
            </a:r>
            <a:r>
              <a:rPr lang="en-US" b="1" dirty="0">
                <a:solidFill>
                  <a:srgbClr val="0070C0"/>
                </a:solidFill>
              </a:rPr>
              <a:t>medial </a:t>
            </a:r>
            <a:r>
              <a:rPr lang="en-US" b="1" dirty="0" smtClean="0">
                <a:solidFill>
                  <a:srgbClr val="0070C0"/>
                </a:solidFill>
              </a:rPr>
              <a:t>and lateral </a:t>
            </a:r>
            <a:r>
              <a:rPr lang="en-US" b="1" dirty="0">
                <a:solidFill>
                  <a:srgbClr val="0070C0"/>
                </a:solidFill>
              </a:rPr>
              <a:t>pectoral, intercostal, subcostal, phrenic, </a:t>
            </a:r>
            <a:r>
              <a:rPr lang="en-US" b="1" dirty="0" err="1">
                <a:solidFill>
                  <a:srgbClr val="0070C0"/>
                </a:solidFill>
              </a:rPr>
              <a:t>vagus</a:t>
            </a:r>
            <a:r>
              <a:rPr lang="en-US" b="1" dirty="0">
                <a:solidFill>
                  <a:srgbClr val="0070C0"/>
                </a:solidFill>
              </a:rPr>
              <a:t>, pelvic splanchnic nerves, lumbar plexus (L1-L4</a:t>
            </a:r>
            <a:r>
              <a:rPr lang="en-US" dirty="0"/>
              <a:t>)</a:t>
            </a:r>
          </a:p>
          <a:p>
            <a:pPr algn="l" rtl="0"/>
            <a:r>
              <a:rPr lang="en-US" sz="2000" b="1" dirty="0" smtClean="0">
                <a:solidFill>
                  <a:srgbClr val="FF0000"/>
                </a:solidFill>
              </a:rPr>
              <a:t>3-Upper extremity   </a:t>
            </a:r>
            <a:r>
              <a:rPr lang="en-US" b="1" dirty="0" smtClean="0"/>
              <a:t>Arteries</a:t>
            </a:r>
            <a:r>
              <a:rPr lang="en-US" b="1" dirty="0"/>
              <a:t>: axillary, brachial, ulnar and radial </a:t>
            </a:r>
            <a:r>
              <a:rPr lang="en-US" b="1" dirty="0" smtClean="0"/>
              <a:t>arteries</a:t>
            </a:r>
            <a:endParaRPr lang="en-US" b="1" dirty="0"/>
          </a:p>
          <a:p>
            <a:pPr algn="l" rtl="0"/>
            <a:r>
              <a:rPr lang="en-US" b="1" dirty="0">
                <a:solidFill>
                  <a:srgbClr val="C00000"/>
                </a:solidFill>
              </a:rPr>
              <a:t>V</a:t>
            </a:r>
            <a:r>
              <a:rPr lang="en-US" sz="2000" b="1" dirty="0">
                <a:solidFill>
                  <a:srgbClr val="C00000"/>
                </a:solidFill>
              </a:rPr>
              <a:t>eins</a:t>
            </a:r>
            <a:r>
              <a:rPr lang="en-US" dirty="0"/>
              <a:t>: </a:t>
            </a:r>
            <a:r>
              <a:rPr lang="en-US" b="1" dirty="0" err="1">
                <a:solidFill>
                  <a:srgbClr val="002060"/>
                </a:solidFill>
              </a:rPr>
              <a:t>basilic</a:t>
            </a:r>
            <a:r>
              <a:rPr lang="en-US" b="1" dirty="0">
                <a:solidFill>
                  <a:srgbClr val="002060"/>
                </a:solidFill>
              </a:rPr>
              <a:t>, </a:t>
            </a:r>
            <a:r>
              <a:rPr lang="en-US" b="1" dirty="0">
                <a:solidFill>
                  <a:schemeClr val="bg2">
                    <a:lumMod val="10000"/>
                  </a:schemeClr>
                </a:solidFill>
              </a:rPr>
              <a:t>cephalic, </a:t>
            </a:r>
            <a:r>
              <a:rPr lang="en-US" b="1" dirty="0"/>
              <a:t>r</a:t>
            </a:r>
            <a:r>
              <a:rPr lang="en-US" b="1" dirty="0">
                <a:solidFill>
                  <a:schemeClr val="tx2">
                    <a:lumMod val="60000"/>
                    <a:lumOff val="40000"/>
                  </a:schemeClr>
                </a:solidFill>
              </a:rPr>
              <a:t>adial</a:t>
            </a:r>
            <a:r>
              <a:rPr lang="en-US" b="1" dirty="0"/>
              <a:t>, </a:t>
            </a:r>
            <a:r>
              <a:rPr lang="en-US" b="1" dirty="0">
                <a:solidFill>
                  <a:srgbClr val="FF0000"/>
                </a:solidFill>
              </a:rPr>
              <a:t>ulnar, </a:t>
            </a:r>
            <a:r>
              <a:rPr lang="en-US" b="1" dirty="0">
                <a:solidFill>
                  <a:schemeClr val="accent4">
                    <a:lumMod val="75000"/>
                  </a:schemeClr>
                </a:solidFill>
              </a:rPr>
              <a:t>brachial</a:t>
            </a:r>
            <a:r>
              <a:rPr lang="en-US" b="1" dirty="0"/>
              <a:t>, </a:t>
            </a:r>
            <a:r>
              <a:rPr lang="en-US" b="1" dirty="0">
                <a:solidFill>
                  <a:srgbClr val="7030A0"/>
                </a:solidFill>
              </a:rPr>
              <a:t>axillary veins</a:t>
            </a:r>
          </a:p>
          <a:p>
            <a:pPr algn="l" rtl="0"/>
            <a:r>
              <a:rPr lang="en-US" b="1" dirty="0">
                <a:solidFill>
                  <a:srgbClr val="C00000"/>
                </a:solidFill>
              </a:rPr>
              <a:t>Nerves</a:t>
            </a:r>
            <a:r>
              <a:rPr lang="en-US" dirty="0"/>
              <a:t>: </a:t>
            </a:r>
            <a:r>
              <a:rPr lang="en-US" b="1" dirty="0">
                <a:solidFill>
                  <a:srgbClr val="7030A0"/>
                </a:solidFill>
              </a:rPr>
              <a:t>branches of brachial plexus (C5-T1); </a:t>
            </a:r>
            <a:r>
              <a:rPr lang="en-US" b="1" dirty="0" err="1">
                <a:solidFill>
                  <a:schemeClr val="accent2">
                    <a:lumMod val="75000"/>
                  </a:schemeClr>
                </a:solidFill>
              </a:rPr>
              <a:t>musculocutaneous</a:t>
            </a:r>
            <a:r>
              <a:rPr lang="en-US" dirty="0"/>
              <a:t>, </a:t>
            </a:r>
            <a:r>
              <a:rPr lang="en-US" b="1" dirty="0">
                <a:solidFill>
                  <a:srgbClr val="7030A0"/>
                </a:solidFill>
              </a:rPr>
              <a:t>axillary</a:t>
            </a:r>
            <a:r>
              <a:rPr lang="en-US" b="1" dirty="0">
                <a:solidFill>
                  <a:srgbClr val="00B0F0"/>
                </a:solidFill>
              </a:rPr>
              <a:t>, radia</a:t>
            </a:r>
            <a:r>
              <a:rPr lang="en-US" dirty="0"/>
              <a:t>l, </a:t>
            </a:r>
            <a:r>
              <a:rPr lang="en-US" b="1" dirty="0"/>
              <a:t>median, ulnar </a:t>
            </a:r>
            <a:r>
              <a:rPr lang="en-US" b="1" dirty="0" smtClean="0"/>
              <a:t>nerves</a:t>
            </a:r>
          </a:p>
          <a:p>
            <a:pPr algn="l" rtl="0"/>
            <a:r>
              <a:rPr lang="en-US" sz="2000" b="1" dirty="0" smtClean="0">
                <a:solidFill>
                  <a:srgbClr val="FF0000"/>
                </a:solidFill>
              </a:rPr>
              <a:t>4-Lower extremity</a:t>
            </a:r>
            <a:r>
              <a:rPr lang="en-US" dirty="0"/>
              <a:t> </a:t>
            </a:r>
            <a:r>
              <a:rPr lang="en-US" dirty="0" smtClean="0"/>
              <a:t>   -</a:t>
            </a:r>
            <a:r>
              <a:rPr lang="en-US" b="1" dirty="0" smtClean="0"/>
              <a:t>Arteries</a:t>
            </a:r>
            <a:r>
              <a:rPr lang="en-US" dirty="0"/>
              <a:t>: </a:t>
            </a:r>
            <a:r>
              <a:rPr lang="en-US" b="1" dirty="0">
                <a:solidFill>
                  <a:srgbClr val="FF0000"/>
                </a:solidFill>
              </a:rPr>
              <a:t>femoral, popliteal, anterior </a:t>
            </a:r>
            <a:r>
              <a:rPr lang="en-US" b="1" dirty="0" err="1">
                <a:solidFill>
                  <a:srgbClr val="FF0000"/>
                </a:solidFill>
              </a:rPr>
              <a:t>tibial</a:t>
            </a:r>
            <a:r>
              <a:rPr lang="en-US" b="1" dirty="0">
                <a:solidFill>
                  <a:srgbClr val="FF0000"/>
                </a:solidFill>
              </a:rPr>
              <a:t>, posterior </a:t>
            </a:r>
            <a:r>
              <a:rPr lang="en-US" b="1" dirty="0" err="1">
                <a:solidFill>
                  <a:srgbClr val="FF0000"/>
                </a:solidFill>
              </a:rPr>
              <a:t>tibial</a:t>
            </a:r>
            <a:r>
              <a:rPr lang="en-US" b="1" dirty="0">
                <a:solidFill>
                  <a:srgbClr val="FF0000"/>
                </a:solidFill>
              </a:rPr>
              <a:t>, </a:t>
            </a:r>
            <a:r>
              <a:rPr lang="en-US" b="1" dirty="0" err="1">
                <a:solidFill>
                  <a:srgbClr val="FF0000"/>
                </a:solidFill>
              </a:rPr>
              <a:t>dorsalis</a:t>
            </a:r>
            <a:r>
              <a:rPr lang="en-US" b="1" dirty="0">
                <a:solidFill>
                  <a:srgbClr val="FF0000"/>
                </a:solidFill>
              </a:rPr>
              <a:t> </a:t>
            </a:r>
            <a:r>
              <a:rPr lang="en-US" b="1" dirty="0" err="1">
                <a:solidFill>
                  <a:srgbClr val="FF0000"/>
                </a:solidFill>
              </a:rPr>
              <a:t>pedis</a:t>
            </a:r>
            <a:r>
              <a:rPr lang="en-US" b="1" dirty="0">
                <a:solidFill>
                  <a:srgbClr val="FF0000"/>
                </a:solidFill>
              </a:rPr>
              <a:t> arteries</a:t>
            </a:r>
          </a:p>
          <a:p>
            <a:pPr algn="l" rtl="0"/>
            <a:r>
              <a:rPr lang="en-US" sz="2000" b="1" dirty="0">
                <a:solidFill>
                  <a:srgbClr val="7030A0"/>
                </a:solidFill>
              </a:rPr>
              <a:t>Veins: </a:t>
            </a:r>
            <a:r>
              <a:rPr lang="en-US" b="1" dirty="0"/>
              <a:t>anterior </a:t>
            </a:r>
            <a:r>
              <a:rPr lang="en-US" b="1" dirty="0" err="1"/>
              <a:t>tibial</a:t>
            </a:r>
            <a:r>
              <a:rPr lang="en-US" b="1" dirty="0"/>
              <a:t>, posterior </a:t>
            </a:r>
            <a:r>
              <a:rPr lang="en-US" b="1" dirty="0" err="1"/>
              <a:t>tibial</a:t>
            </a:r>
            <a:r>
              <a:rPr lang="en-US" b="1" dirty="0"/>
              <a:t>, fibular/</a:t>
            </a:r>
            <a:r>
              <a:rPr lang="en-US" b="1" dirty="0" err="1"/>
              <a:t>peroneal</a:t>
            </a:r>
            <a:r>
              <a:rPr lang="en-US" b="1" dirty="0"/>
              <a:t>, popliteal, femoral, great saphenous, small saphenous, external iliac, common iliac </a:t>
            </a:r>
            <a:r>
              <a:rPr lang="en-US" b="1" dirty="0" smtClean="0"/>
              <a:t>veins</a:t>
            </a:r>
          </a:p>
          <a:p>
            <a:pPr algn="l" rtl="0"/>
            <a:r>
              <a:rPr lang="en-US" sz="2000" b="1" dirty="0" smtClean="0">
                <a:solidFill>
                  <a:srgbClr val="FF0000"/>
                </a:solidFill>
              </a:rPr>
              <a:t>Nerves- </a:t>
            </a:r>
            <a:r>
              <a:rPr lang="en-US" sz="2000" b="1" dirty="0">
                <a:solidFill>
                  <a:srgbClr val="FF0000"/>
                </a:solidFill>
              </a:rPr>
              <a:t>branches of lumbar plexus (L1-S4); - branches of sacral plexus (L5-S2</a:t>
            </a:r>
            <a:r>
              <a:rPr lang="en-US" sz="2000" b="1" dirty="0" smtClean="0">
                <a:solidFill>
                  <a:srgbClr val="FF0000"/>
                </a:solidFill>
              </a:rPr>
              <a:t>);, </a:t>
            </a:r>
            <a:r>
              <a:rPr lang="en-US" sz="2000" b="1" dirty="0" smtClean="0">
                <a:solidFill>
                  <a:srgbClr val="0070C0"/>
                </a:solidFill>
              </a:rPr>
              <a:t>sciatic  nerve</a:t>
            </a:r>
            <a:endParaRPr lang="en-US" sz="2000" b="1" dirty="0">
              <a:solidFill>
                <a:srgbClr val="0070C0"/>
              </a:solidFill>
            </a:endParaRPr>
          </a:p>
        </p:txBody>
      </p:sp>
    </p:spTree>
    <p:extLst>
      <p:ext uri="{BB962C8B-B14F-4D97-AF65-F5344CB8AC3E}">
        <p14:creationId xmlns:p14="http://schemas.microsoft.com/office/powerpoint/2010/main" val="8354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655" y="0"/>
            <a:ext cx="8819345" cy="676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8"/>
          </a:xfrm>
        </p:spPr>
        <p:txBody>
          <a:bodyPr>
            <a:normAutofit/>
          </a:bodyPr>
          <a:lstStyle/>
          <a:p>
            <a:pPr marL="0" indent="0" algn="l" rtl="0">
              <a:buNone/>
            </a:pPr>
            <a:r>
              <a:rPr lang="en-US" b="1" dirty="0" smtClean="0">
                <a:solidFill>
                  <a:srgbClr val="FF0000"/>
                </a:solidFill>
              </a:rPr>
              <a:t>-Joint:-</a:t>
            </a:r>
            <a:r>
              <a:rPr lang="en-US" sz="1800" b="1" dirty="0">
                <a:solidFill>
                  <a:srgbClr val="222222"/>
                </a:solidFill>
                <a:latin typeface="VIC-Regular"/>
              </a:rPr>
              <a:t>is the part of the body where </a:t>
            </a:r>
            <a:r>
              <a:rPr lang="en-US" sz="1800" b="1" dirty="0">
                <a:solidFill>
                  <a:srgbClr val="FF0000"/>
                </a:solidFill>
                <a:latin typeface="VIC-Regular"/>
              </a:rPr>
              <a:t>two or more bones </a:t>
            </a:r>
            <a:r>
              <a:rPr lang="en-US" sz="1800" b="1" dirty="0">
                <a:solidFill>
                  <a:srgbClr val="222222"/>
                </a:solidFill>
                <a:latin typeface="VIC-Regular"/>
              </a:rPr>
              <a:t>meet to allow movement</a:t>
            </a:r>
            <a:r>
              <a:rPr lang="en-US" sz="1800" b="1" dirty="0" smtClean="0">
                <a:solidFill>
                  <a:srgbClr val="222222"/>
                </a:solidFill>
                <a:latin typeface="VIC-Regular"/>
              </a:rPr>
              <a:t>.</a:t>
            </a:r>
            <a:r>
              <a:rPr lang="en-US" sz="1800" dirty="0">
                <a:solidFill>
                  <a:srgbClr val="222222"/>
                </a:solidFill>
                <a:latin typeface="VIC-Regular"/>
              </a:rPr>
              <a:t> </a:t>
            </a:r>
            <a:r>
              <a:rPr lang="en-US" sz="1800" b="1" dirty="0">
                <a:solidFill>
                  <a:srgbClr val="222222"/>
                </a:solidFill>
                <a:latin typeface="VIC-Regular"/>
              </a:rPr>
              <a:t>The shape of a joint depends on its function. A joint is also known as an </a:t>
            </a:r>
            <a:r>
              <a:rPr lang="en-US" sz="1800" b="1" dirty="0" smtClean="0">
                <a:solidFill>
                  <a:srgbClr val="222222"/>
                </a:solidFill>
                <a:latin typeface="VIC-Regular"/>
              </a:rPr>
              <a:t>articulation and involve (</a:t>
            </a:r>
            <a:r>
              <a:rPr lang="en-US" sz="1800" b="1" dirty="0" smtClean="0">
                <a:solidFill>
                  <a:srgbClr val="FF0000"/>
                </a:solidFill>
                <a:latin typeface="VIC-Regular"/>
              </a:rPr>
              <a:t>ligament</a:t>
            </a:r>
            <a:r>
              <a:rPr lang="en-US" sz="1800" b="1" dirty="0" smtClean="0">
                <a:solidFill>
                  <a:srgbClr val="222222"/>
                </a:solidFill>
                <a:latin typeface="VIC-Regular"/>
              </a:rPr>
              <a:t>, </a:t>
            </a:r>
            <a:r>
              <a:rPr lang="en-US" sz="1800" b="1" dirty="0" smtClean="0">
                <a:solidFill>
                  <a:srgbClr val="00B050"/>
                </a:solidFill>
                <a:latin typeface="VIC-Regular"/>
              </a:rPr>
              <a:t>cartilage</a:t>
            </a:r>
            <a:r>
              <a:rPr lang="en-US" sz="1800" b="1" dirty="0" smtClean="0">
                <a:solidFill>
                  <a:srgbClr val="222222"/>
                </a:solidFill>
                <a:latin typeface="VIC-Regular"/>
              </a:rPr>
              <a:t>  </a:t>
            </a:r>
            <a:r>
              <a:rPr lang="en-US" sz="1800" b="1" dirty="0" smtClean="0">
                <a:solidFill>
                  <a:srgbClr val="0070C0"/>
                </a:solidFill>
                <a:latin typeface="VIC-Regular"/>
              </a:rPr>
              <a:t>blood vessels </a:t>
            </a:r>
            <a:r>
              <a:rPr lang="en-US" sz="1800" b="1" dirty="0" smtClean="0">
                <a:solidFill>
                  <a:srgbClr val="222222"/>
                </a:solidFill>
                <a:latin typeface="VIC-Regular"/>
              </a:rPr>
              <a:t>,</a:t>
            </a:r>
            <a:r>
              <a:rPr lang="en-US" sz="1800" b="1" dirty="0" smtClean="0">
                <a:solidFill>
                  <a:srgbClr val="002060"/>
                </a:solidFill>
                <a:latin typeface="VIC-Regular"/>
              </a:rPr>
              <a:t>nerves</a:t>
            </a:r>
            <a:r>
              <a:rPr lang="en-US" sz="1800" b="1" dirty="0" smtClean="0">
                <a:solidFill>
                  <a:srgbClr val="222222"/>
                </a:solidFill>
                <a:latin typeface="VIC-Regular"/>
              </a:rPr>
              <a:t> and tendons ,capsule, </a:t>
            </a:r>
            <a:r>
              <a:rPr lang="en-US" sz="1800" b="1" dirty="0" err="1" smtClean="0">
                <a:solidFill>
                  <a:srgbClr val="222222"/>
                </a:solidFill>
                <a:latin typeface="VIC-Regular"/>
              </a:rPr>
              <a:t>brusa</a:t>
            </a:r>
            <a:r>
              <a:rPr lang="en-US" sz="1800" b="1" dirty="0" smtClean="0">
                <a:solidFill>
                  <a:srgbClr val="222222"/>
                </a:solidFill>
                <a:latin typeface="VIC-Regular"/>
              </a:rPr>
              <a:t> , synovial membrane )</a:t>
            </a:r>
          </a:p>
          <a:p>
            <a:pPr marL="0" indent="0" algn="l" rtl="0">
              <a:buNone/>
            </a:pPr>
            <a:r>
              <a:rPr lang="en-US" sz="2000" b="1" dirty="0" smtClean="0">
                <a:solidFill>
                  <a:srgbClr val="FF0000"/>
                </a:solidFill>
                <a:latin typeface="VIC-Regular"/>
              </a:rPr>
              <a:t>Types of joint</a:t>
            </a:r>
            <a:r>
              <a:rPr lang="en-US" sz="1800" b="1" dirty="0">
                <a:solidFill>
                  <a:srgbClr val="222222"/>
                </a:solidFill>
                <a:latin typeface="VIC-Regular"/>
              </a:rPr>
              <a:t> </a:t>
            </a:r>
            <a:r>
              <a:rPr lang="en-US" sz="2400" b="1" dirty="0" smtClean="0">
                <a:solidFill>
                  <a:srgbClr val="222222"/>
                </a:solidFill>
                <a:latin typeface="VIC-Regular"/>
              </a:rPr>
              <a:t>depend on type of tissues:-</a:t>
            </a:r>
          </a:p>
          <a:p>
            <a:pPr marL="0" indent="0" algn="l" rtl="0">
              <a:buNone/>
            </a:pPr>
            <a:r>
              <a:rPr lang="en-US" sz="2400" b="1" dirty="0" smtClean="0">
                <a:solidFill>
                  <a:srgbClr val="FF0000"/>
                </a:solidFill>
                <a:latin typeface="VIC-Regular"/>
              </a:rPr>
              <a:t>1-Fibrous joint:- </a:t>
            </a:r>
            <a:r>
              <a:rPr lang="en-US" sz="1800" b="1" dirty="0" smtClean="0">
                <a:solidFill>
                  <a:srgbClr val="222222"/>
                </a:solidFill>
                <a:latin typeface="VIC-Regular"/>
              </a:rPr>
              <a:t>are joints connected by fibrous tissue of varying thickness</a:t>
            </a:r>
          </a:p>
          <a:p>
            <a:pPr marL="0" indent="0" algn="l" rtl="0">
              <a:buNone/>
            </a:pPr>
            <a:r>
              <a:rPr lang="en-US" sz="1800" b="1" dirty="0">
                <a:solidFill>
                  <a:srgbClr val="222222"/>
                </a:solidFill>
                <a:latin typeface="VIC-Regular"/>
              </a:rPr>
              <a:t> </a:t>
            </a:r>
            <a:r>
              <a:rPr lang="en-US" sz="1800" b="1" dirty="0" smtClean="0">
                <a:solidFill>
                  <a:srgbClr val="222222"/>
                </a:solidFill>
                <a:latin typeface="VIC-Regular"/>
              </a:rPr>
              <a:t>      mainly collagen fibers.</a:t>
            </a:r>
          </a:p>
          <a:p>
            <a:pPr marL="0" indent="0" algn="l" rtl="0">
              <a:buNone/>
            </a:pPr>
            <a:r>
              <a:rPr lang="en-US" sz="1800" b="1" dirty="0" smtClean="0">
                <a:solidFill>
                  <a:srgbClr val="222222"/>
                </a:solidFill>
                <a:latin typeface="VIC-Regular"/>
              </a:rPr>
              <a:t> --</a:t>
            </a:r>
            <a:r>
              <a:rPr lang="en-US" sz="2400" b="1" dirty="0" smtClean="0">
                <a:solidFill>
                  <a:srgbClr val="FF0000"/>
                </a:solidFill>
                <a:latin typeface="VIC-Regular"/>
              </a:rPr>
              <a:t>Sutures</a:t>
            </a:r>
            <a:r>
              <a:rPr lang="en-US" sz="2400" dirty="0" smtClean="0">
                <a:solidFill>
                  <a:srgbClr val="FF0000"/>
                </a:solidFill>
                <a:latin typeface="VIC-Regular"/>
              </a:rPr>
              <a:t>: </a:t>
            </a:r>
            <a:r>
              <a:rPr lang="en-US" sz="1800" b="1" dirty="0" smtClean="0">
                <a:latin typeface="VIC-Regular"/>
              </a:rPr>
              <a:t>the </a:t>
            </a:r>
            <a:r>
              <a:rPr lang="en-US" sz="1800" b="1" dirty="0">
                <a:latin typeface="VIC-Regular"/>
              </a:rPr>
              <a:t>skull bones are connected by </a:t>
            </a:r>
            <a:r>
              <a:rPr lang="en-US" sz="1800" b="1" dirty="0" smtClean="0">
                <a:latin typeface="VIC-Regular"/>
              </a:rPr>
              <a:t>fibrous </a:t>
            </a:r>
            <a:r>
              <a:rPr lang="en-US" sz="1800" b="1" dirty="0">
                <a:latin typeface="VIC-Regular"/>
              </a:rPr>
              <a:t>joints called sutures</a:t>
            </a:r>
            <a:r>
              <a:rPr lang="en-US" sz="1800" b="1" dirty="0" smtClean="0">
                <a:latin typeface="VIC-Regular"/>
              </a:rPr>
              <a:t>. In </a:t>
            </a:r>
            <a:r>
              <a:rPr lang="en-US" sz="1800" b="1" dirty="0">
                <a:latin typeface="VIC-Regular"/>
              </a:rPr>
              <a:t>fetal skulls the sutures are wide to allow slight movement during birth. They later become rigid (</a:t>
            </a:r>
            <a:r>
              <a:rPr lang="en-US" sz="1800" b="1" dirty="0" err="1" smtClean="0">
                <a:latin typeface="VIC-Regular"/>
              </a:rPr>
              <a:t>synarthrodial</a:t>
            </a:r>
            <a:r>
              <a:rPr lang="en-US" sz="1800" b="1" dirty="0" smtClean="0">
                <a:latin typeface="VIC-Regular"/>
              </a:rPr>
              <a:t>)</a:t>
            </a:r>
          </a:p>
          <a:p>
            <a:pPr marL="0" indent="0" algn="l" rtl="0">
              <a:buNone/>
            </a:pPr>
            <a:r>
              <a:rPr lang="en-US" sz="1800" b="1" dirty="0" smtClean="0">
                <a:solidFill>
                  <a:srgbClr val="222222"/>
                </a:solidFill>
                <a:latin typeface="VIC-Regular"/>
              </a:rPr>
              <a:t>--</a:t>
            </a:r>
            <a:r>
              <a:rPr lang="en-US" sz="2000" b="1" dirty="0" err="1" smtClean="0">
                <a:solidFill>
                  <a:srgbClr val="FF0000"/>
                </a:solidFill>
                <a:latin typeface="VIC-Regular"/>
              </a:rPr>
              <a:t>Syndesmosis:</a:t>
            </a:r>
            <a:r>
              <a:rPr lang="en-US" sz="1800" b="1" dirty="0" err="1" smtClean="0">
                <a:solidFill>
                  <a:srgbClr val="222222"/>
                </a:solidFill>
                <a:latin typeface="VIC-Regular"/>
              </a:rPr>
              <a:t>Some</a:t>
            </a:r>
            <a:r>
              <a:rPr lang="en-US" sz="1800" b="1" dirty="0" smtClean="0">
                <a:solidFill>
                  <a:srgbClr val="222222"/>
                </a:solidFill>
                <a:latin typeface="VIC-Regular"/>
              </a:rPr>
              <a:t> of the long bones </a:t>
            </a:r>
            <a:r>
              <a:rPr lang="en-US" sz="1800" b="1" dirty="0" err="1" smtClean="0">
                <a:solidFill>
                  <a:srgbClr val="222222"/>
                </a:solidFill>
                <a:latin typeface="VIC-Regular"/>
              </a:rPr>
              <a:t>inthe</a:t>
            </a:r>
            <a:r>
              <a:rPr lang="en-US" sz="1800" b="1" dirty="0" smtClean="0">
                <a:solidFill>
                  <a:srgbClr val="222222"/>
                </a:solidFill>
                <a:latin typeface="VIC-Regular"/>
              </a:rPr>
              <a:t> body</a:t>
            </a:r>
          </a:p>
          <a:p>
            <a:pPr marL="0" indent="0" algn="l" rtl="0">
              <a:buNone/>
            </a:pPr>
            <a:r>
              <a:rPr lang="en-US" sz="1800" b="1" dirty="0" smtClean="0">
                <a:solidFill>
                  <a:srgbClr val="222222"/>
                </a:solidFill>
                <a:latin typeface="VIC-Regular"/>
              </a:rPr>
              <a:t>such as the radius and ulna in the forearm are</a:t>
            </a:r>
          </a:p>
          <a:p>
            <a:pPr marL="0" indent="0" algn="l" rtl="0">
              <a:buNone/>
            </a:pPr>
            <a:r>
              <a:rPr lang="en-US" sz="1800" b="1" dirty="0">
                <a:solidFill>
                  <a:srgbClr val="222222"/>
                </a:solidFill>
                <a:latin typeface="VIC-Regular"/>
              </a:rPr>
              <a:t> </a:t>
            </a:r>
            <a:r>
              <a:rPr lang="en-US" sz="1800" b="1" dirty="0" smtClean="0">
                <a:solidFill>
                  <a:srgbClr val="222222"/>
                </a:solidFill>
                <a:latin typeface="VIC-Regular"/>
              </a:rPr>
              <a:t>are </a:t>
            </a:r>
            <a:r>
              <a:rPr lang="en-US" sz="1800" b="1" dirty="0">
                <a:solidFill>
                  <a:srgbClr val="222222"/>
                </a:solidFill>
                <a:latin typeface="VIC-Regular"/>
              </a:rPr>
              <a:t>joined by a </a:t>
            </a:r>
            <a:r>
              <a:rPr lang="en-US" sz="1800" b="1" dirty="0" err="1" smtClean="0">
                <a:solidFill>
                  <a:srgbClr val="222222"/>
                </a:solidFill>
                <a:latin typeface="VIC-Regular"/>
              </a:rPr>
              <a:t>syndesmosis</a:t>
            </a:r>
            <a:r>
              <a:rPr lang="en-US" sz="1800" b="1" dirty="0" smtClean="0">
                <a:solidFill>
                  <a:srgbClr val="222222"/>
                </a:solidFill>
                <a:latin typeface="VIC-Regular"/>
              </a:rPr>
              <a:t>(radio ulnar joint)</a:t>
            </a:r>
          </a:p>
          <a:p>
            <a:pPr marL="0" indent="0" algn="l" rtl="0">
              <a:buNone/>
            </a:pPr>
            <a:r>
              <a:rPr lang="en-US" sz="1800" b="1" dirty="0" smtClean="0">
                <a:solidFill>
                  <a:srgbClr val="222222"/>
                </a:solidFill>
                <a:latin typeface="VIC-Regular"/>
              </a:rPr>
              <a:t>With </a:t>
            </a:r>
            <a:r>
              <a:rPr lang="en-US" sz="1800" b="1" dirty="0">
                <a:solidFill>
                  <a:srgbClr val="222222"/>
                </a:solidFill>
                <a:latin typeface="VIC-Regular"/>
              </a:rPr>
              <a:t>slight movement (along the </a:t>
            </a:r>
            <a:r>
              <a:rPr lang="en-US" sz="1800" b="1" dirty="0" err="1" smtClean="0">
                <a:solidFill>
                  <a:srgbClr val="222222"/>
                </a:solidFill>
                <a:latin typeface="VIC-Regular"/>
              </a:rPr>
              <a:t>interosseous</a:t>
            </a:r>
            <a:endParaRPr lang="en-US" sz="1800" b="1" dirty="0" smtClean="0">
              <a:solidFill>
                <a:srgbClr val="222222"/>
              </a:solidFill>
              <a:latin typeface="VIC-Regular"/>
            </a:endParaRPr>
          </a:p>
          <a:p>
            <a:pPr marL="0" indent="0" algn="l" rtl="0">
              <a:buNone/>
            </a:pPr>
            <a:r>
              <a:rPr lang="en-US" sz="1800" b="1" dirty="0" err="1" smtClean="0">
                <a:solidFill>
                  <a:srgbClr val="222222"/>
                </a:solidFill>
                <a:latin typeface="VIC-Regular"/>
              </a:rPr>
              <a:t>embrane</a:t>
            </a:r>
            <a:r>
              <a:rPr lang="en-US" sz="1800" b="1" dirty="0" smtClean="0">
                <a:solidFill>
                  <a:srgbClr val="222222"/>
                </a:solidFill>
                <a:latin typeface="VIC-Regular"/>
              </a:rPr>
              <a:t>)</a:t>
            </a:r>
          </a:p>
          <a:p>
            <a:pPr marL="0" indent="0" algn="l" rtl="0">
              <a:buNone/>
            </a:pPr>
            <a:r>
              <a:rPr lang="en-US" sz="1800" b="1" dirty="0" smtClean="0">
                <a:solidFill>
                  <a:srgbClr val="222222"/>
                </a:solidFill>
                <a:latin typeface="VIC-Regular"/>
              </a:rPr>
              <a:t>--</a:t>
            </a:r>
            <a:r>
              <a:rPr lang="en-US" sz="2000" b="1" dirty="0" smtClean="0">
                <a:solidFill>
                  <a:srgbClr val="FF0000"/>
                </a:solidFill>
                <a:latin typeface="VIC-Regular"/>
              </a:rPr>
              <a:t>A </a:t>
            </a:r>
            <a:r>
              <a:rPr lang="en-US" sz="2000" b="1" dirty="0" err="1">
                <a:solidFill>
                  <a:srgbClr val="FF0000"/>
                </a:solidFill>
                <a:latin typeface="VIC-Regular"/>
              </a:rPr>
              <a:t>gomphosis</a:t>
            </a:r>
            <a:r>
              <a:rPr lang="en-US" sz="2000" b="1" dirty="0">
                <a:solidFill>
                  <a:srgbClr val="FF0000"/>
                </a:solidFill>
                <a:latin typeface="VIC-Regular"/>
              </a:rPr>
              <a:t> </a:t>
            </a:r>
            <a:r>
              <a:rPr lang="en-US" sz="1800" b="1" dirty="0">
                <a:solidFill>
                  <a:srgbClr val="222222"/>
                </a:solidFill>
                <a:latin typeface="VIC-Regular"/>
              </a:rPr>
              <a:t>is a joint between the root of </a:t>
            </a:r>
            <a:endParaRPr lang="en-US" sz="1800" b="1" dirty="0" smtClean="0">
              <a:solidFill>
                <a:srgbClr val="222222"/>
              </a:solidFill>
              <a:latin typeface="VIC-Regular"/>
            </a:endParaRPr>
          </a:p>
          <a:p>
            <a:pPr marL="0" indent="0" algn="l" rtl="0">
              <a:buNone/>
            </a:pPr>
            <a:r>
              <a:rPr lang="en-US" sz="1800" b="1" dirty="0" smtClean="0">
                <a:solidFill>
                  <a:srgbClr val="222222"/>
                </a:solidFill>
                <a:latin typeface="VIC-Regular"/>
              </a:rPr>
              <a:t>A tooth  </a:t>
            </a:r>
            <a:r>
              <a:rPr lang="en-US" sz="1800" b="1" dirty="0">
                <a:solidFill>
                  <a:srgbClr val="222222"/>
                </a:solidFill>
                <a:latin typeface="VIC-Regular"/>
              </a:rPr>
              <a:t>and the socket in the </a:t>
            </a:r>
            <a:r>
              <a:rPr lang="en-US" sz="1800" b="1" dirty="0" smtClean="0">
                <a:solidFill>
                  <a:srgbClr val="222222"/>
                </a:solidFill>
                <a:latin typeface="VIC-Regular"/>
              </a:rPr>
              <a:t>maxilla or mandible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517" y="3284984"/>
            <a:ext cx="3275856"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18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l" rtl="0">
              <a:buNone/>
            </a:pPr>
            <a:r>
              <a:rPr lang="en-US" sz="2400" b="1" dirty="0" smtClean="0">
                <a:solidFill>
                  <a:srgbClr val="FF0000"/>
                </a:solidFill>
              </a:rPr>
              <a:t>2-Cartilaginous joint:-  </a:t>
            </a:r>
            <a:r>
              <a:rPr lang="en-US" sz="2400" b="1" dirty="0" smtClean="0"/>
              <a:t>T</a:t>
            </a:r>
            <a:r>
              <a:rPr lang="en-US" sz="2000" b="1" dirty="0" smtClean="0"/>
              <a:t>he </a:t>
            </a:r>
            <a:r>
              <a:rPr lang="en-US" sz="2000" b="1" dirty="0"/>
              <a:t>bones are united by fibrocartilage or hyaline cartilage. There are two main </a:t>
            </a:r>
            <a:r>
              <a:rPr lang="en-US" sz="2000" b="1" dirty="0" smtClean="0"/>
              <a:t>types:         </a:t>
            </a:r>
            <a:r>
              <a:rPr lang="en-US" sz="2400" b="1" dirty="0" smtClean="0">
                <a:solidFill>
                  <a:srgbClr val="7030A0"/>
                </a:solidFill>
              </a:rPr>
              <a:t>A-</a:t>
            </a:r>
            <a:r>
              <a:rPr lang="en-US" sz="2400" b="1" dirty="0" smtClean="0"/>
              <a:t> </a:t>
            </a:r>
            <a:r>
              <a:rPr lang="en-US" sz="2400" b="1" dirty="0" err="1" smtClean="0">
                <a:solidFill>
                  <a:srgbClr val="FF0000"/>
                </a:solidFill>
              </a:rPr>
              <a:t>synchondrosis</a:t>
            </a:r>
            <a:r>
              <a:rPr lang="en-US" sz="2400" b="1" dirty="0" smtClean="0"/>
              <a:t> </a:t>
            </a:r>
            <a:r>
              <a:rPr lang="en-US" sz="2000" b="1" dirty="0"/>
              <a:t>(</a:t>
            </a:r>
            <a:r>
              <a:rPr lang="en-US" sz="2000" b="1" dirty="0">
                <a:solidFill>
                  <a:srgbClr val="00B050"/>
                </a:solidFill>
              </a:rPr>
              <a:t>primary cartilaginous</a:t>
            </a:r>
            <a:r>
              <a:rPr lang="en-US" sz="2000" b="1" dirty="0"/>
              <a:t>) </a:t>
            </a:r>
            <a:r>
              <a:rPr lang="en-US" sz="2000" b="1" dirty="0" smtClean="0"/>
              <a:t>in </a:t>
            </a:r>
            <a:r>
              <a:rPr lang="en-US" sz="2000" b="1" dirty="0"/>
              <a:t>which bones are joined by hyaline cartilage </a:t>
            </a:r>
            <a:r>
              <a:rPr lang="en-US" sz="2000" b="1" dirty="0" smtClean="0"/>
              <a:t> ,such </a:t>
            </a:r>
            <a:r>
              <a:rPr lang="en-US" sz="2000" b="1" smtClean="0"/>
              <a:t>as the first </a:t>
            </a:r>
            <a:r>
              <a:rPr lang="en-US" sz="2000" b="1" dirty="0" err="1"/>
              <a:t>costochondral</a:t>
            </a:r>
            <a:r>
              <a:rPr lang="en-US" sz="2000" b="1" dirty="0"/>
              <a:t> </a:t>
            </a:r>
            <a:r>
              <a:rPr lang="en-US" sz="2000" b="1" dirty="0" smtClean="0"/>
              <a:t>joint .               </a:t>
            </a:r>
            <a:r>
              <a:rPr lang="en-US" sz="2400" b="1" dirty="0" smtClean="0">
                <a:solidFill>
                  <a:srgbClr val="7030A0"/>
                </a:solidFill>
              </a:rPr>
              <a:t>B</a:t>
            </a:r>
            <a:r>
              <a:rPr lang="en-US" sz="2400" b="1" dirty="0" smtClean="0"/>
              <a:t>-</a:t>
            </a:r>
            <a:r>
              <a:rPr lang="en-US" sz="2400" b="1" dirty="0" err="1" smtClean="0">
                <a:solidFill>
                  <a:srgbClr val="FF0000"/>
                </a:solidFill>
              </a:rPr>
              <a:t>symphyses</a:t>
            </a:r>
            <a:r>
              <a:rPr lang="en-US" sz="2400" b="1" dirty="0" smtClean="0"/>
              <a:t> </a:t>
            </a:r>
            <a:r>
              <a:rPr lang="en-US" sz="2000" b="1" dirty="0" smtClean="0"/>
              <a:t>(</a:t>
            </a:r>
            <a:r>
              <a:rPr lang="en-US" sz="2000" b="1" dirty="0" smtClean="0">
                <a:solidFill>
                  <a:schemeClr val="tx2">
                    <a:lumMod val="60000"/>
                    <a:lumOff val="40000"/>
                  </a:schemeClr>
                </a:solidFill>
              </a:rPr>
              <a:t>secondary</a:t>
            </a:r>
            <a:r>
              <a:rPr lang="en-US" sz="2000" b="1" dirty="0" smtClean="0"/>
              <a:t> </a:t>
            </a:r>
            <a:r>
              <a:rPr lang="en-US" sz="2000" b="1" dirty="0">
                <a:solidFill>
                  <a:schemeClr val="tx2">
                    <a:lumMod val="60000"/>
                    <a:lumOff val="40000"/>
                  </a:schemeClr>
                </a:solidFill>
              </a:rPr>
              <a:t>cartilaginous</a:t>
            </a:r>
            <a:r>
              <a:rPr lang="en-US" sz="2000" b="1" dirty="0" smtClean="0">
                <a:solidFill>
                  <a:schemeClr val="tx2">
                    <a:lumMod val="60000"/>
                    <a:lumOff val="40000"/>
                  </a:schemeClr>
                </a:solidFill>
              </a:rPr>
              <a:t>).</a:t>
            </a:r>
            <a:r>
              <a:rPr lang="en-US" sz="2000" b="1" dirty="0" smtClean="0"/>
              <a:t>). </a:t>
            </a:r>
            <a:r>
              <a:rPr lang="en-US" sz="2000" b="1" dirty="0"/>
              <a:t>The pubic </a:t>
            </a:r>
            <a:r>
              <a:rPr lang="en-US" sz="2000" b="1" dirty="0" err="1"/>
              <a:t>symphysis</a:t>
            </a:r>
            <a:r>
              <a:rPr lang="en-US" sz="2000" b="1" dirty="0"/>
              <a:t> joint that joins your left and right pelvic bones </a:t>
            </a:r>
            <a:r>
              <a:rPr lang="en-US" sz="2000" b="1" dirty="0" smtClean="0"/>
              <a:t>together.</a:t>
            </a:r>
          </a:p>
          <a:p>
            <a:pPr marL="0" indent="0" algn="l" rtl="0">
              <a:buNone/>
            </a:pPr>
            <a:r>
              <a:rPr lang="en-US" sz="2400" b="1" dirty="0">
                <a:solidFill>
                  <a:srgbClr val="FF0000"/>
                </a:solidFill>
              </a:rPr>
              <a:t>3-Synovial </a:t>
            </a:r>
            <a:r>
              <a:rPr lang="en-US" sz="2400" b="1" dirty="0" smtClean="0">
                <a:solidFill>
                  <a:srgbClr val="FF0000"/>
                </a:solidFill>
              </a:rPr>
              <a:t>joints:-</a:t>
            </a:r>
            <a:r>
              <a:rPr lang="en-US" sz="2400" b="1" dirty="0" smtClean="0"/>
              <a:t>are</a:t>
            </a:r>
            <a:r>
              <a:rPr lang="en-US" sz="2400" b="1" dirty="0" smtClean="0">
                <a:solidFill>
                  <a:srgbClr val="FF0000"/>
                </a:solidFill>
              </a:rPr>
              <a:t> </a:t>
            </a:r>
            <a:r>
              <a:rPr lang="en-US" sz="2000" b="1" dirty="0" smtClean="0"/>
              <a:t>the </a:t>
            </a:r>
            <a:r>
              <a:rPr lang="en-US" sz="2000" b="1" dirty="0"/>
              <a:t>most freedom to move. They’re made of a cavity in one bone that another bone fits into. Slippery hyaline cartilage covers the ends of bones that make up a synovial joint. A synovial membrane — a fluid-filled sac that lubricates and protects the joint — lines the space between the bones. This extra cushioning helps synovial joints move with as little friction as possible</a:t>
            </a:r>
            <a:r>
              <a:rPr lang="en-US" sz="2000" dirty="0" smtClean="0"/>
              <a:t>.</a:t>
            </a:r>
          </a:p>
          <a:p>
            <a:pPr marL="0" indent="0" algn="l" rtl="0">
              <a:buNone/>
            </a:pPr>
            <a:r>
              <a:rPr lang="en-US" sz="2000" b="1" dirty="0"/>
              <a:t>There </a:t>
            </a:r>
            <a:r>
              <a:rPr lang="en-US" sz="2400" b="1" dirty="0">
                <a:solidFill>
                  <a:srgbClr val="FF0000"/>
                </a:solidFill>
              </a:rPr>
              <a:t>are six types of synovial joints</a:t>
            </a:r>
            <a:r>
              <a:rPr lang="en-US" sz="2400" b="1" dirty="0" smtClean="0"/>
              <a:t>:</a:t>
            </a:r>
            <a:endParaRPr lang="en-US" sz="2400" b="1" dirty="0"/>
          </a:p>
          <a:p>
            <a:pPr marL="0" indent="0" algn="l" rtl="0">
              <a:buNone/>
            </a:pPr>
            <a:r>
              <a:rPr lang="en-US" sz="2400" b="1" dirty="0" smtClean="0">
                <a:solidFill>
                  <a:srgbClr val="FF0000"/>
                </a:solidFill>
              </a:rPr>
              <a:t>1-Hinge </a:t>
            </a:r>
            <a:r>
              <a:rPr lang="en-US" sz="2400" b="1" dirty="0">
                <a:solidFill>
                  <a:srgbClr val="FF0000"/>
                </a:solidFill>
              </a:rPr>
              <a:t>joints</a:t>
            </a:r>
            <a:r>
              <a:rPr lang="en-US" sz="2000" b="1" dirty="0">
                <a:solidFill>
                  <a:srgbClr val="FF0000"/>
                </a:solidFill>
              </a:rPr>
              <a:t>: </a:t>
            </a:r>
            <a:r>
              <a:rPr lang="en-US" sz="2000" b="1" dirty="0"/>
              <a:t>Joints that open and close in one direction. Your </a:t>
            </a:r>
            <a:r>
              <a:rPr lang="en-US" sz="2000" b="1" dirty="0">
                <a:solidFill>
                  <a:srgbClr val="FF0000"/>
                </a:solidFill>
              </a:rPr>
              <a:t>knees</a:t>
            </a:r>
            <a:r>
              <a:rPr lang="en-US" sz="2000" b="1" dirty="0"/>
              <a:t> and </a:t>
            </a:r>
            <a:r>
              <a:rPr lang="en-US" sz="2000" b="1" dirty="0">
                <a:solidFill>
                  <a:srgbClr val="FF0000"/>
                </a:solidFill>
              </a:rPr>
              <a:t>elbows </a:t>
            </a:r>
            <a:r>
              <a:rPr lang="en-US" sz="2000" b="1" dirty="0"/>
              <a:t>are hinge joints. permits movement in one plane – usually flexion and </a:t>
            </a:r>
            <a:r>
              <a:rPr lang="en-US" sz="2000" b="1" dirty="0" smtClean="0"/>
              <a:t>extension(</a:t>
            </a:r>
            <a:r>
              <a:rPr lang="en-US" sz="2000" b="1" dirty="0" err="1" smtClean="0"/>
              <a:t>E.g</a:t>
            </a:r>
            <a:r>
              <a:rPr lang="en-US" sz="2000" b="1" dirty="0" smtClean="0"/>
              <a:t> elbow, ankle , knee joints)</a:t>
            </a:r>
            <a:endParaRPr lang="en-US" sz="2000" b="1" dirty="0"/>
          </a:p>
          <a:p>
            <a:pPr marL="0" indent="0" algn="l" rtl="0">
              <a:buNone/>
            </a:pPr>
            <a:r>
              <a:rPr lang="en-US" sz="2400" b="1" dirty="0" smtClean="0">
                <a:solidFill>
                  <a:srgbClr val="FF0000"/>
                </a:solidFill>
              </a:rPr>
              <a:t>2-Ball </a:t>
            </a:r>
            <a:r>
              <a:rPr lang="en-US" sz="2400" b="1" dirty="0">
                <a:solidFill>
                  <a:srgbClr val="FF0000"/>
                </a:solidFill>
              </a:rPr>
              <a:t>and socket</a:t>
            </a:r>
            <a:r>
              <a:rPr lang="en-US" sz="2000" b="1" dirty="0">
                <a:solidFill>
                  <a:srgbClr val="FF0000"/>
                </a:solidFill>
              </a:rPr>
              <a:t> </a:t>
            </a:r>
            <a:r>
              <a:rPr lang="en-US" sz="2000" b="1" dirty="0" smtClean="0">
                <a:solidFill>
                  <a:srgbClr val="FF0000"/>
                </a:solidFill>
              </a:rPr>
              <a:t>joints:</a:t>
            </a:r>
            <a:r>
              <a:rPr lang="en-US" sz="2000" b="1" dirty="0" smtClean="0"/>
              <a:t> </a:t>
            </a:r>
            <a:r>
              <a:rPr lang="en-US" sz="2000" b="1" dirty="0"/>
              <a:t>where the ball-shaped surface of one rounded bone fits into the cup-like depression of another bone. It permits free movement in numerous axes</a:t>
            </a:r>
            <a:r>
              <a:rPr lang="en-US" sz="2000" b="1" dirty="0" smtClean="0"/>
              <a:t>.( hip , shoulder joints)</a:t>
            </a:r>
            <a:endParaRPr lang="en-US" sz="2000" b="1" dirty="0"/>
          </a:p>
          <a:p>
            <a:pPr marL="0" indent="0" algn="l" rtl="0">
              <a:buNone/>
            </a:pPr>
            <a:r>
              <a:rPr lang="en-US" sz="2400" b="1" dirty="0" smtClean="0">
                <a:solidFill>
                  <a:srgbClr val="FF0000"/>
                </a:solidFill>
              </a:rPr>
              <a:t>3-Pivot </a:t>
            </a:r>
            <a:r>
              <a:rPr lang="en-US" sz="2400" b="1" dirty="0">
                <a:solidFill>
                  <a:srgbClr val="FF0000"/>
                </a:solidFill>
              </a:rPr>
              <a:t>joints</a:t>
            </a:r>
            <a:r>
              <a:rPr lang="en-US" sz="2400" b="1" dirty="0" smtClean="0">
                <a:solidFill>
                  <a:srgbClr val="FF0000"/>
                </a:solidFill>
              </a:rPr>
              <a:t>:  </a:t>
            </a:r>
            <a:r>
              <a:rPr lang="en-US" sz="2000" b="1" dirty="0" smtClean="0"/>
              <a:t>It allows </a:t>
            </a:r>
            <a:r>
              <a:rPr lang="en-US" sz="2000" b="1" dirty="0"/>
              <a:t>for rotation only. It is formed by a central bony pivot, which is surrounded by a bony-ligamentous </a:t>
            </a:r>
            <a:r>
              <a:rPr lang="en-US" sz="2000" b="1" dirty="0" smtClean="0"/>
              <a:t>ring</a:t>
            </a:r>
            <a:r>
              <a:rPr lang="en-US" sz="2000" b="1" dirty="0" smtClean="0">
                <a:solidFill>
                  <a:srgbClr val="7030A0"/>
                </a:solidFill>
              </a:rPr>
              <a:t>(proximal and distal </a:t>
            </a:r>
            <a:r>
              <a:rPr lang="en-US" sz="2000" b="1" dirty="0" err="1" smtClean="0">
                <a:solidFill>
                  <a:srgbClr val="7030A0"/>
                </a:solidFill>
              </a:rPr>
              <a:t>radioulnar</a:t>
            </a:r>
            <a:r>
              <a:rPr lang="en-US" sz="2000" b="1" dirty="0" smtClean="0">
                <a:solidFill>
                  <a:srgbClr val="7030A0"/>
                </a:solidFill>
              </a:rPr>
              <a:t> and </a:t>
            </a:r>
          </a:p>
          <a:p>
            <a:pPr marL="0" indent="0" algn="l" rtl="0">
              <a:buNone/>
            </a:pPr>
            <a:endParaRPr lang="en-US" sz="2000" b="1" dirty="0">
              <a:solidFill>
                <a:srgbClr val="7030A0"/>
              </a:solidFill>
            </a:endParaRPr>
          </a:p>
        </p:txBody>
      </p:sp>
    </p:spTree>
    <p:extLst>
      <p:ext uri="{BB962C8B-B14F-4D97-AF65-F5344CB8AC3E}">
        <p14:creationId xmlns:p14="http://schemas.microsoft.com/office/powerpoint/2010/main" val="120962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669360"/>
          </a:xfrm>
        </p:spPr>
        <p:txBody>
          <a:bodyPr>
            <a:normAutofit/>
          </a:bodyPr>
          <a:lstStyle/>
          <a:p>
            <a:pPr marL="0" indent="0" algn="l" rtl="0">
              <a:buNone/>
            </a:pPr>
            <a:r>
              <a:rPr lang="en-US" sz="2000" b="1" dirty="0" err="1" smtClean="0">
                <a:solidFill>
                  <a:srgbClr val="7030A0"/>
                </a:solidFill>
              </a:rPr>
              <a:t>altantoaxial</a:t>
            </a:r>
            <a:r>
              <a:rPr lang="en-US" sz="2000" b="1" dirty="0" smtClean="0">
                <a:solidFill>
                  <a:srgbClr val="7030A0"/>
                </a:solidFill>
              </a:rPr>
              <a:t> joints</a:t>
            </a:r>
            <a:r>
              <a:rPr lang="en-US" sz="2400" b="1" dirty="0" smtClean="0">
                <a:solidFill>
                  <a:srgbClr val="FF0000"/>
                </a:solidFill>
              </a:rPr>
              <a:t>)</a:t>
            </a:r>
          </a:p>
          <a:p>
            <a:pPr marL="0" indent="0" algn="l" rtl="0">
              <a:buNone/>
            </a:pPr>
            <a:r>
              <a:rPr lang="en-US" sz="2400" b="1" dirty="0" smtClean="0">
                <a:solidFill>
                  <a:srgbClr val="FF0000"/>
                </a:solidFill>
              </a:rPr>
              <a:t>4-. </a:t>
            </a:r>
            <a:r>
              <a:rPr lang="en-US" sz="2000" b="1" dirty="0" smtClean="0">
                <a:solidFill>
                  <a:srgbClr val="FF0000"/>
                </a:solidFill>
              </a:rPr>
              <a:t>Plane(gliding) joints</a:t>
            </a:r>
            <a:r>
              <a:rPr lang="en-US" sz="2400" b="1" dirty="0" smtClean="0">
                <a:solidFill>
                  <a:srgbClr val="FF0000"/>
                </a:solidFill>
              </a:rPr>
              <a:t>:-</a:t>
            </a:r>
            <a:r>
              <a:rPr lang="en-US" sz="2000" b="1" dirty="0" smtClean="0"/>
              <a:t>Thei</a:t>
            </a:r>
            <a:r>
              <a:rPr lang="en-US" sz="2400" b="1" dirty="0" smtClean="0"/>
              <a:t>r </a:t>
            </a:r>
            <a:r>
              <a:rPr lang="en-US" sz="2000" b="1" dirty="0" smtClean="0"/>
              <a:t>articular </a:t>
            </a:r>
            <a:r>
              <a:rPr lang="en-US" sz="2000" b="1" dirty="0"/>
              <a:t>surfaces are relatively flat, </a:t>
            </a:r>
            <a:r>
              <a:rPr lang="en-US" sz="2000" b="1" dirty="0" smtClean="0"/>
              <a:t>allowing </a:t>
            </a:r>
            <a:r>
              <a:rPr lang="en-US" sz="2000" b="1" dirty="0"/>
              <a:t>the bones to glide over one another</a:t>
            </a:r>
            <a:r>
              <a:rPr lang="en-US" sz="2000" b="1" dirty="0" smtClean="0"/>
              <a:t>.(</a:t>
            </a:r>
            <a:r>
              <a:rPr lang="en-US" sz="2000" b="1" dirty="0" err="1" smtClean="0">
                <a:solidFill>
                  <a:srgbClr val="00B0F0"/>
                </a:solidFill>
              </a:rPr>
              <a:t>E.g</a:t>
            </a:r>
            <a:r>
              <a:rPr lang="en-US" sz="2000" b="1" dirty="0" smtClean="0">
                <a:solidFill>
                  <a:srgbClr val="00B0F0"/>
                </a:solidFill>
              </a:rPr>
              <a:t>   </a:t>
            </a:r>
            <a:r>
              <a:rPr lang="en-US" sz="2000" b="1" dirty="0" err="1" smtClean="0">
                <a:solidFill>
                  <a:srgbClr val="00B0F0"/>
                </a:solidFill>
              </a:rPr>
              <a:t>acromiocalvicular</a:t>
            </a:r>
            <a:r>
              <a:rPr lang="en-US" sz="2000" b="1" dirty="0" smtClean="0">
                <a:solidFill>
                  <a:srgbClr val="00B0F0"/>
                </a:solidFill>
              </a:rPr>
              <a:t>  , subtalar</a:t>
            </a:r>
            <a:r>
              <a:rPr lang="en-US" sz="2000" b="1" dirty="0">
                <a:solidFill>
                  <a:srgbClr val="00B0F0"/>
                </a:solidFill>
              </a:rPr>
              <a:t> </a:t>
            </a:r>
            <a:r>
              <a:rPr lang="en-US" sz="2000" b="1" dirty="0" smtClean="0">
                <a:solidFill>
                  <a:srgbClr val="00B0F0"/>
                </a:solidFill>
              </a:rPr>
              <a:t>joints</a:t>
            </a:r>
            <a:r>
              <a:rPr lang="en-US" sz="2000" b="1" dirty="0" smtClean="0"/>
              <a:t>) </a:t>
            </a:r>
            <a:endParaRPr lang="en-US" sz="2000" b="1" dirty="0"/>
          </a:p>
          <a:p>
            <a:pPr marL="0" indent="0" algn="l" rtl="0">
              <a:buNone/>
            </a:pPr>
            <a:r>
              <a:rPr lang="en-US" sz="2000" b="1" dirty="0">
                <a:solidFill>
                  <a:srgbClr val="00B050"/>
                </a:solidFill>
              </a:rPr>
              <a:t> </a:t>
            </a:r>
            <a:r>
              <a:rPr lang="en-US" sz="2000" b="1" dirty="0" smtClean="0">
                <a:solidFill>
                  <a:srgbClr val="FF0000"/>
                </a:solidFill>
              </a:rPr>
              <a:t>5-Condyloid </a:t>
            </a:r>
            <a:r>
              <a:rPr lang="en-US" sz="2000" b="1" dirty="0">
                <a:solidFill>
                  <a:srgbClr val="FF0000"/>
                </a:solidFill>
              </a:rPr>
              <a:t>– </a:t>
            </a:r>
            <a:r>
              <a:rPr lang="en-US" sz="2000" b="1" dirty="0"/>
              <a:t>contains a convex surface which articulates with a concave elliptical cavity. They are also known as ellipsoid joints</a:t>
            </a:r>
            <a:r>
              <a:rPr lang="en-US" sz="2000" b="1" dirty="0">
                <a:solidFill>
                  <a:srgbClr val="00B050"/>
                </a:solidFill>
              </a:rPr>
              <a:t>.</a:t>
            </a:r>
          </a:p>
          <a:p>
            <a:pPr marL="0" indent="0" algn="l" rtl="0">
              <a:buNone/>
            </a:pPr>
            <a:r>
              <a:rPr lang="en-US" sz="2000" b="1" dirty="0">
                <a:solidFill>
                  <a:srgbClr val="00B050"/>
                </a:solidFill>
              </a:rPr>
              <a:t>E.g. wrist joint, </a:t>
            </a:r>
            <a:r>
              <a:rPr lang="en-US" sz="2000" b="1" dirty="0" err="1">
                <a:solidFill>
                  <a:srgbClr val="00B050"/>
                </a:solidFill>
              </a:rPr>
              <a:t>metacarpophalangeal</a:t>
            </a:r>
            <a:r>
              <a:rPr lang="en-US" sz="2000" b="1" dirty="0">
                <a:solidFill>
                  <a:srgbClr val="00B050"/>
                </a:solidFill>
              </a:rPr>
              <a:t> joint, metatarsophalangeal joint.    </a:t>
            </a:r>
            <a:endParaRPr lang="en-US" sz="2000" b="1" dirty="0" smtClean="0">
              <a:solidFill>
                <a:srgbClr val="00B050"/>
              </a:solidFill>
            </a:endParaRPr>
          </a:p>
          <a:p>
            <a:pPr marL="0" indent="0" algn="l" rtl="0">
              <a:buNone/>
            </a:pPr>
            <a:r>
              <a:rPr lang="en-US" sz="1800" b="1" dirty="0" smtClean="0">
                <a:solidFill>
                  <a:srgbClr val="555555"/>
                </a:solidFill>
                <a:latin typeface="__Roboto_2d2bf0"/>
              </a:rPr>
              <a:t>.</a:t>
            </a:r>
            <a:r>
              <a:rPr lang="en-US" sz="1800" b="1" dirty="0" smtClean="0">
                <a:solidFill>
                  <a:srgbClr val="FF0000"/>
                </a:solidFill>
                <a:latin typeface="__Roboto_2d2bf0"/>
              </a:rPr>
              <a:t>6- </a:t>
            </a:r>
            <a:r>
              <a:rPr lang="en-US" sz="1800" b="1" dirty="0">
                <a:solidFill>
                  <a:srgbClr val="FF0000"/>
                </a:solidFill>
                <a:latin typeface="__Roboto_2d2bf0"/>
              </a:rPr>
              <a:t>Saddle </a:t>
            </a:r>
            <a:r>
              <a:rPr lang="en-US" sz="1800" b="1" dirty="0" smtClean="0">
                <a:solidFill>
                  <a:srgbClr val="555555"/>
                </a:solidFill>
                <a:latin typeface="__Roboto_2d2bf0"/>
              </a:rPr>
              <a:t>–It is like to </a:t>
            </a:r>
            <a:r>
              <a:rPr lang="en-US" sz="1800" b="1" dirty="0">
                <a:solidFill>
                  <a:srgbClr val="555555"/>
                </a:solidFill>
                <a:latin typeface="__Roboto_2d2bf0"/>
              </a:rPr>
              <a:t>a saddle on a horse’s back. It is </a:t>
            </a:r>
            <a:r>
              <a:rPr lang="en-US" sz="1800" b="1" dirty="0" smtClean="0">
                <a:solidFill>
                  <a:srgbClr val="555555"/>
                </a:solidFill>
                <a:latin typeface="__Roboto_2d2bf0"/>
              </a:rPr>
              <a:t>characterized  </a:t>
            </a:r>
            <a:r>
              <a:rPr lang="en-US" sz="1800" b="1" dirty="0">
                <a:solidFill>
                  <a:srgbClr val="555555"/>
                </a:solidFill>
                <a:latin typeface="__Roboto_2d2bf0"/>
              </a:rPr>
              <a:t>by opposing articular surfaces with a reciprocal concave-convex shape.</a:t>
            </a:r>
          </a:p>
          <a:p>
            <a:pPr marL="0" indent="0" algn="l" rtl="0">
              <a:buNone/>
            </a:pPr>
            <a:r>
              <a:rPr lang="en-US" sz="1800" b="1" dirty="0">
                <a:solidFill>
                  <a:srgbClr val="555555"/>
                </a:solidFill>
                <a:latin typeface="__Roboto_2d2bf0"/>
              </a:rPr>
              <a:t>E.g. carpometacarpal joints. </a:t>
            </a:r>
            <a:endParaRPr lang="en-US" sz="1800" b="1" dirty="0" smtClean="0">
              <a:solidFill>
                <a:srgbClr val="555555"/>
              </a:solidFill>
              <a:latin typeface="__Roboto_2d2bf0"/>
            </a:endParaRPr>
          </a:p>
          <a:p>
            <a:pPr marL="0" indent="0" algn="l" rtl="0">
              <a:buNone/>
            </a:pPr>
            <a:r>
              <a:rPr lang="en-US" sz="2000" b="1" dirty="0" smtClean="0"/>
              <a:t>                                                                                                                                                                                                              </a:t>
            </a:r>
          </a:p>
          <a:p>
            <a:pPr marL="0" indent="0" algn="l" rtl="0">
              <a:buNone/>
            </a:pPr>
            <a:r>
              <a:rPr lang="en-US" sz="2000" b="1" dirty="0" smtClean="0"/>
              <a:t>                                                        </a:t>
            </a:r>
          </a:p>
          <a:p>
            <a:pPr marL="0" indent="0" algn="l" rtl="0">
              <a:buNone/>
            </a:pPr>
            <a:endParaRPr lang="en-US" sz="2000" b="1" dirty="0" smtClean="0"/>
          </a:p>
          <a:p>
            <a:pPr marL="0" indent="0" algn="l" rtl="0">
              <a:buNone/>
            </a:pPr>
            <a:endParaRPr lang="en-US" sz="2000" b="1" dirty="0" smtClean="0"/>
          </a:p>
          <a:p>
            <a:pPr marL="0" indent="0" algn="l" rtl="0">
              <a:buNone/>
            </a:pPr>
            <a:r>
              <a:rPr lang="en-US" sz="2000" b="1" dirty="0" smtClean="0">
                <a:solidFill>
                  <a:srgbClr val="555555"/>
                </a:solidFill>
                <a:latin typeface="lato"/>
              </a:rPr>
              <a:t>Ball and Socket Joints                                                       </a:t>
            </a:r>
            <a:endParaRPr lang="en-US" sz="2000" b="1" dirty="0" smtClean="0"/>
          </a:p>
          <a:p>
            <a:pPr marL="0" indent="0" algn="l" rtl="0">
              <a:buNone/>
            </a:pPr>
            <a:r>
              <a:rPr lang="en-US" sz="2000" b="1" dirty="0" smtClean="0"/>
              <a:t>                                                                                                              </a:t>
            </a:r>
          </a:p>
          <a:p>
            <a:pPr marL="0" indent="0" algn="l" rtl="0">
              <a:buNone/>
            </a:pPr>
            <a:endParaRPr lang="en-US" sz="2000" b="1"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45" y="3269196"/>
            <a:ext cx="273630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823" y="3225032"/>
            <a:ext cx="3305178" cy="168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102938"/>
            <a:ext cx="2915816" cy="170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47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5" t="30313"/>
          <a:stretch/>
        </p:blipFill>
        <p:spPr bwMode="auto">
          <a:xfrm>
            <a:off x="3059832" y="1"/>
            <a:ext cx="6084168"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37799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0968"/>
            <a:ext cx="377991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22517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1260</Words>
  <Application>Microsoft Office PowerPoint</Application>
  <PresentationFormat>عرض على الشاشة (3:4)‏</PresentationFormat>
  <Paragraphs>89</Paragraphs>
  <Slides>13</Slides>
  <Notes>4</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76</cp:revision>
  <dcterms:created xsi:type="dcterms:W3CDTF">2023-12-19T16:29:12Z</dcterms:created>
  <dcterms:modified xsi:type="dcterms:W3CDTF">2025-01-03T19:09:39Z</dcterms:modified>
</cp:coreProperties>
</file>