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7"/>
  </p:notesMasterIdLst>
  <p:handoutMasterIdLst>
    <p:handoutMasterId r:id="rId28"/>
  </p:handoutMasterIdLst>
  <p:sldIdLst>
    <p:sldId id="256" r:id="rId2"/>
    <p:sldId id="329" r:id="rId3"/>
    <p:sldId id="399" r:id="rId4"/>
    <p:sldId id="391" r:id="rId5"/>
    <p:sldId id="390" r:id="rId6"/>
    <p:sldId id="392" r:id="rId7"/>
    <p:sldId id="402" r:id="rId8"/>
    <p:sldId id="380" r:id="rId9"/>
    <p:sldId id="382" r:id="rId10"/>
    <p:sldId id="403" r:id="rId11"/>
    <p:sldId id="401" r:id="rId12"/>
    <p:sldId id="357" r:id="rId13"/>
    <p:sldId id="404" r:id="rId14"/>
    <p:sldId id="405" r:id="rId15"/>
    <p:sldId id="400" r:id="rId16"/>
    <p:sldId id="407" r:id="rId17"/>
    <p:sldId id="408" r:id="rId18"/>
    <p:sldId id="409" r:id="rId19"/>
    <p:sldId id="371" r:id="rId20"/>
    <p:sldId id="393" r:id="rId21"/>
    <p:sldId id="389" r:id="rId22"/>
    <p:sldId id="394" r:id="rId23"/>
    <p:sldId id="395" r:id="rId24"/>
    <p:sldId id="396" r:id="rId25"/>
    <p:sldId id="290" r:id="rId26"/>
  </p:sldIdLst>
  <p:sldSz cx="12188825"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howGuides="1">
      <p:cViewPr varScale="1">
        <p:scale>
          <a:sx n="108" d="100"/>
          <a:sy n="108" d="100"/>
        </p:scale>
        <p:origin x="52" y="52"/>
      </p:cViewPr>
      <p:guideLst>
        <p:guide orient="horz" pos="2160"/>
        <p:guide pos="3839"/>
        <p:guide pos="1007"/>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BDB7646E-8811-423A-9C42-2CBFADA00A96}" type="datetimeFigureOut">
              <a:rPr lang="en-US" smtClean="0"/>
              <a:t>1/14/2025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solidFill>
                  <a:schemeClr val="tx1"/>
                </a:solidFill>
              </a:defRPr>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solidFill>
                  <a:schemeClr val="tx1"/>
                </a:solidFill>
              </a:defRPr>
            </a:lvl1pPr>
          </a:lstStyle>
          <a:p>
            <a:fld id="{D677E230-58DD-43ED-96A1-552DDAB53532}" type="datetimeFigureOut">
              <a:rPr lang="en-US" smtClean="0"/>
              <a:pPr/>
              <a:t>1/14/2025</a:t>
            </a:fld>
            <a:endParaRPr lang="en-US"/>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solidFill>
                  <a:schemeClr val="tx1"/>
                </a:solidFill>
              </a:defRPr>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0A60EEC-589F-8627-7A70-FE668FEBC69C}"/>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grpSp>
        <p:nvGrpSpPr>
          <p:cNvPr id="7" name="Group 6">
            <a:extLst>
              <a:ext uri="{FF2B5EF4-FFF2-40B4-BE49-F238E27FC236}">
                <a16:creationId xmlns:a16="http://schemas.microsoft.com/office/drawing/2014/main" id="{EAB409D9-CB05-C02D-27D4-B48EEFD1AFAF}"/>
              </a:ext>
            </a:extLst>
          </p:cNvPr>
          <p:cNvGrpSpPr/>
          <p:nvPr userDrawn="1"/>
        </p:nvGrpSpPr>
        <p:grpSpPr>
          <a:xfrm>
            <a:off x="9979600" y="121444"/>
            <a:ext cx="2439158" cy="1371600"/>
            <a:chOff x="0" y="0"/>
            <a:chExt cx="1700784" cy="1024128"/>
          </a:xfrm>
        </p:grpSpPr>
        <p:sp>
          <p:nvSpPr>
            <p:cNvPr id="8" name="Rectangle 7">
              <a:extLst>
                <a:ext uri="{FF2B5EF4-FFF2-40B4-BE49-F238E27FC236}">
                  <a16:creationId xmlns:a16="http://schemas.microsoft.com/office/drawing/2014/main" id="{9539E7B7-89AB-D701-8DB8-FF2AB33BA8E9}"/>
                </a:ext>
              </a:extLst>
            </p:cNvPr>
            <p:cNvSpPr/>
            <p:nvPr/>
          </p:nvSpPr>
          <p:spPr>
            <a:xfrm>
              <a:off x="0" y="0"/>
              <a:ext cx="1700784" cy="102412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12">
              <a:extLst>
                <a:ext uri="{FF2B5EF4-FFF2-40B4-BE49-F238E27FC236}">
                  <a16:creationId xmlns:a16="http://schemas.microsoft.com/office/drawing/2014/main" id="{DA8FF8D8-4822-8FE3-A258-A5237BF0DE21}"/>
                </a:ext>
              </a:extLst>
            </p:cNvPr>
            <p:cNvSpPr/>
            <p:nvPr/>
          </p:nvSpPr>
          <p:spPr>
            <a:xfrm>
              <a:off x="0" y="0"/>
              <a:ext cx="1463040" cy="1014984"/>
            </a:xfrm>
            <a:custGeom>
              <a:avLst/>
              <a:gdLst>
                <a:gd name="connsiteX0" fmla="*/ 0 w 1462822"/>
                <a:gd name="connsiteY0" fmla="*/ 0 h 1014481"/>
                <a:gd name="connsiteX1" fmla="*/ 1462822 w 1462822"/>
                <a:gd name="connsiteY1" fmla="*/ 0 h 1014481"/>
                <a:gd name="connsiteX2" fmla="*/ 1462822 w 1462822"/>
                <a:gd name="connsiteY2" fmla="*/ 1014481 h 1014481"/>
                <a:gd name="connsiteX3" fmla="*/ 0 w 1462822"/>
                <a:gd name="connsiteY3" fmla="*/ 1014481 h 1014481"/>
                <a:gd name="connsiteX4" fmla="*/ 0 w 1462822"/>
                <a:gd name="connsiteY4" fmla="*/ 0 h 1014481"/>
                <a:gd name="connsiteX0" fmla="*/ 0 w 1462822"/>
                <a:gd name="connsiteY0" fmla="*/ 0 h 1014481"/>
                <a:gd name="connsiteX1" fmla="*/ 1462822 w 1462822"/>
                <a:gd name="connsiteY1" fmla="*/ 0 h 1014481"/>
                <a:gd name="connsiteX2" fmla="*/ 1462822 w 1462822"/>
                <a:gd name="connsiteY2" fmla="*/ 1014481 h 1014481"/>
                <a:gd name="connsiteX3" fmla="*/ 638269 w 1462822"/>
                <a:gd name="connsiteY3" fmla="*/ 407899 h 1014481"/>
                <a:gd name="connsiteX4" fmla="*/ 0 w 1462822"/>
                <a:gd name="connsiteY4" fmla="*/ 0 h 1014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822" h="1014481">
                  <a:moveTo>
                    <a:pt x="0" y="0"/>
                  </a:moveTo>
                  <a:lnTo>
                    <a:pt x="1462822" y="0"/>
                  </a:lnTo>
                  <a:lnTo>
                    <a:pt x="1462822" y="1014481"/>
                  </a:lnTo>
                  <a:lnTo>
                    <a:pt x="638269" y="4078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a:extLst>
                <a:ext uri="{FF2B5EF4-FFF2-40B4-BE49-F238E27FC236}">
                  <a16:creationId xmlns:a16="http://schemas.microsoft.com/office/drawing/2014/main" id="{2B201BB6-CE50-76AD-F209-90A815548CEC}"/>
                </a:ext>
              </a:extLst>
            </p:cNvPr>
            <p:cNvSpPr/>
            <p:nvPr/>
          </p:nvSpPr>
          <p:spPr>
            <a:xfrm>
              <a:off x="0" y="0"/>
              <a:ext cx="1472184" cy="1024128"/>
            </a:xfrm>
            <a:prstGeom prst="rect">
              <a:avLst/>
            </a:prstGeom>
            <a:blipFill>
              <a:blip r:embed="rId2"/>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2" name="Rectangle 11">
            <a:extLst>
              <a:ext uri="{FF2B5EF4-FFF2-40B4-BE49-F238E27FC236}">
                <a16:creationId xmlns:a16="http://schemas.microsoft.com/office/drawing/2014/main" id="{DA9B77F2-2391-AD2C-6C9D-D3D120569D90}"/>
              </a:ext>
            </a:extLst>
          </p:cNvPr>
          <p:cNvSpPr/>
          <p:nvPr userDrawn="1"/>
        </p:nvSpPr>
        <p:spPr>
          <a:xfrm>
            <a:off x="111025" y="136668"/>
            <a:ext cx="11966775" cy="6584664"/>
          </a:xfrm>
          <a:prstGeom prst="rect">
            <a:avLst/>
          </a:prstGeom>
          <a:no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051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0AFF2F-A8BD-568A-1D5C-D27CFE99ADF3}"/>
              </a:ext>
            </a:extLst>
          </p:cNvPr>
          <p:cNvSpPr>
            <a:spLocks noGrp="1"/>
          </p:cNvSpPr>
          <p:nvPr>
            <p:ph type="dt" sz="half" idx="10"/>
          </p:nvPr>
        </p:nvSpPr>
        <p:spPr/>
        <p:txBody>
          <a:bodyPr/>
          <a:lstStyle/>
          <a:p>
            <a:fld id="{FB74EC88-80EF-45B4-82D2-C5DF37C50BAD}" type="datetime1">
              <a:rPr lang="en-US" smtClean="0"/>
              <a:t>1/14/2025</a:t>
            </a:fld>
            <a:endParaRPr lang="en-US"/>
          </a:p>
        </p:txBody>
      </p:sp>
      <p:sp>
        <p:nvSpPr>
          <p:cNvPr id="3" name="Footer Placeholder 2">
            <a:extLst>
              <a:ext uri="{FF2B5EF4-FFF2-40B4-BE49-F238E27FC236}">
                <a16:creationId xmlns:a16="http://schemas.microsoft.com/office/drawing/2014/main" id="{B837642E-3277-7ACA-BE65-80D07438F70A}"/>
              </a:ext>
            </a:extLst>
          </p:cNvPr>
          <p:cNvSpPr>
            <a:spLocks noGrp="1"/>
          </p:cNvSpPr>
          <p:nvPr>
            <p:ph type="ftr" sz="quarter" idx="11"/>
          </p:nvPr>
        </p:nvSpPr>
        <p:spPr/>
        <p:txBody>
          <a:bodyPr/>
          <a:lstStyle/>
          <a:p>
            <a:r>
              <a:rPr lang="en-US"/>
              <a:t>Add a footer</a:t>
            </a:r>
            <a:endParaRPr lang="en-US" dirty="0"/>
          </a:p>
        </p:txBody>
      </p:sp>
      <p:sp>
        <p:nvSpPr>
          <p:cNvPr id="4" name="Slide Number Placeholder 3">
            <a:extLst>
              <a:ext uri="{FF2B5EF4-FFF2-40B4-BE49-F238E27FC236}">
                <a16:creationId xmlns:a16="http://schemas.microsoft.com/office/drawing/2014/main" id="{BEDA56E4-3C1C-4196-23B7-DB2345B93814}"/>
              </a:ext>
            </a:extLst>
          </p:cNvPr>
          <p:cNvSpPr>
            <a:spLocks noGrp="1"/>
          </p:cNvSpPr>
          <p:nvPr>
            <p:ph type="sldNum" sz="quarter" idx="12"/>
          </p:nvPr>
        </p:nvSpPr>
        <p:spPr>
          <a:xfrm>
            <a:off x="9142412" y="304800"/>
            <a:ext cx="2742486" cy="365125"/>
          </a:xfrm>
        </p:spPr>
        <p:txBody>
          <a:bodyPr/>
          <a:lstStyle>
            <a:lvl1pPr>
              <a:defRPr sz="1400">
                <a:solidFill>
                  <a:schemeClr val="bg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405531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35B16D7-FA58-423B-9C45-A58A45F45239}"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96A82-6D65-4B71-B700-DFC6EB8823B3}" type="slidenum">
              <a:rPr lang="en-US" smtClean="0"/>
              <a:t>‹#›</a:t>
            </a:fld>
            <a:endParaRPr lang="en-US"/>
          </a:p>
        </p:txBody>
      </p:sp>
    </p:spTree>
    <p:extLst>
      <p:ext uri="{BB962C8B-B14F-4D97-AF65-F5344CB8AC3E}">
        <p14:creationId xmlns:p14="http://schemas.microsoft.com/office/powerpoint/2010/main" val="19395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06E025-BC44-2E4A-046E-57D375D583DB}"/>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C3520F-7348-7FBE-757F-F0F230320A72}"/>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40BDE8-E2B2-B204-9207-0C64FF39E0C9}"/>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74ABB-A2C5-4230-862B-81C5A29EA900}" type="datetime1">
              <a:rPr lang="en-US" smtClean="0"/>
              <a:t>1/14/2025</a:t>
            </a:fld>
            <a:endParaRPr lang="en-US" dirty="0"/>
          </a:p>
        </p:txBody>
      </p:sp>
      <p:sp>
        <p:nvSpPr>
          <p:cNvPr id="5" name="Footer Placeholder 4">
            <a:extLst>
              <a:ext uri="{FF2B5EF4-FFF2-40B4-BE49-F238E27FC236}">
                <a16:creationId xmlns:a16="http://schemas.microsoft.com/office/drawing/2014/main" id="{C7F2CF12-6D60-52BE-A35C-72B906B67244}"/>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endParaRPr lang="en-US" dirty="0"/>
          </a:p>
        </p:txBody>
      </p:sp>
      <p:sp>
        <p:nvSpPr>
          <p:cNvPr id="6" name="Slide Number Placeholder 5">
            <a:extLst>
              <a:ext uri="{FF2B5EF4-FFF2-40B4-BE49-F238E27FC236}">
                <a16:creationId xmlns:a16="http://schemas.microsoft.com/office/drawing/2014/main" id="{77B9E6CB-41C5-737F-54BB-FC5D1AA91E64}"/>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1BBB0-96F0-4077-A278-0F3FB5C104D3}" type="slidenum">
              <a:rPr lang="en-US" smtClean="0"/>
              <a:pPr/>
              <a:t>‹#›</a:t>
            </a:fld>
            <a:endParaRPr lang="en-US"/>
          </a:p>
        </p:txBody>
      </p:sp>
      <p:grpSp>
        <p:nvGrpSpPr>
          <p:cNvPr id="7" name="Group 6">
            <a:extLst>
              <a:ext uri="{FF2B5EF4-FFF2-40B4-BE49-F238E27FC236}">
                <a16:creationId xmlns:a16="http://schemas.microsoft.com/office/drawing/2014/main" id="{37E62E8E-2DA7-4088-E27F-8DA6B360D31A}"/>
              </a:ext>
            </a:extLst>
          </p:cNvPr>
          <p:cNvGrpSpPr/>
          <p:nvPr userDrawn="1"/>
        </p:nvGrpSpPr>
        <p:grpSpPr>
          <a:xfrm>
            <a:off x="9979600" y="121444"/>
            <a:ext cx="2439158" cy="1371600"/>
            <a:chOff x="0" y="0"/>
            <a:chExt cx="1700784" cy="1024128"/>
          </a:xfrm>
        </p:grpSpPr>
        <p:sp>
          <p:nvSpPr>
            <p:cNvPr id="8" name="Rectangle 7">
              <a:extLst>
                <a:ext uri="{FF2B5EF4-FFF2-40B4-BE49-F238E27FC236}">
                  <a16:creationId xmlns:a16="http://schemas.microsoft.com/office/drawing/2014/main" id="{DDBEF75D-824A-3F4E-4B06-D69727D3D41B}"/>
                </a:ext>
              </a:extLst>
            </p:cNvPr>
            <p:cNvSpPr/>
            <p:nvPr/>
          </p:nvSpPr>
          <p:spPr>
            <a:xfrm>
              <a:off x="0" y="0"/>
              <a:ext cx="1700784" cy="102412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12">
              <a:extLst>
                <a:ext uri="{FF2B5EF4-FFF2-40B4-BE49-F238E27FC236}">
                  <a16:creationId xmlns:a16="http://schemas.microsoft.com/office/drawing/2014/main" id="{00D79712-6196-F143-8273-02137656E096}"/>
                </a:ext>
              </a:extLst>
            </p:cNvPr>
            <p:cNvSpPr/>
            <p:nvPr/>
          </p:nvSpPr>
          <p:spPr>
            <a:xfrm>
              <a:off x="0" y="0"/>
              <a:ext cx="1463040" cy="1014984"/>
            </a:xfrm>
            <a:custGeom>
              <a:avLst/>
              <a:gdLst>
                <a:gd name="connsiteX0" fmla="*/ 0 w 1462822"/>
                <a:gd name="connsiteY0" fmla="*/ 0 h 1014481"/>
                <a:gd name="connsiteX1" fmla="*/ 1462822 w 1462822"/>
                <a:gd name="connsiteY1" fmla="*/ 0 h 1014481"/>
                <a:gd name="connsiteX2" fmla="*/ 1462822 w 1462822"/>
                <a:gd name="connsiteY2" fmla="*/ 1014481 h 1014481"/>
                <a:gd name="connsiteX3" fmla="*/ 0 w 1462822"/>
                <a:gd name="connsiteY3" fmla="*/ 1014481 h 1014481"/>
                <a:gd name="connsiteX4" fmla="*/ 0 w 1462822"/>
                <a:gd name="connsiteY4" fmla="*/ 0 h 1014481"/>
                <a:gd name="connsiteX0" fmla="*/ 0 w 1462822"/>
                <a:gd name="connsiteY0" fmla="*/ 0 h 1014481"/>
                <a:gd name="connsiteX1" fmla="*/ 1462822 w 1462822"/>
                <a:gd name="connsiteY1" fmla="*/ 0 h 1014481"/>
                <a:gd name="connsiteX2" fmla="*/ 1462822 w 1462822"/>
                <a:gd name="connsiteY2" fmla="*/ 1014481 h 1014481"/>
                <a:gd name="connsiteX3" fmla="*/ 638269 w 1462822"/>
                <a:gd name="connsiteY3" fmla="*/ 407899 h 1014481"/>
                <a:gd name="connsiteX4" fmla="*/ 0 w 1462822"/>
                <a:gd name="connsiteY4" fmla="*/ 0 h 1014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822" h="1014481">
                  <a:moveTo>
                    <a:pt x="0" y="0"/>
                  </a:moveTo>
                  <a:lnTo>
                    <a:pt x="1462822" y="0"/>
                  </a:lnTo>
                  <a:lnTo>
                    <a:pt x="1462822" y="1014481"/>
                  </a:lnTo>
                  <a:lnTo>
                    <a:pt x="638269" y="4078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a:extLst>
                <a:ext uri="{FF2B5EF4-FFF2-40B4-BE49-F238E27FC236}">
                  <a16:creationId xmlns:a16="http://schemas.microsoft.com/office/drawing/2014/main" id="{7F00C420-B7FB-7EE5-E080-670618454FD7}"/>
                </a:ext>
              </a:extLst>
            </p:cNvPr>
            <p:cNvSpPr/>
            <p:nvPr/>
          </p:nvSpPr>
          <p:spPr>
            <a:xfrm>
              <a:off x="0" y="0"/>
              <a:ext cx="1472184" cy="1024128"/>
            </a:xfrm>
            <a:prstGeom prst="rect">
              <a:avLst/>
            </a:prstGeom>
            <a:blipFill>
              <a:blip r:embed="rId5"/>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11" name="Picture 10">
            <a:extLst>
              <a:ext uri="{FF2B5EF4-FFF2-40B4-BE49-F238E27FC236}">
                <a16:creationId xmlns:a16="http://schemas.microsoft.com/office/drawing/2014/main" id="{64A237CE-0774-F2D2-1A12-2C95E35618E3}"/>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27012" y="192896"/>
            <a:ext cx="685801" cy="785495"/>
          </a:xfrm>
          <a:prstGeom prst="rect">
            <a:avLst/>
          </a:prstGeom>
          <a:noFill/>
          <a:ln>
            <a:noFill/>
          </a:ln>
        </p:spPr>
      </p:pic>
      <p:sp>
        <p:nvSpPr>
          <p:cNvPr id="12" name="Rectangle 11">
            <a:extLst>
              <a:ext uri="{FF2B5EF4-FFF2-40B4-BE49-F238E27FC236}">
                <a16:creationId xmlns:a16="http://schemas.microsoft.com/office/drawing/2014/main" id="{24A27DD6-2417-9D09-E6CA-A2E010E831DC}"/>
              </a:ext>
            </a:extLst>
          </p:cNvPr>
          <p:cNvSpPr/>
          <p:nvPr userDrawn="1"/>
        </p:nvSpPr>
        <p:spPr>
          <a:xfrm>
            <a:off x="97911" y="121444"/>
            <a:ext cx="11979889" cy="6615112"/>
          </a:xfrm>
          <a:prstGeom prst="rect">
            <a:avLst/>
          </a:prstGeom>
          <a:no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027905"/>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9"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68747A5-0B2E-AF6C-BD2E-7867B53FC540}"/>
              </a:ext>
            </a:extLst>
          </p:cNvPr>
          <p:cNvGrpSpPr/>
          <p:nvPr/>
        </p:nvGrpSpPr>
        <p:grpSpPr>
          <a:xfrm>
            <a:off x="74612" y="76200"/>
            <a:ext cx="12039600" cy="6553200"/>
            <a:chOff x="112131" y="74177"/>
            <a:chExt cx="7789650" cy="5835719"/>
          </a:xfrm>
        </p:grpSpPr>
        <p:sp>
          <p:nvSpPr>
            <p:cNvPr id="3" name="Text Box 2">
              <a:extLst>
                <a:ext uri="{FF2B5EF4-FFF2-40B4-BE49-F238E27FC236}">
                  <a16:creationId xmlns:a16="http://schemas.microsoft.com/office/drawing/2014/main" id="{8C5AB4DA-9897-1832-7B35-449EA371405E}"/>
                </a:ext>
              </a:extLst>
            </p:cNvPr>
            <p:cNvSpPr txBox="1">
              <a:spLocks noChangeArrowheads="1"/>
            </p:cNvSpPr>
            <p:nvPr/>
          </p:nvSpPr>
          <p:spPr bwMode="auto">
            <a:xfrm>
              <a:off x="112131" y="74177"/>
              <a:ext cx="7789650" cy="5835719"/>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algn="ctr">
                <a:lnSpc>
                  <a:spcPct val="200000"/>
                </a:lnSpc>
              </a:pPr>
              <a:r>
                <a:rPr lang="en-US" sz="2000" b="1" dirty="0">
                  <a:solidFill>
                    <a:srgbClr val="000000"/>
                  </a:solidFill>
                  <a:effectLst/>
                  <a:latin typeface="Times New Roman" panose="02020603050405020304" pitchFamily="18" charset="0"/>
                  <a:ea typeface="Calibri" panose="020F0502020204030204" pitchFamily="34" charset="0"/>
                </a:rPr>
                <a:t>Subject Name: </a:t>
              </a:r>
              <a:r>
                <a:rPr lang="en-US" sz="2000" b="1" dirty="0">
                  <a:solidFill>
                    <a:srgbClr val="0F9ED5"/>
                  </a:solidFill>
                  <a:effectLst/>
                  <a:latin typeface="Times New Roman" panose="02020603050405020304" pitchFamily="18" charset="0"/>
                  <a:ea typeface="Calibri" panose="020F0502020204030204" pitchFamily="34" charset="0"/>
                </a:rPr>
                <a:t>Biology</a:t>
              </a:r>
              <a:endParaRPr lang="en-US" sz="1100" dirty="0">
                <a:effectLst/>
                <a:latin typeface="Calibri" panose="020F0502020204030204" pitchFamily="34" charset="0"/>
                <a:ea typeface="Calibri" panose="020F0502020204030204" pitchFamily="34" charset="0"/>
              </a:endParaRPr>
            </a:p>
            <a:p>
              <a:pPr algn="ctr">
                <a:lnSpc>
                  <a:spcPct val="200000"/>
                </a:lnSpc>
              </a:pPr>
              <a:r>
                <a:rPr lang="en-US" sz="2000" b="1" dirty="0">
                  <a:solidFill>
                    <a:srgbClr val="000000"/>
                  </a:solidFill>
                  <a:effectLst/>
                  <a:latin typeface="Times New Roman" panose="02020603050405020304" pitchFamily="18" charset="0"/>
                  <a:ea typeface="Calibri" panose="020F0502020204030204" pitchFamily="34" charset="0"/>
                </a:rPr>
                <a:t>1</a:t>
              </a:r>
              <a:r>
                <a:rPr lang="en-US" sz="2000" b="1" baseline="30000" dirty="0">
                  <a:solidFill>
                    <a:srgbClr val="000000"/>
                  </a:solidFill>
                  <a:effectLst/>
                  <a:latin typeface="Times New Roman" panose="02020603050405020304" pitchFamily="18" charset="0"/>
                  <a:ea typeface="Calibri" panose="020F0502020204030204" pitchFamily="34" charset="0"/>
                </a:rPr>
                <a:t>st</a:t>
              </a:r>
              <a:r>
                <a:rPr lang="en-US" sz="2000" b="1" dirty="0">
                  <a:solidFill>
                    <a:srgbClr val="000000"/>
                  </a:solidFill>
                  <a:effectLst/>
                  <a:latin typeface="Times New Roman" panose="02020603050405020304" pitchFamily="18" charset="0"/>
                  <a:ea typeface="Calibri" panose="020F0502020204030204" pitchFamily="34" charset="0"/>
                </a:rPr>
                <a:t> Class, First Semester</a:t>
              </a:r>
              <a:endParaRPr lang="en-US" sz="1100" dirty="0">
                <a:effectLst/>
                <a:latin typeface="Calibri" panose="020F0502020204030204" pitchFamily="34" charset="0"/>
                <a:ea typeface="Calibri" panose="020F0502020204030204" pitchFamily="34" charset="0"/>
              </a:endParaRPr>
            </a:p>
            <a:p>
              <a:pPr algn="ctr">
                <a:lnSpc>
                  <a:spcPct val="200000"/>
                </a:lnSpc>
              </a:pPr>
              <a:r>
                <a:rPr lang="en-US" sz="2000" b="1" dirty="0">
                  <a:solidFill>
                    <a:srgbClr val="000000"/>
                  </a:solidFill>
                  <a:effectLst/>
                  <a:latin typeface="Times New Roman" panose="02020603050405020304" pitchFamily="18" charset="0"/>
                  <a:ea typeface="Calibri" panose="020F0502020204030204" pitchFamily="34" charset="0"/>
                </a:rPr>
                <a:t>Academic Year: 2024-2025</a:t>
              </a:r>
              <a:endParaRPr lang="en-US" sz="1100" dirty="0">
                <a:effectLst/>
                <a:latin typeface="Calibri" panose="020F0502020204030204" pitchFamily="34" charset="0"/>
                <a:ea typeface="Calibri" panose="020F0502020204030204" pitchFamily="34" charset="0"/>
              </a:endParaRPr>
            </a:p>
            <a:p>
              <a:pPr algn="ctr">
                <a:lnSpc>
                  <a:spcPct val="200000"/>
                </a:lnSpc>
              </a:pPr>
              <a:r>
                <a:rPr lang="en-US" sz="2000" b="1" dirty="0">
                  <a:solidFill>
                    <a:srgbClr val="000000"/>
                  </a:solidFill>
                  <a:effectLst/>
                  <a:latin typeface="Times New Roman" panose="02020603050405020304" pitchFamily="18" charset="0"/>
                  <a:ea typeface="Calibri" panose="020F0502020204030204" pitchFamily="34" charset="0"/>
                </a:rPr>
                <a:t>Lecturer: </a:t>
              </a:r>
              <a:r>
                <a:rPr lang="en-US" sz="2000" b="1" dirty="0">
                  <a:solidFill>
                    <a:srgbClr val="0F9ED5"/>
                  </a:solidFill>
                  <a:effectLst/>
                  <a:latin typeface="Times New Roman" panose="02020603050405020304" pitchFamily="18" charset="0"/>
                  <a:ea typeface="Calibri" panose="020F0502020204030204" pitchFamily="34" charset="0"/>
                </a:rPr>
                <a:t>Assist lect. Zainab  Sattar  Jabbar</a:t>
              </a:r>
              <a:endParaRPr lang="ar-IQ" sz="2000" b="1" dirty="0">
                <a:solidFill>
                  <a:srgbClr val="0F9ED5"/>
                </a:solidFill>
                <a:effectLst/>
                <a:latin typeface="Times New Roman" panose="02020603050405020304" pitchFamily="18" charset="0"/>
                <a:ea typeface="Calibri" panose="020F0502020204030204" pitchFamily="34" charset="0"/>
              </a:endParaRPr>
            </a:p>
            <a:p>
              <a:pPr algn="ctr">
                <a:lnSpc>
                  <a:spcPct val="200000"/>
                </a:lnSpc>
              </a:pPr>
              <a:r>
                <a:rPr lang="en-US" sz="2000" b="1" dirty="0">
                  <a:solidFill>
                    <a:srgbClr val="000000"/>
                  </a:solidFill>
                  <a:effectLst/>
                  <a:latin typeface="Times New Roman" panose="02020603050405020304" pitchFamily="18" charset="0"/>
                  <a:ea typeface="Calibri" panose="020F0502020204030204" pitchFamily="34" charset="0"/>
                </a:rPr>
                <a:t>Email: </a:t>
              </a:r>
              <a:r>
                <a:rPr lang="en-US" sz="2000" b="1" u="sng" dirty="0">
                  <a:solidFill>
                    <a:srgbClr val="0F9ED5"/>
                  </a:solidFill>
                  <a:effectLst/>
                  <a:latin typeface="Times New Roman" panose="02020603050405020304" pitchFamily="18" charset="0"/>
                  <a:ea typeface="Calibri" panose="020F0502020204030204" pitchFamily="34" charset="0"/>
                </a:rPr>
                <a:t>zainab.sattar.jabbar@uomus.edu.iq</a:t>
              </a:r>
              <a:endParaRPr lang="en-US" sz="1100" dirty="0">
                <a:effectLst/>
                <a:latin typeface="Calibri" panose="020F0502020204030204" pitchFamily="34" charset="0"/>
                <a:ea typeface="Calibri" panose="020F0502020204030204" pitchFamily="34" charset="0"/>
              </a:endParaRPr>
            </a:p>
            <a:p>
              <a:pPr algn="ctr">
                <a:lnSpc>
                  <a:spcPct val="200000"/>
                </a:lnSpc>
              </a:pPr>
              <a:r>
                <a:rPr lang="en-US" sz="2000" b="1" dirty="0">
                  <a:solidFill>
                    <a:srgbClr val="000000"/>
                  </a:solidFill>
                  <a:effectLst/>
                  <a:latin typeface="Times New Roman" panose="02020603050405020304" pitchFamily="18" charset="0"/>
                  <a:ea typeface="Calibri" panose="020F0502020204030204" pitchFamily="34" charset="0"/>
                </a:rPr>
                <a:t>Lecture No.:- 3</a:t>
              </a:r>
              <a:endParaRPr lang="en-US" sz="1100" dirty="0">
                <a:effectLst/>
                <a:latin typeface="Calibri" panose="020F0502020204030204" pitchFamily="34" charset="0"/>
                <a:ea typeface="Calibri" panose="020F0502020204030204" pitchFamily="34" charset="0"/>
              </a:endParaRPr>
            </a:p>
            <a:p>
              <a:pPr algn="ctr">
                <a:lnSpc>
                  <a:spcPct val="200000"/>
                </a:lnSpc>
              </a:pPr>
              <a:r>
                <a:rPr lang="en-US" sz="2000" b="1" dirty="0">
                  <a:solidFill>
                    <a:srgbClr val="000000"/>
                  </a:solidFill>
                  <a:effectLst/>
                  <a:latin typeface="Times New Roman" panose="02020603050405020304" pitchFamily="18" charset="0"/>
                  <a:ea typeface="Calibri" panose="020F0502020204030204" pitchFamily="34" charset="0"/>
                </a:rPr>
                <a:t>Lecture Title: [</a:t>
              </a:r>
              <a:r>
                <a:rPr lang="en-US" sz="2000" b="1" dirty="0">
                  <a:solidFill>
                    <a:srgbClr val="0F9ED5"/>
                  </a:solidFill>
                  <a:effectLst/>
                  <a:latin typeface="Times New Roman" panose="02020603050405020304" pitchFamily="18" charset="0"/>
                  <a:ea typeface="Calibri" panose="020F0502020204030204" pitchFamily="34" charset="0"/>
                </a:rPr>
                <a:t>The Cytoplasm and Cellular Organelles</a:t>
              </a:r>
              <a:r>
                <a:rPr lang="en-US" sz="2000" b="1" dirty="0">
                  <a:solidFill>
                    <a:srgbClr val="000000"/>
                  </a:solidFill>
                  <a:effectLst/>
                  <a:latin typeface="Times New Roman" panose="02020603050405020304" pitchFamily="18"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algn="ctr">
                <a:lnSpc>
                  <a:spcPct val="200000"/>
                </a:lnSpc>
              </a:pPr>
              <a:r>
                <a:rPr lang="ar-IQ"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p:txBody>
        </p:sp>
        <p:grpSp>
          <p:nvGrpSpPr>
            <p:cNvPr id="4" name="Group 3">
              <a:extLst>
                <a:ext uri="{FF2B5EF4-FFF2-40B4-BE49-F238E27FC236}">
                  <a16:creationId xmlns:a16="http://schemas.microsoft.com/office/drawing/2014/main" id="{C448E026-732B-2746-9693-E00C452245E0}"/>
                </a:ext>
              </a:extLst>
            </p:cNvPr>
            <p:cNvGrpSpPr/>
            <p:nvPr/>
          </p:nvGrpSpPr>
          <p:grpSpPr>
            <a:xfrm>
              <a:off x="210734" y="209891"/>
              <a:ext cx="7534705" cy="1573498"/>
              <a:chOff x="-337906" y="209891"/>
              <a:chExt cx="7534705" cy="1573498"/>
            </a:xfrm>
          </p:grpSpPr>
          <p:pic>
            <p:nvPicPr>
              <p:cNvPr id="6" name="Picture 5">
                <a:extLst>
                  <a:ext uri="{FF2B5EF4-FFF2-40B4-BE49-F238E27FC236}">
                    <a16:creationId xmlns:a16="http://schemas.microsoft.com/office/drawing/2014/main" id="{4D03B5F6-7B9F-4269-8E80-A0DE7C910C2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4094" y="277748"/>
                <a:ext cx="1322705" cy="1505641"/>
              </a:xfrm>
              <a:prstGeom prst="rect">
                <a:avLst/>
              </a:prstGeom>
              <a:noFill/>
            </p:spPr>
          </p:pic>
          <p:pic>
            <p:nvPicPr>
              <p:cNvPr id="7" name="Picture 6">
                <a:extLst>
                  <a:ext uri="{FF2B5EF4-FFF2-40B4-BE49-F238E27FC236}">
                    <a16:creationId xmlns:a16="http://schemas.microsoft.com/office/drawing/2014/main" id="{D3EEF42C-093D-C3CF-8E22-9DE1FC06B5C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906" y="209891"/>
                <a:ext cx="1380445" cy="1417910"/>
              </a:xfrm>
              <a:prstGeom prst="rect">
                <a:avLst/>
              </a:prstGeom>
              <a:noFill/>
              <a:ln>
                <a:noFill/>
              </a:ln>
            </p:spPr>
          </p:pic>
        </p:grpSp>
      </p:grpSp>
      <p:pic>
        <p:nvPicPr>
          <p:cNvPr id="11" name="Picture 10">
            <a:extLst>
              <a:ext uri="{FF2B5EF4-FFF2-40B4-BE49-F238E27FC236}">
                <a16:creationId xmlns:a16="http://schemas.microsoft.com/office/drawing/2014/main" id="{FE690E30-9124-FFFF-9880-4205A08A53CB}"/>
              </a:ext>
            </a:extLst>
          </p:cNvPr>
          <p:cNvPicPr>
            <a:picLocks noChangeAspect="1"/>
          </p:cNvPicPr>
          <p:nvPr/>
        </p:nvPicPr>
        <p:blipFill>
          <a:blip r:embed="rId5"/>
          <a:stretch>
            <a:fillRect/>
          </a:stretch>
        </p:blipFill>
        <p:spPr>
          <a:xfrm>
            <a:off x="5180012" y="4800600"/>
            <a:ext cx="1910029" cy="1390918"/>
          </a:xfrm>
          <a:prstGeom prst="rect">
            <a:avLst/>
          </a:prstGeom>
        </p:spPr>
      </p:pic>
    </p:spTree>
    <p:extLst>
      <p:ext uri="{BB962C8B-B14F-4D97-AF65-F5344CB8AC3E}">
        <p14:creationId xmlns:p14="http://schemas.microsoft.com/office/powerpoint/2010/main" val="5067614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F51E2-DFBB-B8D2-9F96-D740719F76D7}"/>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644C248C-D8EB-9906-08B9-F6090841E144}"/>
              </a:ext>
            </a:extLst>
          </p:cNvPr>
          <p:cNvSpPr txBox="1">
            <a:spLocks/>
          </p:cNvSpPr>
          <p:nvPr/>
        </p:nvSpPr>
        <p:spPr>
          <a:xfrm>
            <a:off x="531812" y="5334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Mitochondria</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2D3A961B-1CA9-3B60-50DC-DDD1B2F97735}"/>
              </a:ext>
            </a:extLst>
          </p:cNvPr>
          <p:cNvSpPr/>
          <p:nvPr/>
        </p:nvSpPr>
        <p:spPr>
          <a:xfrm>
            <a:off x="113828" y="914400"/>
            <a:ext cx="11277600" cy="3785652"/>
          </a:xfrm>
          <a:prstGeom prst="rect">
            <a:avLst/>
          </a:prstGeom>
          <a:noFill/>
        </p:spPr>
        <p:txBody>
          <a:bodyPr wrap="square" rtlCol="0">
            <a:spAutoFit/>
          </a:bodyPr>
          <a:lstStyle/>
          <a:p>
            <a:pPr marL="342797" indent="-342797"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a:t>
            </a:r>
            <a:r>
              <a:rPr lang="en-US" sz="2400" dirty="0">
                <a:solidFill>
                  <a:srgbClr val="FF0000"/>
                </a:solidFill>
                <a:latin typeface="Times New Roman" panose="02020603050405020304" pitchFamily="18" charset="0"/>
                <a:cs typeface="Times New Roman" panose="02020603050405020304" pitchFamily="18" charset="0"/>
              </a:rPr>
              <a:t>cristae</a:t>
            </a:r>
            <a:r>
              <a:rPr lang="en-US" sz="2400" dirty="0">
                <a:latin typeface="Times New Roman" panose="02020603050405020304" pitchFamily="18" charset="0"/>
                <a:cs typeface="Times New Roman" panose="02020603050405020304" pitchFamily="18" charset="0"/>
              </a:rPr>
              <a:t> contain </a:t>
            </a:r>
            <a:r>
              <a:rPr lang="en-US" sz="2400" dirty="0">
                <a:solidFill>
                  <a:srgbClr val="FF0000"/>
                </a:solidFill>
                <a:latin typeface="Times New Roman" panose="02020603050405020304" pitchFamily="18" charset="0"/>
                <a:cs typeface="Times New Roman" panose="02020603050405020304" pitchFamily="18" charset="0"/>
              </a:rPr>
              <a:t>proteins</a:t>
            </a:r>
            <a:r>
              <a:rPr lang="en-US" sz="2400" dirty="0">
                <a:latin typeface="Times New Roman" panose="02020603050405020304" pitchFamily="18" charset="0"/>
                <a:cs typeface="Times New Roman" panose="02020603050405020304" pitchFamily="18" charset="0"/>
              </a:rPr>
              <a:t> that convert much of the energy in food into a usable form (the electron transport protein). The enfolding increase the surface area available for keeping these important proteins.</a:t>
            </a:r>
          </a:p>
          <a:p>
            <a:pPr marL="342797" indent="-342797"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matrix contains a mixture of hundreds of different dissolved enzymes (Citric acid cycle enzymes) that are important in preparing nutrient molecules for the final extraction of usable energy by the cristae proteins.</a:t>
            </a:r>
          </a:p>
          <a:p>
            <a:pPr marL="342797" indent="-342797" algn="just">
              <a:buFont typeface="Wingdings" panose="05000000000000000000" pitchFamily="2" charset="2"/>
              <a:buChar char="Ø"/>
            </a:pPr>
            <a:r>
              <a:rPr lang="en-US" sz="2400" b="1" dirty="0">
                <a:solidFill>
                  <a:schemeClr val="accent6"/>
                </a:solidFill>
                <a:latin typeface="Times New Roman" panose="02020603050405020304" pitchFamily="18" charset="0"/>
                <a:cs typeface="Times New Roman" panose="02020603050405020304" pitchFamily="18" charset="0"/>
              </a:rPr>
              <a:t>Mitochondria are unusual organelles in two ways:</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the matrix they have their own unique DNA called mitochondrial DNA.</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Mitochondria have the ability to replicate themselves even when the cell to which they belong is not undergoing cell division.</a:t>
            </a:r>
            <a:endParaRPr lang="en-GB" sz="2400" dirty="0">
              <a:latin typeface="Times New Roman" panose="02020603050405020304" pitchFamily="18" charset="0"/>
              <a:cs typeface="Times New Roman" panose="02020603050405020304" pitchFamily="18" charset="0"/>
            </a:endParaRPr>
          </a:p>
        </p:txBody>
      </p:sp>
      <p:pic>
        <p:nvPicPr>
          <p:cNvPr id="5122" name="Picture 2" descr="Mitochondrion | Definition, Function, Structure, &amp; Facts | Britannica">
            <a:extLst>
              <a:ext uri="{FF2B5EF4-FFF2-40B4-BE49-F238E27FC236}">
                <a16:creationId xmlns:a16="http://schemas.microsoft.com/office/drawing/2014/main" id="{14BD25F0-19B3-F484-66F4-982DA4A47D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1012" y="4267200"/>
            <a:ext cx="63246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61CBA-C07D-393D-1F69-D9ED0BB6094D}"/>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FFC67010-A52B-FECD-3C57-471BD3BAFB95}"/>
              </a:ext>
            </a:extLst>
          </p:cNvPr>
          <p:cNvSpPr txBox="1">
            <a:spLocks/>
          </p:cNvSpPr>
          <p:nvPr/>
        </p:nvSpPr>
        <p:spPr>
          <a:xfrm>
            <a:off x="970708" y="648915"/>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Endoplasmic Reticulum (ER) </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1D698CA4-546B-2015-CDEE-0CF1FC32364C}"/>
              </a:ext>
            </a:extLst>
          </p:cNvPr>
          <p:cNvSpPr/>
          <p:nvPr/>
        </p:nvSpPr>
        <p:spPr>
          <a:xfrm>
            <a:off x="150812" y="1036164"/>
            <a:ext cx="11353800" cy="3416320"/>
          </a:xfrm>
          <a:prstGeom prst="rect">
            <a:avLst/>
          </a:prstGeom>
          <a:noFill/>
        </p:spPr>
        <p:txBody>
          <a:bodyPr wrap="square" rtlCol="0">
            <a:spAutoFit/>
          </a:bodyPr>
          <a:lstStyle/>
          <a:p>
            <a:pPr marL="342797" indent="-342797" algn="just">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Structure: </a:t>
            </a:r>
            <a:r>
              <a:rPr lang="en-US" sz="2400" dirty="0">
                <a:latin typeface="Times New Roman" panose="02020603050405020304" pitchFamily="18" charset="0"/>
                <a:cs typeface="Times New Roman" panose="02020603050405020304" pitchFamily="18" charset="0"/>
              </a:rPr>
              <a:t>Endoplasmic reticulum (ER) is an internal membrane that forms branching networks of many interconnected sacs and tubes.</a:t>
            </a:r>
          </a:p>
          <a:p>
            <a:pPr marL="342797" indent="-342797"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There are two types: </a:t>
            </a:r>
          </a:p>
          <a:p>
            <a:pPr marL="457200" indent="-457200" algn="just">
              <a:buFont typeface="+mj-lt"/>
              <a:buAutoNum type="arabicPeriod"/>
            </a:pPr>
            <a:r>
              <a:rPr lang="en-US" sz="2400" dirty="0">
                <a:solidFill>
                  <a:srgbClr val="FF0000"/>
                </a:solidFill>
                <a:latin typeface="Times New Roman" panose="02020603050405020304" pitchFamily="18" charset="0"/>
                <a:cs typeface="Times New Roman" panose="02020603050405020304" pitchFamily="18" charset="0"/>
              </a:rPr>
              <a:t>Rough ER: </a:t>
            </a:r>
            <a:r>
              <a:rPr lang="en-US" sz="2400" dirty="0">
                <a:latin typeface="Times New Roman" panose="02020603050405020304" pitchFamily="18" charset="0"/>
                <a:cs typeface="Times New Roman" panose="02020603050405020304" pitchFamily="18" charset="0"/>
              </a:rPr>
              <a:t>Studded with ribosomes on its cytoplasmic surface.</a:t>
            </a:r>
          </a:p>
          <a:p>
            <a:pPr marL="457200" indent="-457200" algn="just">
              <a:buFont typeface="+mj-lt"/>
              <a:buAutoNum type="arabicPeriod"/>
            </a:pPr>
            <a:r>
              <a:rPr lang="en-US" sz="2400" dirty="0">
                <a:solidFill>
                  <a:srgbClr val="FF0000"/>
                </a:solidFill>
                <a:latin typeface="Times New Roman" panose="02020603050405020304" pitchFamily="18" charset="0"/>
                <a:cs typeface="Times New Roman" panose="02020603050405020304" pitchFamily="18" charset="0"/>
              </a:rPr>
              <a:t>Smooth ER: </a:t>
            </a:r>
            <a:r>
              <a:rPr lang="en-US" sz="2400" dirty="0">
                <a:latin typeface="Times New Roman" panose="02020603050405020304" pitchFamily="18" charset="0"/>
                <a:cs typeface="Times New Roman" panose="02020603050405020304" pitchFamily="18" charset="0"/>
              </a:rPr>
              <a:t>Lacks ribosomes.</a:t>
            </a:r>
          </a:p>
          <a:p>
            <a:pPr marL="342900" indent="-342900" algn="just">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Function:</a:t>
            </a:r>
            <a:r>
              <a:rPr lang="en-US" sz="2400" dirty="0">
                <a:latin typeface="Times New Roman" panose="02020603050405020304" pitchFamily="18" charset="0"/>
                <a:cs typeface="Times New Roman" panose="02020603050405020304" pitchFamily="18" charset="0"/>
              </a:rPr>
              <a:t> </a:t>
            </a:r>
          </a:p>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Rough ER: Rough ER stays closer to the nucleus and coordinates protein synthesis.</a:t>
            </a:r>
          </a:p>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Smooth ER: It specializes in lipid synthesis, steroid hormone production, and detoxification.</a:t>
            </a:r>
            <a:endParaRPr lang="en-GB"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2984DBB-77D0-8453-35D0-1706390C00BA}"/>
              </a:ext>
            </a:extLst>
          </p:cNvPr>
          <p:cNvPicPr>
            <a:picLocks noChangeAspect="1"/>
          </p:cNvPicPr>
          <p:nvPr/>
        </p:nvPicPr>
        <p:blipFill>
          <a:blip r:embed="rId2"/>
          <a:stretch>
            <a:fillRect/>
          </a:stretch>
        </p:blipFill>
        <p:spPr>
          <a:xfrm>
            <a:off x="2750331" y="4038600"/>
            <a:ext cx="9287682" cy="2667000"/>
          </a:xfrm>
          <a:prstGeom prst="rect">
            <a:avLst/>
          </a:prstGeom>
        </p:spPr>
      </p:pic>
    </p:spTree>
    <p:extLst>
      <p:ext uri="{BB962C8B-B14F-4D97-AF65-F5344CB8AC3E}">
        <p14:creationId xmlns:p14="http://schemas.microsoft.com/office/powerpoint/2010/main" val="39565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669708" y="469778"/>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Golgi Apparatus</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p:cNvSpPr/>
          <p:nvPr/>
        </p:nvSpPr>
        <p:spPr>
          <a:xfrm>
            <a:off x="74612" y="1143000"/>
            <a:ext cx="11582400" cy="5261184"/>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Structure: </a:t>
            </a:r>
            <a:r>
              <a:rPr lang="en-US" sz="2399" dirty="0">
                <a:latin typeface="Times New Roman" panose="02020603050405020304" pitchFamily="18" charset="0"/>
                <a:cs typeface="Times New Roman" panose="02020603050405020304" pitchFamily="18" charset="0"/>
              </a:rPr>
              <a:t>The Golgi apparatus consists of sets of flattened, curved, membrane- enclosed sacs, or </a:t>
            </a:r>
            <a:r>
              <a:rPr lang="en-US" sz="2399" dirty="0">
                <a:solidFill>
                  <a:srgbClr val="FF0000"/>
                </a:solidFill>
                <a:latin typeface="Times New Roman" panose="02020603050405020304" pitchFamily="18" charset="0"/>
                <a:cs typeface="Times New Roman" panose="02020603050405020304" pitchFamily="18" charset="0"/>
              </a:rPr>
              <a:t>cisternae</a:t>
            </a:r>
            <a:r>
              <a:rPr lang="en-US" sz="2399" dirty="0">
                <a:latin typeface="Times New Roman" panose="02020603050405020304" pitchFamily="18" charset="0"/>
                <a:cs typeface="Times New Roman" panose="02020603050405020304" pitchFamily="18" charset="0"/>
              </a:rPr>
              <a:t>, stacked in layers.</a:t>
            </a:r>
            <a:endParaRPr lang="ar-IQ" sz="2399" dirty="0">
              <a:latin typeface="Times New Roman" panose="02020603050405020304" pitchFamily="18" charset="0"/>
              <a:cs typeface="Times New Roman" panose="02020603050405020304" pitchFamily="18" charset="0"/>
            </a:endParaRPr>
          </a:p>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Function:</a:t>
            </a:r>
            <a:r>
              <a:rPr lang="en-US" sz="2399" dirty="0">
                <a:latin typeface="Times New Roman" panose="02020603050405020304" pitchFamily="18" charset="0"/>
                <a:cs typeface="Times New Roman" panose="02020603050405020304" pitchFamily="18" charset="0"/>
              </a:rPr>
              <a:t> It </a:t>
            </a:r>
            <a:r>
              <a:rPr lang="en-US" sz="2399" dirty="0">
                <a:solidFill>
                  <a:srgbClr val="FF0000"/>
                </a:solidFill>
                <a:latin typeface="Times New Roman" panose="02020603050405020304" pitchFamily="18" charset="0"/>
                <a:cs typeface="Times New Roman" panose="02020603050405020304" pitchFamily="18" charset="0"/>
              </a:rPr>
              <a:t>modifies</a:t>
            </a:r>
            <a:r>
              <a:rPr lang="en-US" sz="2399" dirty="0">
                <a:latin typeface="Times New Roman" panose="02020603050405020304" pitchFamily="18" charset="0"/>
                <a:cs typeface="Times New Roman" panose="02020603050405020304" pitchFamily="18" charset="0"/>
              </a:rPr>
              <a:t>, </a:t>
            </a:r>
            <a:r>
              <a:rPr lang="en-US" sz="2399" dirty="0">
                <a:solidFill>
                  <a:srgbClr val="FF0000"/>
                </a:solidFill>
                <a:latin typeface="Times New Roman" panose="02020603050405020304" pitchFamily="18" charset="0"/>
                <a:cs typeface="Times New Roman" panose="02020603050405020304" pitchFamily="18" charset="0"/>
              </a:rPr>
              <a:t>packages, sorts</a:t>
            </a:r>
            <a:r>
              <a:rPr lang="en-US" sz="2399" dirty="0">
                <a:latin typeface="Times New Roman" panose="02020603050405020304" pitchFamily="18" charset="0"/>
                <a:cs typeface="Times New Roman" panose="02020603050405020304" pitchFamily="18" charset="0"/>
              </a:rPr>
              <a:t> and </a:t>
            </a:r>
            <a:r>
              <a:rPr lang="en-US" sz="2399" dirty="0">
                <a:solidFill>
                  <a:srgbClr val="FF0000"/>
                </a:solidFill>
                <a:latin typeface="Times New Roman" panose="02020603050405020304" pitchFamily="18" charset="0"/>
                <a:cs typeface="Times New Roman" panose="02020603050405020304" pitchFamily="18" charset="0"/>
              </a:rPr>
              <a:t>targeting</a:t>
            </a:r>
            <a:r>
              <a:rPr lang="en-US" sz="2399" dirty="0">
                <a:latin typeface="Times New Roman" panose="02020603050405020304" pitchFamily="18" charset="0"/>
                <a:cs typeface="Times New Roman" panose="02020603050405020304" pitchFamily="18" charset="0"/>
              </a:rPr>
              <a:t> of vesicle of proteins and lipids for transport to their destination, either within the cell or for secretion outside the cell. It also synthesizes carbohydrates.</a:t>
            </a:r>
            <a:endParaRPr lang="ar-IQ" sz="2399" dirty="0">
              <a:latin typeface="Times New Roman" panose="02020603050405020304" pitchFamily="18" charset="0"/>
              <a:cs typeface="Times New Roman" panose="02020603050405020304" pitchFamily="18" charset="0"/>
            </a:endParaRPr>
          </a:p>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The transportation of proteins is done within small bubbles, called </a:t>
            </a:r>
            <a:r>
              <a:rPr lang="en-US" sz="2399" dirty="0">
                <a:solidFill>
                  <a:srgbClr val="FF0000"/>
                </a:solidFill>
                <a:latin typeface="Times New Roman" panose="02020603050405020304" pitchFamily="18" charset="0"/>
                <a:cs typeface="Times New Roman" panose="02020603050405020304" pitchFamily="18" charset="0"/>
              </a:rPr>
              <a:t>vesicles</a:t>
            </a:r>
            <a:r>
              <a:rPr lang="en-US" sz="2399" dirty="0">
                <a:latin typeface="Times New Roman" panose="02020603050405020304" pitchFamily="18" charset="0"/>
                <a:cs typeface="Times New Roman" panose="02020603050405020304" pitchFamily="18" charset="0"/>
              </a:rPr>
              <a:t>. The vesicles are generated by budding from the membrane of the ER and Golgi. Once the vesicles reach their destinations, the fusion of membrane releases their protein cargos.</a:t>
            </a:r>
          </a:p>
          <a:p>
            <a:pPr marL="342797" indent="-342797" algn="just">
              <a:buFont typeface="Wingdings" panose="05000000000000000000" pitchFamily="2" charset="2"/>
              <a:buChar char="Ø"/>
            </a:pPr>
            <a:r>
              <a:rPr lang="en-US" sz="2399" dirty="0">
                <a:solidFill>
                  <a:schemeClr val="accent6"/>
                </a:solidFill>
                <a:latin typeface="Times New Roman" panose="02020603050405020304" pitchFamily="18" charset="0"/>
                <a:cs typeface="Times New Roman" panose="02020603050405020304" pitchFamily="18" charset="0"/>
              </a:rPr>
              <a:t>There are three major destinations of proteins</a:t>
            </a:r>
            <a:r>
              <a:rPr lang="en-US" sz="2399" dirty="0">
                <a:latin typeface="Times New Roman" panose="02020603050405020304" pitchFamily="18" charset="0"/>
                <a:cs typeface="Times New Roman" panose="02020603050405020304" pitchFamily="18" charset="0"/>
              </a:rPr>
              <a:t>:</a:t>
            </a:r>
            <a:endParaRPr lang="ar-IQ" sz="2399"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US" sz="2399" dirty="0">
                <a:latin typeface="Times New Roman" panose="02020603050405020304" pitchFamily="18" charset="0"/>
                <a:cs typeface="Times New Roman" panose="02020603050405020304" pitchFamily="18" charset="0"/>
              </a:rPr>
              <a:t>Sent to other organelles (lysosomes).</a:t>
            </a:r>
          </a:p>
          <a:p>
            <a:pPr marL="457200" indent="-457200" algn="just">
              <a:buFont typeface="+mj-lt"/>
              <a:buAutoNum type="arabicPeriod"/>
            </a:pPr>
            <a:r>
              <a:rPr lang="en-US" sz="2399" dirty="0">
                <a:latin typeface="Times New Roman" panose="02020603050405020304" pitchFamily="18" charset="0"/>
                <a:cs typeface="Times New Roman" panose="02020603050405020304" pitchFamily="18" charset="0"/>
              </a:rPr>
              <a:t>Released into the cytosol (membrane protein).</a:t>
            </a:r>
          </a:p>
          <a:p>
            <a:pPr marL="457200" indent="-457200" algn="just">
              <a:buFont typeface="+mj-lt"/>
              <a:buAutoNum type="arabicPeriod"/>
            </a:pPr>
            <a:r>
              <a:rPr lang="en-US" sz="2399" dirty="0">
                <a:latin typeface="Times New Roman" panose="02020603050405020304" pitchFamily="18" charset="0"/>
                <a:cs typeface="Times New Roman" panose="02020603050405020304" pitchFamily="18" charset="0"/>
              </a:rPr>
              <a:t>Secreted outside the cells (secretory protein). </a:t>
            </a:r>
          </a:p>
          <a:p>
            <a:pPr marL="457200" indent="-457200"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Secreting vesicles can also store the proteins until they receive a signal to release at a specific event.</a:t>
            </a:r>
          </a:p>
        </p:txBody>
      </p:sp>
    </p:spTree>
    <p:extLst>
      <p:ext uri="{BB962C8B-B14F-4D97-AF65-F5344CB8AC3E}">
        <p14:creationId xmlns:p14="http://schemas.microsoft.com/office/powerpoint/2010/main" val="263349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4995C-42B0-376A-7505-218CA6D7CAAB}"/>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30B71C86-7A7A-AC24-217B-73DA2842A552}"/>
              </a:ext>
            </a:extLst>
          </p:cNvPr>
          <p:cNvSpPr txBox="1">
            <a:spLocks/>
          </p:cNvSpPr>
          <p:nvPr/>
        </p:nvSpPr>
        <p:spPr>
          <a:xfrm>
            <a:off x="669708" y="469778"/>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Golgi Apparatus</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4D5AD61-627A-B100-6CBC-DA590F7CF4F5}"/>
              </a:ext>
            </a:extLst>
          </p:cNvPr>
          <p:cNvPicPr>
            <a:picLocks noChangeAspect="1"/>
          </p:cNvPicPr>
          <p:nvPr/>
        </p:nvPicPr>
        <p:blipFill>
          <a:blip r:embed="rId2"/>
          <a:stretch>
            <a:fillRect/>
          </a:stretch>
        </p:blipFill>
        <p:spPr>
          <a:xfrm>
            <a:off x="209115" y="1143000"/>
            <a:ext cx="11582400" cy="5559969"/>
          </a:xfrm>
          <a:prstGeom prst="rect">
            <a:avLst/>
          </a:prstGeom>
        </p:spPr>
      </p:pic>
    </p:spTree>
    <p:extLst>
      <p:ext uri="{BB962C8B-B14F-4D97-AF65-F5344CB8AC3E}">
        <p14:creationId xmlns:p14="http://schemas.microsoft.com/office/powerpoint/2010/main" val="274228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FAE29-9DD1-1656-5449-161EBDE73440}"/>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91C4389E-CCE0-D7BB-38B3-CCB7EC37E0E9}"/>
              </a:ext>
            </a:extLst>
          </p:cNvPr>
          <p:cNvSpPr txBox="1">
            <a:spLocks/>
          </p:cNvSpPr>
          <p:nvPr/>
        </p:nvSpPr>
        <p:spPr>
          <a:xfrm>
            <a:off x="669708" y="6096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Golgi Apparatus</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C8E37CF-EACF-1143-842F-4A48C076FC15}"/>
              </a:ext>
            </a:extLst>
          </p:cNvPr>
          <p:cNvPicPr>
            <a:picLocks noChangeAspect="1"/>
          </p:cNvPicPr>
          <p:nvPr/>
        </p:nvPicPr>
        <p:blipFill>
          <a:blip r:embed="rId2"/>
          <a:stretch>
            <a:fillRect/>
          </a:stretch>
        </p:blipFill>
        <p:spPr>
          <a:xfrm>
            <a:off x="836612" y="1066800"/>
            <a:ext cx="10439400" cy="5257800"/>
          </a:xfrm>
          <a:prstGeom prst="rect">
            <a:avLst/>
          </a:prstGeom>
        </p:spPr>
      </p:pic>
    </p:spTree>
    <p:extLst>
      <p:ext uri="{BB962C8B-B14F-4D97-AF65-F5344CB8AC3E}">
        <p14:creationId xmlns:p14="http://schemas.microsoft.com/office/powerpoint/2010/main" val="399868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547BE-F5B3-8F92-A45F-CD9A4E26F5A6}"/>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E077C428-3A30-40FD-0FDC-1BA92C20F1FC}"/>
              </a:ext>
            </a:extLst>
          </p:cNvPr>
          <p:cNvSpPr txBox="1">
            <a:spLocks/>
          </p:cNvSpPr>
          <p:nvPr/>
        </p:nvSpPr>
        <p:spPr>
          <a:xfrm>
            <a:off x="669708" y="469778"/>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Endosome</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D7DA9BC5-B1F2-5F8A-4CEC-664A25895F93}"/>
              </a:ext>
            </a:extLst>
          </p:cNvPr>
          <p:cNvSpPr/>
          <p:nvPr/>
        </p:nvSpPr>
        <p:spPr>
          <a:xfrm>
            <a:off x="323415" y="1219200"/>
            <a:ext cx="11353800" cy="1569148"/>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Endosome is a membrane-bound temporary organelle for engulfing the stuff outside of the cell. Endosomes are formed by the invagination of the cell membrane, a process called “endocytosis”. After endocytosis, the endosome can carry its cargo to different places in the cell.</a:t>
            </a:r>
          </a:p>
        </p:txBody>
      </p:sp>
      <p:pic>
        <p:nvPicPr>
          <p:cNvPr id="6" name="Picture 5">
            <a:extLst>
              <a:ext uri="{FF2B5EF4-FFF2-40B4-BE49-F238E27FC236}">
                <a16:creationId xmlns:a16="http://schemas.microsoft.com/office/drawing/2014/main" id="{B312318E-B20E-4852-D769-CC931B495EF1}"/>
              </a:ext>
            </a:extLst>
          </p:cNvPr>
          <p:cNvPicPr>
            <a:picLocks noChangeAspect="1"/>
          </p:cNvPicPr>
          <p:nvPr/>
        </p:nvPicPr>
        <p:blipFill>
          <a:blip r:embed="rId2"/>
          <a:stretch>
            <a:fillRect/>
          </a:stretch>
        </p:blipFill>
        <p:spPr>
          <a:xfrm>
            <a:off x="926757" y="2895600"/>
            <a:ext cx="5105400" cy="3477163"/>
          </a:xfrm>
          <a:prstGeom prst="rect">
            <a:avLst/>
          </a:prstGeom>
        </p:spPr>
      </p:pic>
      <p:pic>
        <p:nvPicPr>
          <p:cNvPr id="7170" name="Picture 2" descr="Endocytosis">
            <a:extLst>
              <a:ext uri="{FF2B5EF4-FFF2-40B4-BE49-F238E27FC236}">
                <a16:creationId xmlns:a16="http://schemas.microsoft.com/office/drawing/2014/main" id="{4E256C06-AE47-F628-9FFF-8E4ED67CA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012" y="2514600"/>
            <a:ext cx="32004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5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222DB-379F-61DC-BCBA-8054CE92BEDD}"/>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AB8EBDF9-A34F-0309-5F55-43BD3CC73913}"/>
              </a:ext>
            </a:extLst>
          </p:cNvPr>
          <p:cNvSpPr txBox="1">
            <a:spLocks/>
          </p:cNvSpPr>
          <p:nvPr/>
        </p:nvSpPr>
        <p:spPr>
          <a:xfrm>
            <a:off x="669708" y="469778"/>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Lysosomes</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F1D97D34-42D3-BC3B-3551-E4633D01930D}"/>
              </a:ext>
            </a:extLst>
          </p:cNvPr>
          <p:cNvSpPr/>
          <p:nvPr/>
        </p:nvSpPr>
        <p:spPr>
          <a:xfrm>
            <a:off x="150812" y="990600"/>
            <a:ext cx="11658600" cy="2676758"/>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Structure: </a:t>
            </a:r>
            <a:r>
              <a:rPr lang="en-US" sz="2399" dirty="0">
                <a:latin typeface="Times New Roman" panose="02020603050405020304" pitchFamily="18" charset="0"/>
                <a:cs typeface="Times New Roman" panose="02020603050405020304" pitchFamily="18" charset="0"/>
              </a:rPr>
              <a:t>Lysosome is a membrane-bounded sphere full of digestive enzymes and works like </a:t>
            </a:r>
            <a:r>
              <a:rPr lang="en-US" sz="2399" dirty="0">
                <a:solidFill>
                  <a:schemeClr val="accent6"/>
                </a:solidFill>
                <a:latin typeface="Times New Roman" panose="02020603050405020304" pitchFamily="18" charset="0"/>
                <a:cs typeface="Times New Roman" panose="02020603050405020304" pitchFamily="18" charset="0"/>
              </a:rPr>
              <a:t>a recycling center in </a:t>
            </a:r>
            <a:r>
              <a:rPr lang="en-US" sz="2399" dirty="0">
                <a:latin typeface="Times New Roman" panose="02020603050405020304" pitchFamily="18" charset="0"/>
                <a:cs typeface="Times New Roman" panose="02020603050405020304" pitchFamily="18" charset="0"/>
              </a:rPr>
              <a:t>the cell.</a:t>
            </a:r>
          </a:p>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Function:</a:t>
            </a:r>
            <a:r>
              <a:rPr lang="en-US" sz="2399" dirty="0">
                <a:latin typeface="Times New Roman" panose="02020603050405020304" pitchFamily="18" charset="0"/>
                <a:cs typeface="Times New Roman" panose="02020603050405020304" pitchFamily="18" charset="0"/>
              </a:rPr>
              <a:t> They are involved in breaking down waste materials and cellular debris. They can digest food particles, worn-out organelles, and foreign invaders like bacteria.</a:t>
            </a:r>
          </a:p>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Lysosomes serve as the intracellular </a:t>
            </a:r>
            <a:r>
              <a:rPr lang="en-US" sz="2399" dirty="0">
                <a:solidFill>
                  <a:schemeClr val="accent6"/>
                </a:solidFill>
                <a:latin typeface="Times New Roman" panose="02020603050405020304" pitchFamily="18" charset="0"/>
                <a:cs typeface="Times New Roman" panose="02020603050405020304" pitchFamily="18" charset="0"/>
              </a:rPr>
              <a:t>''digestive system‘’. Inside the lysosome is an acidic environment (pH 5), which activates the digestive enzymes. These enzymes won’t be active in the cytosol (pH 7). </a:t>
            </a:r>
          </a:p>
        </p:txBody>
      </p:sp>
      <p:pic>
        <p:nvPicPr>
          <p:cNvPr id="4" name="Picture 3">
            <a:extLst>
              <a:ext uri="{FF2B5EF4-FFF2-40B4-BE49-F238E27FC236}">
                <a16:creationId xmlns:a16="http://schemas.microsoft.com/office/drawing/2014/main" id="{715782FF-EEA7-EB4D-06ED-11D57EC0AA26}"/>
              </a:ext>
            </a:extLst>
          </p:cNvPr>
          <p:cNvPicPr>
            <a:picLocks noChangeAspect="1"/>
          </p:cNvPicPr>
          <p:nvPr/>
        </p:nvPicPr>
        <p:blipFill>
          <a:blip r:embed="rId2"/>
          <a:stretch>
            <a:fillRect/>
          </a:stretch>
        </p:blipFill>
        <p:spPr>
          <a:xfrm>
            <a:off x="6000315" y="4036562"/>
            <a:ext cx="5943601" cy="2671076"/>
          </a:xfrm>
          <a:prstGeom prst="rect">
            <a:avLst/>
          </a:prstGeom>
        </p:spPr>
      </p:pic>
    </p:spTree>
    <p:extLst>
      <p:ext uri="{BB962C8B-B14F-4D97-AF65-F5344CB8AC3E}">
        <p14:creationId xmlns:p14="http://schemas.microsoft.com/office/powerpoint/2010/main" val="316270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D1940-9B38-1A55-507B-6A7589F6F653}"/>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7355F8BC-EFD9-F11E-3B3A-73BF03E44BF7}"/>
              </a:ext>
            </a:extLst>
          </p:cNvPr>
          <p:cNvSpPr txBox="1">
            <a:spLocks/>
          </p:cNvSpPr>
          <p:nvPr/>
        </p:nvSpPr>
        <p:spPr>
          <a:xfrm>
            <a:off x="669708" y="469778"/>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Lysosomes</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6D6ED7FD-9A85-A507-3808-3C0A8FF53AB1}"/>
              </a:ext>
            </a:extLst>
          </p:cNvPr>
          <p:cNvSpPr/>
          <p:nvPr/>
        </p:nvSpPr>
        <p:spPr>
          <a:xfrm>
            <a:off x="227012" y="1066800"/>
            <a:ext cx="11353800" cy="5630387"/>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Extrinsic material to be attacked by lysosomal enzymes is brought into the interior of the cell through the process of </a:t>
            </a:r>
            <a:r>
              <a:rPr lang="en-US" sz="2399" dirty="0">
                <a:solidFill>
                  <a:srgbClr val="FF0000"/>
                </a:solidFill>
                <a:latin typeface="Times New Roman" panose="02020603050405020304" pitchFamily="18" charset="0"/>
                <a:cs typeface="Times New Roman" panose="02020603050405020304" pitchFamily="18" charset="0"/>
              </a:rPr>
              <a:t>endocytosis</a:t>
            </a:r>
            <a:r>
              <a:rPr lang="en-US" sz="2399" dirty="0">
                <a:latin typeface="Times New Roman" panose="02020603050405020304" pitchFamily="18" charset="0"/>
                <a:cs typeface="Times New Roman" panose="02020603050405020304" pitchFamily="18" charset="0"/>
              </a:rPr>
              <a:t>, which include: </a:t>
            </a:r>
            <a:r>
              <a:rPr lang="en-US" sz="2399" dirty="0">
                <a:solidFill>
                  <a:srgbClr val="FF0000"/>
                </a:solidFill>
                <a:latin typeface="Times New Roman" panose="02020603050405020304" pitchFamily="18" charset="0"/>
                <a:cs typeface="Times New Roman" panose="02020603050405020304" pitchFamily="18" charset="0"/>
              </a:rPr>
              <a:t>Pinocytosis</a:t>
            </a:r>
            <a:r>
              <a:rPr lang="en-US" sz="2399" dirty="0">
                <a:latin typeface="Times New Roman" panose="02020603050405020304" pitchFamily="18" charset="0"/>
                <a:cs typeface="Times New Roman" panose="02020603050405020304" pitchFamily="18" charset="0"/>
              </a:rPr>
              <a:t> and </a:t>
            </a:r>
            <a:r>
              <a:rPr lang="en-US" sz="2399" dirty="0">
                <a:solidFill>
                  <a:srgbClr val="FF0000"/>
                </a:solidFill>
                <a:latin typeface="Times New Roman" panose="02020603050405020304" pitchFamily="18" charset="0"/>
                <a:cs typeface="Times New Roman" panose="02020603050405020304" pitchFamily="18" charset="0"/>
              </a:rPr>
              <a:t>Phagocytosis</a:t>
            </a:r>
            <a:r>
              <a:rPr lang="en-US" sz="2399" dirty="0">
                <a:latin typeface="Times New Roman" panose="02020603050405020304" pitchFamily="18" charset="0"/>
                <a:cs typeface="Times New Roman" panose="02020603050405020304" pitchFamily="18" charset="0"/>
              </a:rPr>
              <a:t>.</a:t>
            </a:r>
          </a:p>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In </a:t>
            </a:r>
            <a:r>
              <a:rPr lang="en-US" sz="2399" dirty="0">
                <a:solidFill>
                  <a:srgbClr val="FF0000"/>
                </a:solidFill>
                <a:latin typeface="Times New Roman" panose="02020603050405020304" pitchFamily="18" charset="0"/>
                <a:cs typeface="Times New Roman" panose="02020603050405020304" pitchFamily="18" charset="0"/>
              </a:rPr>
              <a:t>pinocytosis</a:t>
            </a:r>
            <a:r>
              <a:rPr lang="en-US" sz="2399" dirty="0">
                <a:latin typeface="Times New Roman" panose="02020603050405020304" pitchFamily="18" charset="0"/>
                <a:cs typeface="Times New Roman" panose="02020603050405020304" pitchFamily="18" charset="0"/>
              </a:rPr>
              <a:t>, extracellular small particle is engulfed.</a:t>
            </a:r>
          </a:p>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In </a:t>
            </a:r>
            <a:r>
              <a:rPr lang="en-US" sz="2399" dirty="0">
                <a:solidFill>
                  <a:srgbClr val="FF0000"/>
                </a:solidFill>
                <a:latin typeface="Times New Roman" panose="02020603050405020304" pitchFamily="18" charset="0"/>
                <a:cs typeface="Times New Roman" panose="02020603050405020304" pitchFamily="18" charset="0"/>
              </a:rPr>
              <a:t>phagocytosis</a:t>
            </a:r>
            <a:r>
              <a:rPr lang="en-US" sz="2399" dirty="0">
                <a:latin typeface="Times New Roman" panose="02020603050405020304" pitchFamily="18" charset="0"/>
                <a:cs typeface="Times New Roman" panose="02020603050405020304" pitchFamily="18" charset="0"/>
              </a:rPr>
              <a:t>, extracellular large particle is engulfed; this is achieved by only a few specialized cells. When  this cells encounters large particle, such as bacteria or tissue debris, it extends projection (pseudopodia) that completely surround or engulf the particle, forming an internalized vesicle that traps the large particle within it. A lysosome fuses with the membrane of the internalized vesicle and releases its contents of hydrolytic enzymes into the vesicle. These enzymes safely attack the microbes or other trapped material within the enclosed confines of the vesicle without damaging the remainder of the cell.</a:t>
            </a:r>
          </a:p>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The intracellular particles are removed by a process called </a:t>
            </a:r>
            <a:r>
              <a:rPr lang="en-US" sz="2399" dirty="0">
                <a:solidFill>
                  <a:srgbClr val="FF0000"/>
                </a:solidFill>
                <a:latin typeface="Times New Roman" panose="02020603050405020304" pitchFamily="18" charset="0"/>
                <a:cs typeface="Times New Roman" panose="02020603050405020304" pitchFamily="18" charset="0"/>
              </a:rPr>
              <a:t>autophagy</a:t>
            </a:r>
            <a:r>
              <a:rPr lang="en-US" sz="2399" dirty="0">
                <a:latin typeface="Times New Roman" panose="02020603050405020304" pitchFamily="18" charset="0"/>
                <a:cs typeface="Times New Roman" panose="02020603050405020304" pitchFamily="18" charset="0"/>
              </a:rPr>
              <a:t>, the enclosure of this organelle by membranes from smooth ER (autophagosome) fuses with a late endosome.</a:t>
            </a:r>
          </a:p>
          <a:p>
            <a:pPr algn="just"/>
            <a:endParaRPr lang="en-US" sz="2399"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231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26881-4A79-AD6C-894B-3A6BDC31FFC7}"/>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3BF99A52-A71C-46D5-AE28-6E7E1E8E1D28}"/>
              </a:ext>
            </a:extLst>
          </p:cNvPr>
          <p:cNvSpPr txBox="1">
            <a:spLocks/>
          </p:cNvSpPr>
          <p:nvPr/>
        </p:nvSpPr>
        <p:spPr>
          <a:xfrm>
            <a:off x="669708" y="469778"/>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chemeClr val="accent6"/>
                </a:solidFill>
                <a:latin typeface="Times New Roman" panose="02020603050405020304" pitchFamily="18" charset="0"/>
                <a:ea typeface="Times New Roman" panose="02020603050405020304" pitchFamily="18" charset="0"/>
                <a:cs typeface="Times New Roman" panose="02020603050405020304" pitchFamily="18" charset="0"/>
              </a:rPr>
              <a:t>Lysosomes</a:t>
            </a:r>
            <a:endParaRPr lang="en-GB" sz="3999" b="1" kern="0" dirty="0">
              <a:solidFill>
                <a:schemeClr val="accent6"/>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D4DF4C5-E977-1050-520C-5424C76B86FC}"/>
              </a:ext>
            </a:extLst>
          </p:cNvPr>
          <p:cNvPicPr>
            <a:picLocks noChangeAspect="1"/>
          </p:cNvPicPr>
          <p:nvPr/>
        </p:nvPicPr>
        <p:blipFill>
          <a:blip r:embed="rId2"/>
          <a:stretch>
            <a:fillRect/>
          </a:stretch>
        </p:blipFill>
        <p:spPr>
          <a:xfrm>
            <a:off x="935141" y="857027"/>
            <a:ext cx="10318541" cy="6000973"/>
          </a:xfrm>
          <a:prstGeom prst="rect">
            <a:avLst/>
          </a:prstGeom>
        </p:spPr>
      </p:pic>
    </p:spTree>
    <p:extLst>
      <p:ext uri="{BB962C8B-B14F-4D97-AF65-F5344CB8AC3E}">
        <p14:creationId xmlns:p14="http://schemas.microsoft.com/office/powerpoint/2010/main" val="1964325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608012" y="6858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Peroxisome</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hthoek 2">
            <a:extLst>
              <a:ext uri="{FF2B5EF4-FFF2-40B4-BE49-F238E27FC236}">
                <a16:creationId xmlns:a16="http://schemas.microsoft.com/office/drawing/2014/main" id="{3EBB1BC3-39D6-A9B4-663D-C72A975267EB}"/>
              </a:ext>
            </a:extLst>
          </p:cNvPr>
          <p:cNvSpPr/>
          <p:nvPr/>
        </p:nvSpPr>
        <p:spPr>
          <a:xfrm>
            <a:off x="227012" y="1219200"/>
            <a:ext cx="11353800" cy="3784369"/>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Structure:</a:t>
            </a:r>
            <a:r>
              <a:rPr lang="en-US" sz="2399" dirty="0">
                <a:latin typeface="Times New Roman" panose="02020603050405020304" pitchFamily="18" charset="0"/>
                <a:cs typeface="Times New Roman" panose="02020603050405020304" pitchFamily="18" charset="0"/>
              </a:rPr>
              <a:t> Peroxisomes are membrane-bound (spherical) organelles containing enzymes for oxidative reactions.</a:t>
            </a:r>
          </a:p>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Function:</a:t>
            </a:r>
            <a:r>
              <a:rPr lang="en-US" sz="2399" dirty="0">
                <a:latin typeface="Times New Roman" panose="02020603050405020304" pitchFamily="18" charset="0"/>
                <a:cs typeface="Times New Roman" panose="02020603050405020304" pitchFamily="18" charset="0"/>
              </a:rPr>
              <a:t> </a:t>
            </a:r>
          </a:p>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They </a:t>
            </a:r>
            <a:r>
              <a:rPr lang="en-US" sz="2399" dirty="0">
                <a:solidFill>
                  <a:srgbClr val="FF0000"/>
                </a:solidFill>
                <a:latin typeface="Times New Roman" panose="02020603050405020304" pitchFamily="18" charset="0"/>
                <a:cs typeface="Times New Roman" panose="02020603050405020304" pitchFamily="18" charset="0"/>
              </a:rPr>
              <a:t>break down fatty acids </a:t>
            </a:r>
            <a:r>
              <a:rPr lang="en-US" sz="2399" dirty="0">
                <a:latin typeface="Times New Roman" panose="02020603050405020304" pitchFamily="18" charset="0"/>
                <a:cs typeface="Times New Roman" panose="02020603050405020304" pitchFamily="18" charset="0"/>
              </a:rPr>
              <a:t>to produce energy and this energy is released as heat to maintain body temperature</a:t>
            </a:r>
            <a:r>
              <a:rPr lang="en-US" sz="2399" dirty="0">
                <a:solidFill>
                  <a:srgbClr val="FF0000"/>
                </a:solidFill>
                <a:latin typeface="Times New Roman" panose="02020603050405020304" pitchFamily="18" charset="0"/>
                <a:cs typeface="Times New Roman" panose="02020603050405020304" pitchFamily="18" charset="0"/>
              </a:rPr>
              <a:t> </a:t>
            </a:r>
            <a:r>
              <a:rPr lang="en-US" sz="2399" dirty="0">
                <a:latin typeface="Times New Roman" panose="02020603050405020304" pitchFamily="18" charset="0"/>
                <a:cs typeface="Times New Roman" panose="02020603050405020304" pitchFamily="18" charset="0"/>
              </a:rPr>
              <a:t>. </a:t>
            </a:r>
          </a:p>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Generation of </a:t>
            </a:r>
            <a:r>
              <a:rPr lang="en-US" sz="2399" dirty="0">
                <a:solidFill>
                  <a:srgbClr val="FF0000"/>
                </a:solidFill>
                <a:latin typeface="Times New Roman" panose="02020603050405020304" pitchFamily="18" charset="0"/>
                <a:cs typeface="Times New Roman" panose="02020603050405020304" pitchFamily="18" charset="0"/>
              </a:rPr>
              <a:t>hydrogen peroxide </a:t>
            </a:r>
            <a:r>
              <a:rPr lang="en-US" sz="2399" dirty="0">
                <a:latin typeface="Times New Roman" panose="02020603050405020304" pitchFamily="18" charset="0"/>
                <a:cs typeface="Times New Roman" panose="02020603050405020304" pitchFamily="18" charset="0"/>
              </a:rPr>
              <a:t>, which detoxifies toxic agents.</a:t>
            </a:r>
          </a:p>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Contain </a:t>
            </a:r>
            <a:r>
              <a:rPr lang="en-US" sz="2399" dirty="0">
                <a:solidFill>
                  <a:srgbClr val="FF0000"/>
                </a:solidFill>
                <a:latin typeface="Times New Roman" panose="02020603050405020304" pitchFamily="18" charset="0"/>
                <a:cs typeface="Times New Roman" panose="02020603050405020304" pitchFamily="18" charset="0"/>
              </a:rPr>
              <a:t>catalase enzyme </a:t>
            </a:r>
            <a:r>
              <a:rPr lang="en-US" sz="2399" dirty="0">
                <a:latin typeface="Times New Roman" panose="02020603050405020304" pitchFamily="18" charset="0"/>
                <a:cs typeface="Times New Roman" panose="02020603050405020304" pitchFamily="18" charset="0"/>
              </a:rPr>
              <a:t>that converts the excess hydrogen peroxide into </a:t>
            </a:r>
            <a:r>
              <a:rPr lang="en-US" sz="2399" dirty="0" err="1">
                <a:latin typeface="Times New Roman" panose="02020603050405020304" pitchFamily="18" charset="0"/>
                <a:cs typeface="Times New Roman" panose="02020603050405020304" pitchFamily="18" charset="0"/>
              </a:rPr>
              <a:t>water,thus</a:t>
            </a:r>
            <a:r>
              <a:rPr lang="en-US" sz="2399" dirty="0">
                <a:latin typeface="Times New Roman" panose="02020603050405020304" pitchFamily="18" charset="0"/>
                <a:cs typeface="Times New Roman" panose="02020603050405020304" pitchFamily="18" charset="0"/>
              </a:rPr>
              <a:t> protecting the cell.</a:t>
            </a:r>
          </a:p>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Peroxisomes in the liver cells also handle the </a:t>
            </a:r>
            <a:r>
              <a:rPr lang="en-US" sz="2399" dirty="0">
                <a:solidFill>
                  <a:srgbClr val="FF0000"/>
                </a:solidFill>
                <a:latin typeface="Times New Roman" panose="02020603050405020304" pitchFamily="18" charset="0"/>
                <a:cs typeface="Times New Roman" panose="02020603050405020304" pitchFamily="18" charset="0"/>
              </a:rPr>
              <a:t>detoxification</a:t>
            </a:r>
            <a:r>
              <a:rPr lang="en-US" sz="2399" dirty="0">
                <a:latin typeface="Times New Roman" panose="02020603050405020304" pitchFamily="18" charset="0"/>
                <a:cs typeface="Times New Roman" panose="02020603050405020304" pitchFamily="18" charset="0"/>
              </a:rPr>
              <a:t> of many chemicals, including alcohol and drugs.</a:t>
            </a:r>
          </a:p>
        </p:txBody>
      </p:sp>
    </p:spTree>
    <p:extLst>
      <p:ext uri="{BB962C8B-B14F-4D97-AF65-F5344CB8AC3E}">
        <p14:creationId xmlns:p14="http://schemas.microsoft.com/office/powerpoint/2010/main" val="429101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303212" y="5334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Introduction</a:t>
            </a:r>
          </a:p>
        </p:txBody>
      </p:sp>
      <p:sp>
        <p:nvSpPr>
          <p:cNvPr id="3" name="Rechthoek 2"/>
          <p:cNvSpPr/>
          <p:nvPr/>
        </p:nvSpPr>
        <p:spPr>
          <a:xfrm>
            <a:off x="150812" y="1219200"/>
            <a:ext cx="11430000" cy="2307555"/>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The cell is the fundamental unit of life, and its structure is highly organized, with each part performing specific functions necessary for the cell's survival and activity. </a:t>
            </a:r>
          </a:p>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The cytoplasm and cellular organelles are essential components that play a crucial role in maintaining the cell's functions. </a:t>
            </a:r>
          </a:p>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In this lecture, we will explore the structure and functions of the cytoplasm and the various organelles within the cell.</a:t>
            </a:r>
          </a:p>
        </p:txBody>
      </p:sp>
      <p:pic>
        <p:nvPicPr>
          <p:cNvPr id="1026" name="Picture 2" descr="Cytoplasm">
            <a:extLst>
              <a:ext uri="{FF2B5EF4-FFF2-40B4-BE49-F238E27FC236}">
                <a16:creationId xmlns:a16="http://schemas.microsoft.com/office/drawing/2014/main" id="{D43F617E-B505-3F3F-92ED-40F440BECA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0212" y="3526755"/>
            <a:ext cx="6143624"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50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7EBA3-F93E-4427-D3DF-A46F7E72052E}"/>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E40EC526-264F-F948-E929-255CE3979555}"/>
              </a:ext>
            </a:extLst>
          </p:cNvPr>
          <p:cNvSpPr txBox="1">
            <a:spLocks/>
          </p:cNvSpPr>
          <p:nvPr/>
        </p:nvSpPr>
        <p:spPr>
          <a:xfrm>
            <a:off x="550008" y="506264"/>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Chloroplasts</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hthoek 2">
            <a:extLst>
              <a:ext uri="{FF2B5EF4-FFF2-40B4-BE49-F238E27FC236}">
                <a16:creationId xmlns:a16="http://schemas.microsoft.com/office/drawing/2014/main" id="{2BC0A078-B01E-B1BA-2B03-F2BE5D1805C1}"/>
              </a:ext>
            </a:extLst>
          </p:cNvPr>
          <p:cNvSpPr/>
          <p:nvPr/>
        </p:nvSpPr>
        <p:spPr>
          <a:xfrm>
            <a:off x="150812" y="1024790"/>
            <a:ext cx="11491100" cy="4153573"/>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Structure: </a:t>
            </a:r>
            <a:r>
              <a:rPr lang="en-US" sz="2399" dirty="0">
                <a:latin typeface="Times New Roman" panose="02020603050405020304" pitchFamily="18" charset="0"/>
                <a:cs typeface="Times New Roman" panose="02020603050405020304" pitchFamily="18" charset="0"/>
              </a:rPr>
              <a:t>Chloroplasts are double-membraned organelles that contain the pigment chlorophyll.</a:t>
            </a:r>
          </a:p>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Function:</a:t>
            </a:r>
            <a:r>
              <a:rPr lang="en-US" sz="2399" dirty="0">
                <a:latin typeface="Times New Roman" panose="02020603050405020304" pitchFamily="18" charset="0"/>
                <a:cs typeface="Times New Roman" panose="02020603050405020304" pitchFamily="18" charset="0"/>
              </a:rPr>
              <a:t> They carry out photosynthesis, converting light energy, carbon dioxide, and water into glucose and oxygen, providing energy for plant cells.</a:t>
            </a:r>
          </a:p>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Chloroplasts are useful organelles among plastids as they highly participate in the process of photosynthesis which is a process by which plants synthesize their own food. </a:t>
            </a:r>
          </a:p>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They are located in outer surface of the cell to receive enough light. Chloroplasts are green colored due to the chlorophyll pigments found in its internal parts. Some of important characteristics of plant is its ability to carry out photosynthesis as the way they use in making their own food and pass through converting light energy in chemical energy.</a:t>
            </a:r>
          </a:p>
        </p:txBody>
      </p:sp>
      <p:pic>
        <p:nvPicPr>
          <p:cNvPr id="8196" name="Picture 4" descr="Processing Energy With Chloroplasts (Plants) — Overview - Expii">
            <a:extLst>
              <a:ext uri="{FF2B5EF4-FFF2-40B4-BE49-F238E27FC236}">
                <a16:creationId xmlns:a16="http://schemas.microsoft.com/office/drawing/2014/main" id="{24C929D3-8B04-B231-9E76-A025E8ABD5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7662" y="4899783"/>
            <a:ext cx="3524250" cy="1805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39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57535-8C02-E980-DB8F-5215C4F424E4}"/>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F90A2EEF-096D-EB72-7F05-49783E3953CF}"/>
              </a:ext>
            </a:extLst>
          </p:cNvPr>
          <p:cNvSpPr txBox="1">
            <a:spLocks/>
          </p:cNvSpPr>
          <p:nvPr/>
        </p:nvSpPr>
        <p:spPr>
          <a:xfrm>
            <a:off x="550008" y="506264"/>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Ribosomes</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hthoek 2">
            <a:extLst>
              <a:ext uri="{FF2B5EF4-FFF2-40B4-BE49-F238E27FC236}">
                <a16:creationId xmlns:a16="http://schemas.microsoft.com/office/drawing/2014/main" id="{819BD702-9705-2371-C359-1F33B39FD6C2}"/>
              </a:ext>
            </a:extLst>
          </p:cNvPr>
          <p:cNvSpPr/>
          <p:nvPr/>
        </p:nvSpPr>
        <p:spPr>
          <a:xfrm>
            <a:off x="242112" y="1115830"/>
            <a:ext cx="11491100" cy="1569148"/>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Structure:</a:t>
            </a:r>
            <a:r>
              <a:rPr lang="en-US" sz="2399" dirty="0">
                <a:latin typeface="Times New Roman" panose="02020603050405020304" pitchFamily="18" charset="0"/>
                <a:cs typeface="Times New Roman" panose="02020603050405020304" pitchFamily="18" charset="0"/>
              </a:rPr>
              <a:t> Ribosomes are small, dense particles composed of RNA and proteins. They may be free in the cytoplasm or attached to the rough ER.</a:t>
            </a:r>
          </a:p>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Function:</a:t>
            </a:r>
            <a:r>
              <a:rPr lang="en-US" sz="2399" dirty="0">
                <a:latin typeface="Times New Roman" panose="02020603050405020304" pitchFamily="18" charset="0"/>
                <a:cs typeface="Times New Roman" panose="02020603050405020304" pitchFamily="18" charset="0"/>
              </a:rPr>
              <a:t> Ribosomes are the sites of protein synthesis. They translate messenger RNA (mRNA) into amino acid sequences to form proteins.</a:t>
            </a:r>
          </a:p>
        </p:txBody>
      </p:sp>
      <p:pic>
        <p:nvPicPr>
          <p:cNvPr id="4" name="Picture 3">
            <a:extLst>
              <a:ext uri="{FF2B5EF4-FFF2-40B4-BE49-F238E27FC236}">
                <a16:creationId xmlns:a16="http://schemas.microsoft.com/office/drawing/2014/main" id="{70AA933E-BADF-7D4D-4330-4514DCBBA010}"/>
              </a:ext>
            </a:extLst>
          </p:cNvPr>
          <p:cNvPicPr>
            <a:picLocks noChangeAspect="1"/>
          </p:cNvPicPr>
          <p:nvPr/>
        </p:nvPicPr>
        <p:blipFill>
          <a:blip r:embed="rId2"/>
          <a:stretch>
            <a:fillRect/>
          </a:stretch>
        </p:blipFill>
        <p:spPr>
          <a:xfrm>
            <a:off x="4570412" y="2819400"/>
            <a:ext cx="7249537" cy="3353268"/>
          </a:xfrm>
          <a:prstGeom prst="rect">
            <a:avLst/>
          </a:prstGeom>
        </p:spPr>
      </p:pic>
    </p:spTree>
    <p:extLst>
      <p:ext uri="{BB962C8B-B14F-4D97-AF65-F5344CB8AC3E}">
        <p14:creationId xmlns:p14="http://schemas.microsoft.com/office/powerpoint/2010/main" val="351198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F1DA7-7299-13EC-D656-1C15363A6E45}"/>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14681543-E072-E0B9-5DC0-E9B837B9D85A}"/>
              </a:ext>
            </a:extLst>
          </p:cNvPr>
          <p:cNvSpPr txBox="1">
            <a:spLocks/>
          </p:cNvSpPr>
          <p:nvPr/>
        </p:nvSpPr>
        <p:spPr>
          <a:xfrm>
            <a:off x="550008" y="506264"/>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Cytoskeleton</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hthoek 2">
            <a:extLst>
              <a:ext uri="{FF2B5EF4-FFF2-40B4-BE49-F238E27FC236}">
                <a16:creationId xmlns:a16="http://schemas.microsoft.com/office/drawing/2014/main" id="{B1188807-1C77-55F5-A573-FBD3AE4AD105}"/>
              </a:ext>
            </a:extLst>
          </p:cNvPr>
          <p:cNvSpPr/>
          <p:nvPr/>
        </p:nvSpPr>
        <p:spPr>
          <a:xfrm>
            <a:off x="242112" y="1115830"/>
            <a:ext cx="11338700" cy="2676758"/>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Structure:</a:t>
            </a:r>
            <a:r>
              <a:rPr lang="en-US" sz="2399" dirty="0">
                <a:latin typeface="Times New Roman" panose="02020603050405020304" pitchFamily="18" charset="0"/>
                <a:cs typeface="Times New Roman" panose="02020603050405020304" pitchFamily="18" charset="0"/>
              </a:rPr>
              <a:t> The cytoskeleton is a network of protein fibers, including microfilaments, intermediate filaments, and microtubules.</a:t>
            </a:r>
          </a:p>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Function:</a:t>
            </a:r>
            <a:r>
              <a:rPr lang="en-US" sz="2399" dirty="0">
                <a:latin typeface="Times New Roman" panose="02020603050405020304" pitchFamily="18" charset="0"/>
                <a:cs typeface="Times New Roman" panose="02020603050405020304" pitchFamily="18" charset="0"/>
              </a:rPr>
              <a:t> It provides structural support to the cell, facilitates intracellular transport, aids in cell division, and helps in cell movement.</a:t>
            </a:r>
          </a:p>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The cytoskeleton is a complex protein network that act as the </a:t>
            </a:r>
            <a:r>
              <a:rPr lang="en-US" sz="2399" dirty="0">
                <a:solidFill>
                  <a:srgbClr val="FF0000"/>
                </a:solidFill>
                <a:latin typeface="Times New Roman" panose="02020603050405020304" pitchFamily="18" charset="0"/>
                <a:cs typeface="Times New Roman" panose="02020603050405020304" pitchFamily="18" charset="0"/>
              </a:rPr>
              <a:t>''bone and muscle'' </a:t>
            </a:r>
            <a:r>
              <a:rPr lang="en-US" sz="2399" dirty="0">
                <a:latin typeface="Times New Roman" panose="02020603050405020304" pitchFamily="18" charset="0"/>
                <a:cs typeface="Times New Roman" panose="02020603050405020304" pitchFamily="18" charset="0"/>
              </a:rPr>
              <a:t>of the cell.</a:t>
            </a:r>
          </a:p>
          <a:p>
            <a:pPr marL="342797" indent="-342797" algn="just">
              <a:buFont typeface="Wingdings" panose="05000000000000000000" pitchFamily="2" charset="2"/>
              <a:buChar char="Ø"/>
            </a:pPr>
            <a:endParaRPr lang="en-US" sz="2399"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9DE33A1-1A14-1AEA-AE04-31F48C8BE505}"/>
              </a:ext>
            </a:extLst>
          </p:cNvPr>
          <p:cNvPicPr>
            <a:picLocks noChangeAspect="1"/>
          </p:cNvPicPr>
          <p:nvPr/>
        </p:nvPicPr>
        <p:blipFill>
          <a:blip r:embed="rId2"/>
          <a:stretch>
            <a:fillRect/>
          </a:stretch>
        </p:blipFill>
        <p:spPr>
          <a:xfrm>
            <a:off x="2193380" y="3124200"/>
            <a:ext cx="7802064" cy="3581400"/>
          </a:xfrm>
          <a:prstGeom prst="rect">
            <a:avLst/>
          </a:prstGeom>
        </p:spPr>
      </p:pic>
    </p:spTree>
    <p:extLst>
      <p:ext uri="{BB962C8B-B14F-4D97-AF65-F5344CB8AC3E}">
        <p14:creationId xmlns:p14="http://schemas.microsoft.com/office/powerpoint/2010/main" val="20343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DA08D-32F0-EFAA-B594-9966D7700E4A}"/>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328A577D-F260-F057-2C50-D0A3C44756BA}"/>
              </a:ext>
            </a:extLst>
          </p:cNvPr>
          <p:cNvSpPr txBox="1">
            <a:spLocks/>
          </p:cNvSpPr>
          <p:nvPr/>
        </p:nvSpPr>
        <p:spPr>
          <a:xfrm>
            <a:off x="550008" y="506264"/>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Centrioles</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hthoek 2">
            <a:extLst>
              <a:ext uri="{FF2B5EF4-FFF2-40B4-BE49-F238E27FC236}">
                <a16:creationId xmlns:a16="http://schemas.microsoft.com/office/drawing/2014/main" id="{7A951DE5-A69B-313A-CAEC-74FCF94B2B18}"/>
              </a:ext>
            </a:extLst>
          </p:cNvPr>
          <p:cNvSpPr/>
          <p:nvPr/>
        </p:nvSpPr>
        <p:spPr>
          <a:xfrm>
            <a:off x="242112" y="1115830"/>
            <a:ext cx="11262500" cy="1938351"/>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Structure: </a:t>
            </a:r>
            <a:r>
              <a:rPr lang="en-US" sz="2399" dirty="0">
                <a:latin typeface="Times New Roman" panose="02020603050405020304" pitchFamily="18" charset="0"/>
                <a:cs typeface="Times New Roman" panose="02020603050405020304" pitchFamily="18" charset="0"/>
              </a:rPr>
              <a:t>Centrioles are cylindrical structures composed of microtubules, usually found in pairs.</a:t>
            </a:r>
          </a:p>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Function:</a:t>
            </a:r>
            <a:r>
              <a:rPr lang="en-US" sz="2399" dirty="0">
                <a:latin typeface="Times New Roman" panose="02020603050405020304" pitchFamily="18" charset="0"/>
                <a:cs typeface="Times New Roman" panose="02020603050405020304" pitchFamily="18" charset="0"/>
              </a:rPr>
              <a:t> Centrioles play a role in organizing microtubules that serve as the cell’s skeletal system. They help determine the locations of the nucleus and other organelles within the cell, which also have a vital role in cell mitotic division.</a:t>
            </a:r>
          </a:p>
        </p:txBody>
      </p:sp>
      <p:pic>
        <p:nvPicPr>
          <p:cNvPr id="9218" name="Picture 2" descr="Centriole">
            <a:extLst>
              <a:ext uri="{FF2B5EF4-FFF2-40B4-BE49-F238E27FC236}">
                <a16:creationId xmlns:a16="http://schemas.microsoft.com/office/drawing/2014/main" id="{7FF440D4-5978-B79B-3E13-0CEDA2A9BC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612" y="3124200"/>
            <a:ext cx="10104438"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60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D7F03-16D9-10B5-EFF7-41A5E0BE69F3}"/>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54D42E7D-888A-8ACE-EBC1-906673BE907C}"/>
              </a:ext>
            </a:extLst>
          </p:cNvPr>
          <p:cNvSpPr txBox="1">
            <a:spLocks/>
          </p:cNvSpPr>
          <p:nvPr/>
        </p:nvSpPr>
        <p:spPr>
          <a:xfrm>
            <a:off x="550008" y="506264"/>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Interaction Between Cytoplasm and Organelles</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hthoek 2">
            <a:extLst>
              <a:ext uri="{FF2B5EF4-FFF2-40B4-BE49-F238E27FC236}">
                <a16:creationId xmlns:a16="http://schemas.microsoft.com/office/drawing/2014/main" id="{44CAC179-39E1-F0BF-D3B3-AC819BA9A706}"/>
              </a:ext>
            </a:extLst>
          </p:cNvPr>
          <p:cNvSpPr/>
          <p:nvPr/>
        </p:nvSpPr>
        <p:spPr>
          <a:xfrm>
            <a:off x="150812" y="1143000"/>
            <a:ext cx="11567300" cy="3784369"/>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The cytoplasm and organelles work in harmony to carry out cellular functions. For example:</a:t>
            </a:r>
          </a:p>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The nucleus sends instructions for protein synthesis, which are executed by ribosomes in the cytoplasm or on the rough ER.</a:t>
            </a:r>
          </a:p>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Mitochondria provide energy for processes like protein synthesis and transport within the cell.</a:t>
            </a:r>
          </a:p>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The Golgi apparatus packages proteins and lipids for distribution to other organelles or outside the cell, facilitated by vesicles.</a:t>
            </a:r>
          </a:p>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Additionally, the cytoskeleton helps move these organelles around and aids in communication between them.</a:t>
            </a:r>
          </a:p>
        </p:txBody>
      </p:sp>
    </p:spTree>
    <p:extLst>
      <p:ext uri="{BB962C8B-B14F-4D97-AF65-F5344CB8AC3E}">
        <p14:creationId xmlns:p14="http://schemas.microsoft.com/office/powerpoint/2010/main" val="32523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B529BDC-E849-4890-0BAE-1133A4A54700}"/>
              </a:ext>
            </a:extLst>
          </p:cNvPr>
          <p:cNvPicPr>
            <a:picLocks noChangeAspect="1"/>
          </p:cNvPicPr>
          <p:nvPr/>
        </p:nvPicPr>
        <p:blipFill rotWithShape="1">
          <a:blip r:embed="rId2"/>
          <a:srcRect b="80000"/>
          <a:stretch/>
        </p:blipFill>
        <p:spPr>
          <a:xfrm>
            <a:off x="1379537" y="2743200"/>
            <a:ext cx="9429750" cy="1371600"/>
          </a:xfrm>
          <a:prstGeom prst="rect">
            <a:avLst/>
          </a:prstGeom>
        </p:spPr>
      </p:pic>
    </p:spTree>
    <p:extLst>
      <p:ext uri="{BB962C8B-B14F-4D97-AF65-F5344CB8AC3E}">
        <p14:creationId xmlns:p14="http://schemas.microsoft.com/office/powerpoint/2010/main" val="18112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FCBEE-6BCC-9A95-2130-0DE7E51426B6}"/>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0E7A0FC4-934C-BD17-BACD-6EB27D397FAC}"/>
              </a:ext>
            </a:extLst>
          </p:cNvPr>
          <p:cNvSpPr txBox="1">
            <a:spLocks/>
          </p:cNvSpPr>
          <p:nvPr/>
        </p:nvSpPr>
        <p:spPr>
          <a:xfrm>
            <a:off x="303212" y="5334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Cytoplasm</a:t>
            </a:r>
          </a:p>
        </p:txBody>
      </p:sp>
      <p:sp>
        <p:nvSpPr>
          <p:cNvPr id="3" name="Rechthoek 2">
            <a:extLst>
              <a:ext uri="{FF2B5EF4-FFF2-40B4-BE49-F238E27FC236}">
                <a16:creationId xmlns:a16="http://schemas.microsoft.com/office/drawing/2014/main" id="{EC46A0FF-C588-17FD-FCA8-5C14D18B5FA3}"/>
              </a:ext>
            </a:extLst>
          </p:cNvPr>
          <p:cNvSpPr/>
          <p:nvPr/>
        </p:nvSpPr>
        <p:spPr>
          <a:xfrm>
            <a:off x="150812" y="1219200"/>
            <a:ext cx="11658600" cy="2307555"/>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Definition: </a:t>
            </a:r>
            <a:r>
              <a:rPr lang="en-US" sz="2399" dirty="0">
                <a:latin typeface="Times New Roman" panose="02020603050405020304" pitchFamily="18" charset="0"/>
                <a:cs typeface="Times New Roman" panose="02020603050405020304" pitchFamily="18" charset="0"/>
              </a:rPr>
              <a:t>The </a:t>
            </a:r>
            <a:r>
              <a:rPr lang="en-US" sz="2399" dirty="0">
                <a:solidFill>
                  <a:srgbClr val="FF0000"/>
                </a:solidFill>
                <a:latin typeface="Times New Roman" panose="02020603050405020304" pitchFamily="18" charset="0"/>
                <a:cs typeface="Times New Roman" panose="02020603050405020304" pitchFamily="18" charset="0"/>
              </a:rPr>
              <a:t>cytoplasm</a:t>
            </a:r>
            <a:r>
              <a:rPr lang="en-US" sz="2399" dirty="0">
                <a:latin typeface="Times New Roman" panose="02020603050405020304" pitchFamily="18" charset="0"/>
                <a:cs typeface="Times New Roman" panose="02020603050405020304" pitchFamily="18" charset="0"/>
              </a:rPr>
              <a:t> is the jelly-like substance that fills the cell and surrounds the organelles. It is located between the cell membrane and the nucleus in eukaryotic cells. In prokaryotic cells, it encompasses the region within the cell membrane.</a:t>
            </a:r>
          </a:p>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Cytoplasm</a:t>
            </a:r>
            <a:r>
              <a:rPr lang="en-US" sz="2399" dirty="0">
                <a:latin typeface="Times New Roman" panose="02020603050405020304" pitchFamily="18" charset="0"/>
                <a:cs typeface="Times New Roman" panose="02020603050405020304" pitchFamily="18" charset="0"/>
              </a:rPr>
              <a:t> refers to all material within a cell, enclosed by the cell membrane, except for the cell nucleus.</a:t>
            </a:r>
          </a:p>
          <a:p>
            <a:pPr algn="just"/>
            <a:r>
              <a:rPr lang="en-US" sz="2399" dirty="0">
                <a:latin typeface="Times New Roman" panose="02020603050405020304" pitchFamily="18" charset="0"/>
                <a:cs typeface="Times New Roman" panose="02020603050405020304" pitchFamily="18" charset="0"/>
              </a:rPr>
              <a:t> </a:t>
            </a:r>
          </a:p>
        </p:txBody>
      </p:sp>
      <p:pic>
        <p:nvPicPr>
          <p:cNvPr id="2050" name="Picture 2" descr="Cytoplasm | Definition &amp; Function | Britannica">
            <a:extLst>
              <a:ext uri="{FF2B5EF4-FFF2-40B4-BE49-F238E27FC236}">
                <a16:creationId xmlns:a16="http://schemas.microsoft.com/office/drawing/2014/main" id="{A5422C5D-A41E-875E-2F5C-9F1801F003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9812" y="3419475"/>
            <a:ext cx="5029200"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52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D783E-9CBD-ADE5-4C8D-CA06E8E76A84}"/>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7EC1666F-DA97-9BA2-4F10-42F5F1E2BC96}"/>
              </a:ext>
            </a:extLst>
          </p:cNvPr>
          <p:cNvSpPr txBox="1">
            <a:spLocks/>
          </p:cNvSpPr>
          <p:nvPr/>
        </p:nvSpPr>
        <p:spPr>
          <a:xfrm>
            <a:off x="751845" y="5334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Components of Cytoplasm</a:t>
            </a:r>
          </a:p>
        </p:txBody>
      </p:sp>
      <p:sp>
        <p:nvSpPr>
          <p:cNvPr id="3" name="Rechthoek 2">
            <a:extLst>
              <a:ext uri="{FF2B5EF4-FFF2-40B4-BE49-F238E27FC236}">
                <a16:creationId xmlns:a16="http://schemas.microsoft.com/office/drawing/2014/main" id="{5FE77B75-29A7-0F9A-1303-45B8347191F5}"/>
              </a:ext>
            </a:extLst>
          </p:cNvPr>
          <p:cNvSpPr/>
          <p:nvPr/>
        </p:nvSpPr>
        <p:spPr>
          <a:xfrm>
            <a:off x="135458" y="1219200"/>
            <a:ext cx="11597753" cy="1938351"/>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Cytosol</a:t>
            </a:r>
            <a:r>
              <a:rPr lang="ar-IQ" sz="2399" dirty="0">
                <a:latin typeface="Times New Roman" panose="02020603050405020304" pitchFamily="18" charset="0"/>
                <a:cs typeface="Times New Roman" panose="02020603050405020304" pitchFamily="18" charset="0"/>
              </a:rPr>
              <a:t> </a:t>
            </a:r>
            <a:r>
              <a:rPr lang="en-US" sz="2399" dirty="0">
                <a:latin typeface="Times New Roman" panose="02020603050405020304" pitchFamily="18" charset="0"/>
                <a:cs typeface="Times New Roman" panose="02020603050405020304" pitchFamily="18" charset="0"/>
              </a:rPr>
              <a:t>:The gel-like fluid component of the cytoplasm. It is primarily made up of water, salts, proteins, and various molecules.</a:t>
            </a:r>
            <a:endParaRPr lang="ar-IQ" sz="2399" dirty="0">
              <a:latin typeface="Times New Roman" panose="02020603050405020304" pitchFamily="18" charset="0"/>
              <a:cs typeface="Times New Roman" panose="02020603050405020304" pitchFamily="18" charset="0"/>
            </a:endParaRPr>
          </a:p>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Organelles</a:t>
            </a:r>
            <a:r>
              <a:rPr lang="ar-IQ" sz="2399" dirty="0">
                <a:latin typeface="Times New Roman" panose="02020603050405020304" pitchFamily="18" charset="0"/>
                <a:cs typeface="Times New Roman" panose="02020603050405020304" pitchFamily="18" charset="0"/>
              </a:rPr>
              <a:t> :</a:t>
            </a:r>
            <a:r>
              <a:rPr lang="en-US" sz="2399" dirty="0">
                <a:latin typeface="Times New Roman" panose="02020603050405020304" pitchFamily="18" charset="0"/>
                <a:cs typeface="Times New Roman" panose="02020603050405020304" pitchFamily="18" charset="0"/>
              </a:rPr>
              <a:t>Structures within the cytoplasm that carry out specific functions.</a:t>
            </a:r>
          </a:p>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Cytoskeleton:</a:t>
            </a:r>
            <a:r>
              <a:rPr lang="en-US" sz="2399" dirty="0">
                <a:latin typeface="Times New Roman" panose="02020603050405020304" pitchFamily="18" charset="0"/>
                <a:cs typeface="Times New Roman" panose="02020603050405020304" pitchFamily="18" charset="0"/>
              </a:rPr>
              <a:t> A network of protein filaments and tubules that provide structural support and shape to the cell. It also helps in intracellular transport and cell division.</a:t>
            </a:r>
            <a:endParaRPr lang="en-GB" sz="2399" dirty="0">
              <a:latin typeface="Times New Roman" panose="02020603050405020304" pitchFamily="18" charset="0"/>
              <a:cs typeface="Times New Roman" panose="02020603050405020304" pitchFamily="18" charset="0"/>
            </a:endParaRPr>
          </a:p>
        </p:txBody>
      </p:sp>
      <p:pic>
        <p:nvPicPr>
          <p:cNvPr id="3076" name="Picture 4" descr="Labelled Diagram of Cytoplasm - GeeksforGeeks">
            <a:extLst>
              <a:ext uri="{FF2B5EF4-FFF2-40B4-BE49-F238E27FC236}">
                <a16:creationId xmlns:a16="http://schemas.microsoft.com/office/drawing/2014/main" id="{87C271C8-9747-74A4-28E6-07E1426288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3157551"/>
            <a:ext cx="9525000" cy="3548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29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02837-D669-F405-14BA-EEAC5FA5E594}"/>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3B1DF906-74F0-FD95-FF65-71A16CED22CB}"/>
              </a:ext>
            </a:extLst>
          </p:cNvPr>
          <p:cNvSpPr txBox="1">
            <a:spLocks/>
          </p:cNvSpPr>
          <p:nvPr/>
        </p:nvSpPr>
        <p:spPr>
          <a:xfrm>
            <a:off x="455612" y="6096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Functions of Cytoplasm</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E0A0DE7C-CF4B-1FFF-E262-5AC9B6682158}"/>
              </a:ext>
            </a:extLst>
          </p:cNvPr>
          <p:cNvSpPr/>
          <p:nvPr/>
        </p:nvSpPr>
        <p:spPr>
          <a:xfrm>
            <a:off x="150812" y="1295400"/>
            <a:ext cx="11734800" cy="3045962"/>
          </a:xfrm>
          <a:prstGeom prst="rect">
            <a:avLst/>
          </a:prstGeom>
          <a:noFill/>
        </p:spPr>
        <p:txBody>
          <a:bodyPr wrap="square" rtlCol="0">
            <a:spAutoFit/>
          </a:bodyPr>
          <a:lstStyle/>
          <a:p>
            <a:pPr marL="457200" indent="-457200" algn="just">
              <a:buFont typeface="+mj-lt"/>
              <a:buAutoNum type="arabicPeriod"/>
            </a:pPr>
            <a:r>
              <a:rPr lang="en-US" sz="2399" dirty="0">
                <a:latin typeface="Times New Roman" panose="02020603050405020304" pitchFamily="18" charset="0"/>
                <a:cs typeface="Times New Roman" panose="02020603050405020304" pitchFamily="18" charset="0"/>
              </a:rPr>
              <a:t>Supports Organelles: The cytoplasm provides a medium for the organelles to remain suspended and allows them to perform their functions.</a:t>
            </a:r>
          </a:p>
          <a:p>
            <a:pPr marL="457200" indent="-457200" algn="just">
              <a:buFont typeface="+mj-lt"/>
              <a:buAutoNum type="arabicPeriod"/>
            </a:pPr>
            <a:r>
              <a:rPr lang="en-US" sz="2399" dirty="0">
                <a:latin typeface="Times New Roman" panose="02020603050405020304" pitchFamily="18" charset="0"/>
                <a:cs typeface="Times New Roman" panose="02020603050405020304" pitchFamily="18" charset="0"/>
              </a:rPr>
              <a:t>Chemical Reactions: Many biochemical reactions, such as glycolysis, occur in the cytoplasm.</a:t>
            </a:r>
          </a:p>
          <a:p>
            <a:pPr marL="457200" indent="-457200" algn="just">
              <a:buFont typeface="+mj-lt"/>
              <a:buAutoNum type="arabicPeriod"/>
            </a:pPr>
            <a:r>
              <a:rPr lang="en-US" sz="2399" dirty="0">
                <a:latin typeface="Times New Roman" panose="02020603050405020304" pitchFamily="18" charset="0"/>
                <a:cs typeface="Times New Roman" panose="02020603050405020304" pitchFamily="18" charset="0"/>
              </a:rPr>
              <a:t>Transport: The cytoplasm helps in the transport of materials within the cell through diffusion and the movement of organelles along the cytoskeleton.</a:t>
            </a:r>
          </a:p>
          <a:p>
            <a:pPr marL="457200" indent="-457200" algn="just">
              <a:buFont typeface="+mj-lt"/>
              <a:buAutoNum type="arabicPeriod"/>
            </a:pPr>
            <a:r>
              <a:rPr lang="en-US" sz="2399" dirty="0">
                <a:latin typeface="Times New Roman" panose="02020603050405020304" pitchFamily="18" charset="0"/>
                <a:cs typeface="Times New Roman" panose="02020603050405020304" pitchFamily="18" charset="0"/>
              </a:rPr>
              <a:t>Storage: The cytoplasm stores nutrients, ions, and other essential molecules required for cellular processes.</a:t>
            </a:r>
            <a:endParaRPr lang="en-GB" sz="2399"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964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89ADE-377B-2564-1FEB-43FE874C0BB7}"/>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14426E2D-8304-A065-C107-D49519849331}"/>
              </a:ext>
            </a:extLst>
          </p:cNvPr>
          <p:cNvSpPr txBox="1">
            <a:spLocks/>
          </p:cNvSpPr>
          <p:nvPr/>
        </p:nvSpPr>
        <p:spPr>
          <a:xfrm>
            <a:off x="687605" y="6858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Cellular Organelles: Structure and Function</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1334DECA-C36B-810D-3855-7DFC878413AE}"/>
              </a:ext>
            </a:extLst>
          </p:cNvPr>
          <p:cNvSpPr/>
          <p:nvPr/>
        </p:nvSpPr>
        <p:spPr>
          <a:xfrm>
            <a:off x="150812" y="1219200"/>
            <a:ext cx="11734800" cy="4891980"/>
          </a:xfrm>
          <a:prstGeom prst="rect">
            <a:avLst/>
          </a:prstGeom>
          <a:noFill/>
        </p:spPr>
        <p:txBody>
          <a:bodyPr wrap="square" rtlCol="0">
            <a:spAutoFit/>
          </a:bodyPr>
          <a:lstStyle/>
          <a:p>
            <a:pPr marL="342900" indent="-342900"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Cellular organelles </a:t>
            </a:r>
            <a:r>
              <a:rPr lang="en-US" sz="2399" dirty="0">
                <a:latin typeface="Times New Roman" panose="02020603050405020304" pitchFamily="18" charset="0"/>
                <a:cs typeface="Times New Roman" panose="02020603050405020304" pitchFamily="18" charset="0"/>
              </a:rPr>
              <a:t>are specialized structures within the cell that perform specific functions necessary for the cell’s survival and activity. </a:t>
            </a:r>
          </a:p>
          <a:p>
            <a:pPr marL="342900" indent="-342900" algn="just">
              <a:buFont typeface="Wingdings" panose="05000000000000000000" pitchFamily="2" charset="2"/>
              <a:buChar char="Ø"/>
            </a:pPr>
            <a:r>
              <a:rPr lang="en-US" sz="2399" dirty="0">
                <a:solidFill>
                  <a:schemeClr val="accent6"/>
                </a:solidFill>
                <a:latin typeface="Times New Roman" panose="02020603050405020304" pitchFamily="18" charset="0"/>
                <a:cs typeface="Times New Roman" panose="02020603050405020304" pitchFamily="18" charset="0"/>
              </a:rPr>
              <a:t>Organelles can be broadly divided into:</a:t>
            </a:r>
          </a:p>
          <a:p>
            <a:pPr algn="just"/>
            <a:endParaRPr lang="en-US" sz="2399"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US" sz="2399" b="1" dirty="0">
                <a:latin typeface="Times New Roman" panose="02020603050405020304" pitchFamily="18" charset="0"/>
                <a:cs typeface="Times New Roman" panose="02020603050405020304" pitchFamily="18" charset="0"/>
              </a:rPr>
              <a:t>Membrane-bound organelles</a:t>
            </a:r>
            <a:r>
              <a:rPr lang="en-US" sz="2399" dirty="0">
                <a:latin typeface="Times New Roman" panose="02020603050405020304" pitchFamily="18" charset="0"/>
                <a:cs typeface="Times New Roman" panose="02020603050405020304" pitchFamily="18" charset="0"/>
              </a:rPr>
              <a:t>: Nucleus, Mitochondria, Endoplasmic Reticulum (ER), Golgi Apparatus, Lysosomes, Peroxisomes, Chloroplasts (in plant cells)</a:t>
            </a:r>
          </a:p>
          <a:p>
            <a:pPr marL="457200" indent="-457200" algn="just">
              <a:buFont typeface="+mj-lt"/>
              <a:buAutoNum type="arabicPeriod"/>
            </a:pPr>
            <a:r>
              <a:rPr lang="en-US" sz="2399" b="1" dirty="0">
                <a:latin typeface="Times New Roman" panose="02020603050405020304" pitchFamily="18" charset="0"/>
                <a:cs typeface="Times New Roman" panose="02020603050405020304" pitchFamily="18" charset="0"/>
              </a:rPr>
              <a:t>Non-membrane-bound organelles</a:t>
            </a:r>
            <a:r>
              <a:rPr lang="en-US" sz="2399" dirty="0">
                <a:latin typeface="Times New Roman" panose="02020603050405020304" pitchFamily="18" charset="0"/>
                <a:cs typeface="Times New Roman" panose="02020603050405020304" pitchFamily="18" charset="0"/>
              </a:rPr>
              <a:t>: Ribosomes, Cytoskeleton, Centrioles (in animal cells).</a:t>
            </a:r>
          </a:p>
          <a:p>
            <a:pPr marL="342900" indent="-342900" algn="just">
              <a:buFont typeface="Wingdings" panose="05000000000000000000" pitchFamily="2" charset="2"/>
              <a:buChar char="Ø"/>
            </a:pPr>
            <a:endParaRPr lang="en-US" sz="2399"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They are similar in all cells, but with some variations depending on the cell specialization. Each organelle is a separate compartment, containing different chemically setting for fulfilling a partial or cellular function. These organelles occupy about half of the total cell volume.</a:t>
            </a:r>
            <a:endParaRPr lang="en-GB" sz="2399"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308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02E2E-0E3A-6466-1DA4-61F5D264D47B}"/>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4ED38C0A-67BB-19F0-576B-08405AF936E7}"/>
              </a:ext>
            </a:extLst>
          </p:cNvPr>
          <p:cNvSpPr txBox="1">
            <a:spLocks/>
          </p:cNvSpPr>
          <p:nvPr/>
        </p:nvSpPr>
        <p:spPr>
          <a:xfrm>
            <a:off x="687605" y="6858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Cellular Organelles</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D699FD5-7A80-C140-84CE-854D1E30BFDA}"/>
              </a:ext>
            </a:extLst>
          </p:cNvPr>
          <p:cNvPicPr>
            <a:picLocks noChangeAspect="1"/>
          </p:cNvPicPr>
          <p:nvPr/>
        </p:nvPicPr>
        <p:blipFill>
          <a:blip r:embed="rId2"/>
          <a:stretch>
            <a:fillRect/>
          </a:stretch>
        </p:blipFill>
        <p:spPr>
          <a:xfrm>
            <a:off x="455612" y="1073049"/>
            <a:ext cx="10764752" cy="5461534"/>
          </a:xfrm>
          <a:prstGeom prst="rect">
            <a:avLst/>
          </a:prstGeom>
        </p:spPr>
      </p:pic>
    </p:spTree>
    <p:extLst>
      <p:ext uri="{BB962C8B-B14F-4D97-AF65-F5344CB8AC3E}">
        <p14:creationId xmlns:p14="http://schemas.microsoft.com/office/powerpoint/2010/main" val="148128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0218F-214B-8CDE-74AE-564FC603CD1A}"/>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47BE368B-A55C-C604-9EFB-D6B7F6DEDD45}"/>
              </a:ext>
            </a:extLst>
          </p:cNvPr>
          <p:cNvSpPr txBox="1">
            <a:spLocks/>
          </p:cNvSpPr>
          <p:nvPr/>
        </p:nvSpPr>
        <p:spPr>
          <a:xfrm>
            <a:off x="970708" y="648915"/>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Nucleus</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3A607362-6A32-7864-5A5A-032F0FA1CF72}"/>
              </a:ext>
            </a:extLst>
          </p:cNvPr>
          <p:cNvSpPr/>
          <p:nvPr/>
        </p:nvSpPr>
        <p:spPr>
          <a:xfrm>
            <a:off x="74612" y="1219200"/>
            <a:ext cx="6705600" cy="5261184"/>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Structure: </a:t>
            </a:r>
            <a:r>
              <a:rPr lang="en-US" sz="2399" dirty="0">
                <a:latin typeface="Times New Roman" panose="02020603050405020304" pitchFamily="18" charset="0"/>
                <a:cs typeface="Times New Roman" panose="02020603050405020304" pitchFamily="18" charset="0"/>
              </a:rPr>
              <a:t>The nucleus is the </a:t>
            </a:r>
            <a:r>
              <a:rPr lang="en-US" sz="2399" dirty="0">
                <a:solidFill>
                  <a:srgbClr val="FF0000"/>
                </a:solidFill>
                <a:latin typeface="Times New Roman" panose="02020603050405020304" pitchFamily="18" charset="0"/>
                <a:cs typeface="Times New Roman" panose="02020603050405020304" pitchFamily="18" charset="0"/>
              </a:rPr>
              <a:t>largest organelle</a:t>
            </a:r>
            <a:r>
              <a:rPr lang="en-US" sz="2399" dirty="0">
                <a:latin typeface="Times New Roman" panose="02020603050405020304" pitchFamily="18" charset="0"/>
                <a:cs typeface="Times New Roman" panose="02020603050405020304" pitchFamily="18" charset="0"/>
              </a:rPr>
              <a:t>, often </a:t>
            </a:r>
            <a:r>
              <a:rPr lang="en-US" sz="2399" dirty="0">
                <a:solidFill>
                  <a:srgbClr val="FF0000"/>
                </a:solidFill>
                <a:latin typeface="Times New Roman" panose="02020603050405020304" pitchFamily="18" charset="0"/>
                <a:cs typeface="Times New Roman" panose="02020603050405020304" pitchFamily="18" charset="0"/>
              </a:rPr>
              <a:t>spherical</a:t>
            </a:r>
            <a:r>
              <a:rPr lang="en-US" sz="2399" dirty="0">
                <a:latin typeface="Times New Roman" panose="02020603050405020304" pitchFamily="18" charset="0"/>
                <a:cs typeface="Times New Roman" panose="02020603050405020304" pitchFamily="18" charset="0"/>
              </a:rPr>
              <a:t>, and is surrounded by a double membrane called the </a:t>
            </a:r>
            <a:r>
              <a:rPr lang="en-US" sz="2399" dirty="0">
                <a:solidFill>
                  <a:srgbClr val="FF0000"/>
                </a:solidFill>
                <a:latin typeface="Times New Roman" panose="02020603050405020304" pitchFamily="18" charset="0"/>
                <a:cs typeface="Times New Roman" panose="02020603050405020304" pitchFamily="18" charset="0"/>
              </a:rPr>
              <a:t>nuclear envelope</a:t>
            </a:r>
            <a:r>
              <a:rPr lang="en-US" sz="2399" dirty="0">
                <a:latin typeface="Times New Roman" panose="02020603050405020304" pitchFamily="18" charset="0"/>
                <a:cs typeface="Times New Roman" panose="02020603050405020304" pitchFamily="18" charset="0"/>
              </a:rPr>
              <a:t>. The nuclear envelope has </a:t>
            </a:r>
            <a:r>
              <a:rPr lang="en-US" sz="2399" dirty="0">
                <a:solidFill>
                  <a:srgbClr val="FF0000"/>
                </a:solidFill>
                <a:latin typeface="Times New Roman" panose="02020603050405020304" pitchFamily="18" charset="0"/>
                <a:cs typeface="Times New Roman" panose="02020603050405020304" pitchFamily="18" charset="0"/>
              </a:rPr>
              <a:t>pores</a:t>
            </a:r>
            <a:r>
              <a:rPr lang="en-US" sz="2399" dirty="0">
                <a:latin typeface="Times New Roman" panose="02020603050405020304" pitchFamily="18" charset="0"/>
                <a:cs typeface="Times New Roman" panose="02020603050405020304" pitchFamily="18" charset="0"/>
              </a:rPr>
              <a:t> that regulate the movement of molecules in and out of the nucleus.</a:t>
            </a:r>
          </a:p>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Function: </a:t>
            </a:r>
            <a:r>
              <a:rPr lang="en-US" sz="2399" dirty="0">
                <a:latin typeface="Times New Roman" panose="02020603050405020304" pitchFamily="18" charset="0"/>
                <a:cs typeface="Times New Roman" panose="02020603050405020304" pitchFamily="18" charset="0"/>
              </a:rPr>
              <a:t>The nucleus is the control center of the cell. It stores genetic material in the form of </a:t>
            </a:r>
            <a:r>
              <a:rPr lang="en-US" sz="2399" dirty="0">
                <a:solidFill>
                  <a:srgbClr val="FF0000"/>
                </a:solidFill>
                <a:latin typeface="Times New Roman" panose="02020603050405020304" pitchFamily="18" charset="0"/>
                <a:cs typeface="Times New Roman" panose="02020603050405020304" pitchFamily="18" charset="0"/>
              </a:rPr>
              <a:t>DNA</a:t>
            </a:r>
            <a:r>
              <a:rPr lang="en-US" sz="2399" dirty="0">
                <a:latin typeface="Times New Roman" panose="02020603050405020304" pitchFamily="18" charset="0"/>
                <a:cs typeface="Times New Roman" panose="02020603050405020304" pitchFamily="18" charset="0"/>
              </a:rPr>
              <a:t> and coordinates cell activities such as growth, metabolism, protein synthesis, and cell division.</a:t>
            </a:r>
          </a:p>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The key feature that separates eukaryotic cells (animals, plants, and fungi) from prokaryotic cells (bacteria and archaea) is the presence of a nucleus.</a:t>
            </a:r>
          </a:p>
          <a:p>
            <a:pPr algn="just"/>
            <a:endParaRPr lang="en-US" sz="2399" dirty="0">
              <a:latin typeface="Times New Roman" panose="02020603050405020304" pitchFamily="18" charset="0"/>
              <a:cs typeface="Times New Roman" panose="02020603050405020304" pitchFamily="18" charset="0"/>
            </a:endParaRPr>
          </a:p>
          <a:p>
            <a:pPr algn="just"/>
            <a:r>
              <a:rPr lang="en-GB" sz="2399" dirty="0">
                <a:latin typeface="Times New Roman" panose="02020603050405020304" pitchFamily="18" charset="0"/>
                <a:cs typeface="Times New Roman" panose="02020603050405020304" pitchFamily="18" charset="0"/>
              </a:rPr>
              <a:t> </a:t>
            </a:r>
          </a:p>
        </p:txBody>
      </p:sp>
      <p:pic>
        <p:nvPicPr>
          <p:cNvPr id="5" name="Picture 4">
            <a:extLst>
              <a:ext uri="{FF2B5EF4-FFF2-40B4-BE49-F238E27FC236}">
                <a16:creationId xmlns:a16="http://schemas.microsoft.com/office/drawing/2014/main" id="{6238D285-DB47-FC47-4491-A45775DE411A}"/>
              </a:ext>
            </a:extLst>
          </p:cNvPr>
          <p:cNvPicPr>
            <a:picLocks noChangeAspect="1"/>
          </p:cNvPicPr>
          <p:nvPr/>
        </p:nvPicPr>
        <p:blipFill>
          <a:blip r:embed="rId2"/>
          <a:stretch>
            <a:fillRect/>
          </a:stretch>
        </p:blipFill>
        <p:spPr>
          <a:xfrm>
            <a:off x="6856412" y="1143000"/>
            <a:ext cx="5181600" cy="4495800"/>
          </a:xfrm>
          <a:prstGeom prst="rect">
            <a:avLst/>
          </a:prstGeom>
        </p:spPr>
      </p:pic>
    </p:spTree>
    <p:extLst>
      <p:ext uri="{BB962C8B-B14F-4D97-AF65-F5344CB8AC3E}">
        <p14:creationId xmlns:p14="http://schemas.microsoft.com/office/powerpoint/2010/main" val="182517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BD151-0DE2-5B42-D74C-8DBA204DB524}"/>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3D17D67B-9448-5AB4-E903-05E9D654AAD9}"/>
              </a:ext>
            </a:extLst>
          </p:cNvPr>
          <p:cNvSpPr txBox="1">
            <a:spLocks/>
          </p:cNvSpPr>
          <p:nvPr/>
        </p:nvSpPr>
        <p:spPr>
          <a:xfrm>
            <a:off x="531812" y="3810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Mitochondria</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F8C7C02B-0E1C-130E-9244-996214E40A44}"/>
              </a:ext>
            </a:extLst>
          </p:cNvPr>
          <p:cNvSpPr/>
          <p:nvPr/>
        </p:nvSpPr>
        <p:spPr>
          <a:xfrm>
            <a:off x="113828" y="914400"/>
            <a:ext cx="11277600" cy="3785652"/>
          </a:xfrm>
          <a:prstGeom prst="rect">
            <a:avLst/>
          </a:prstGeom>
          <a:noFill/>
        </p:spPr>
        <p:txBody>
          <a:bodyPr wrap="square" rtlCol="0">
            <a:spAutoFit/>
          </a:bodyPr>
          <a:lstStyle/>
          <a:p>
            <a:pPr marL="342797" indent="-342797" algn="just">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Structure: </a:t>
            </a:r>
            <a:r>
              <a:rPr lang="en-US" sz="2400" dirty="0">
                <a:latin typeface="Times New Roman" panose="02020603050405020304" pitchFamily="18" charset="0"/>
                <a:cs typeface="Times New Roman" panose="02020603050405020304" pitchFamily="18" charset="0"/>
              </a:rPr>
              <a:t>Mitochondrion is a </a:t>
            </a:r>
            <a:r>
              <a:rPr lang="en-US" sz="2400" dirty="0">
                <a:solidFill>
                  <a:srgbClr val="FF0000"/>
                </a:solidFill>
                <a:latin typeface="Times New Roman" panose="02020603050405020304" pitchFamily="18" charset="0"/>
                <a:cs typeface="Times New Roman" panose="02020603050405020304" pitchFamily="18" charset="0"/>
              </a:rPr>
              <a:t>rod-shaped</a:t>
            </a:r>
            <a:r>
              <a:rPr lang="en-US" sz="2400" dirty="0">
                <a:latin typeface="Times New Roman" panose="02020603050405020304" pitchFamily="18" charset="0"/>
                <a:cs typeface="Times New Roman" panose="02020603050405020304" pitchFamily="18" charset="0"/>
              </a:rPr>
              <a:t> organelle that is considered the </a:t>
            </a:r>
            <a:r>
              <a:rPr lang="en-US" sz="2400" dirty="0">
                <a:solidFill>
                  <a:srgbClr val="FF0000"/>
                </a:solidFill>
                <a:latin typeface="Times New Roman" panose="02020603050405020304" pitchFamily="18" charset="0"/>
                <a:cs typeface="Times New Roman" panose="02020603050405020304" pitchFamily="18" charset="0"/>
              </a:rPr>
              <a:t>power generator</a:t>
            </a:r>
            <a:r>
              <a:rPr lang="en-US" sz="2400" dirty="0">
                <a:latin typeface="Times New Roman" panose="02020603050405020304" pitchFamily="18" charset="0"/>
                <a:cs typeface="Times New Roman" panose="02020603050405020304" pitchFamily="18" charset="0"/>
              </a:rPr>
              <a:t>s of the cell. Mitochondria are double-membraned organelles with an inner membrane that folds into structures called </a:t>
            </a:r>
            <a:r>
              <a:rPr lang="en-US" sz="2400" dirty="0">
                <a:solidFill>
                  <a:srgbClr val="FF0000"/>
                </a:solidFill>
                <a:latin typeface="Times New Roman" panose="02020603050405020304" pitchFamily="18" charset="0"/>
                <a:cs typeface="Times New Roman" panose="02020603050405020304" pitchFamily="18" charset="0"/>
              </a:rPr>
              <a:t>cristae</a:t>
            </a:r>
            <a:r>
              <a:rPr lang="en-US" sz="2400" dirty="0">
                <a:latin typeface="Times New Roman" panose="02020603050405020304" pitchFamily="18" charset="0"/>
                <a:cs typeface="Times New Roman" panose="02020603050405020304" pitchFamily="18" charset="0"/>
              </a:rPr>
              <a:t>. Mitochondrion has double layers of the membrane: outer mitochondrial membrane </a:t>
            </a:r>
            <a:r>
              <a:rPr lang="en-US" sz="2400" dirty="0">
                <a:solidFill>
                  <a:srgbClr val="FF0000"/>
                </a:solidFill>
                <a:latin typeface="Times New Roman" panose="02020603050405020304" pitchFamily="18" charset="0"/>
                <a:cs typeface="Times New Roman" panose="02020603050405020304" pitchFamily="18" charset="0"/>
              </a:rPr>
              <a:t>(OMM) </a:t>
            </a:r>
            <a:r>
              <a:rPr lang="en-US" sz="2400" dirty="0">
                <a:latin typeface="Times New Roman" panose="02020603050405020304" pitchFamily="18" charset="0"/>
                <a:cs typeface="Times New Roman" panose="02020603050405020304" pitchFamily="18" charset="0"/>
              </a:rPr>
              <a:t>and inner mitochondrial membrane </a:t>
            </a:r>
            <a:r>
              <a:rPr lang="en-US" sz="2400" dirty="0">
                <a:solidFill>
                  <a:srgbClr val="FF0000"/>
                </a:solidFill>
                <a:latin typeface="Times New Roman" panose="02020603050405020304" pitchFamily="18" charset="0"/>
                <a:cs typeface="Times New Roman" panose="02020603050405020304" pitchFamily="18" charset="0"/>
              </a:rPr>
              <a:t>(IMM)</a:t>
            </a:r>
            <a:r>
              <a:rPr lang="en-US" sz="2400" dirty="0">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Between the OMM and IMM is the intermembrane space. The region inside the inner membrane is called the </a:t>
            </a:r>
            <a:r>
              <a:rPr lang="en-US" sz="2400" dirty="0">
                <a:solidFill>
                  <a:srgbClr val="FF0000"/>
                </a:solidFill>
                <a:latin typeface="Times New Roman" panose="02020603050405020304" pitchFamily="18" charset="0"/>
                <a:cs typeface="Times New Roman" panose="02020603050405020304" pitchFamily="18" charset="0"/>
              </a:rPr>
              <a:t>matrix</a:t>
            </a:r>
            <a:r>
              <a:rPr lang="en-US" sz="2400" dirty="0">
                <a:latin typeface="Times New Roman" panose="02020603050405020304" pitchFamily="18" charset="0"/>
                <a:cs typeface="Times New Roman" panose="02020603050405020304" pitchFamily="18" charset="0"/>
              </a:rPr>
              <a:t>. Inside is the matrix, where several metabolic reactions take place.</a:t>
            </a:r>
          </a:p>
          <a:p>
            <a:pPr marL="342797" indent="-342797" algn="just">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Function:</a:t>
            </a:r>
            <a:r>
              <a:rPr lang="en-US" sz="2400" dirty="0">
                <a:latin typeface="Times New Roman" panose="02020603050405020304" pitchFamily="18" charset="0"/>
                <a:cs typeface="Times New Roman" panose="02020603050405020304" pitchFamily="18" charset="0"/>
              </a:rPr>
              <a:t> Known as the </a:t>
            </a:r>
            <a:r>
              <a:rPr lang="en-US" sz="2400" dirty="0">
                <a:solidFill>
                  <a:srgbClr val="FF0000"/>
                </a:solidFill>
                <a:latin typeface="Times New Roman" panose="02020603050405020304" pitchFamily="18" charset="0"/>
                <a:cs typeface="Times New Roman" panose="02020603050405020304" pitchFamily="18" charset="0"/>
              </a:rPr>
              <a:t>"powerhouses" </a:t>
            </a:r>
            <a:r>
              <a:rPr lang="en-US" sz="2400" dirty="0">
                <a:latin typeface="Times New Roman" panose="02020603050405020304" pitchFamily="18" charset="0"/>
                <a:cs typeface="Times New Roman" panose="02020603050405020304" pitchFamily="18" charset="0"/>
              </a:rPr>
              <a:t>of the cell, mitochondria generate energy in the form of adenosine triphosphate </a:t>
            </a:r>
            <a:r>
              <a:rPr lang="en-US" sz="2400" dirty="0">
                <a:solidFill>
                  <a:srgbClr val="FF0000"/>
                </a:solidFill>
                <a:latin typeface="Times New Roman" panose="02020603050405020304" pitchFamily="18" charset="0"/>
                <a:cs typeface="Times New Roman" panose="02020603050405020304" pitchFamily="18" charset="0"/>
              </a:rPr>
              <a:t>(ATP) </a:t>
            </a:r>
            <a:r>
              <a:rPr lang="en-US" sz="2400" dirty="0">
                <a:latin typeface="Times New Roman" panose="02020603050405020304" pitchFamily="18" charset="0"/>
                <a:cs typeface="Times New Roman" panose="02020603050405020304" pitchFamily="18" charset="0"/>
              </a:rPr>
              <a:t>through cellular respiration. They are involved in energy metabolism, cell death regulation, and calcium storage.</a:t>
            </a:r>
            <a:endParaRPr lang="en-GB"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C22A512-2704-CFC0-85AC-7F47209AF176}"/>
              </a:ext>
            </a:extLst>
          </p:cNvPr>
          <p:cNvPicPr>
            <a:picLocks noChangeAspect="1"/>
          </p:cNvPicPr>
          <p:nvPr/>
        </p:nvPicPr>
        <p:blipFill>
          <a:blip r:embed="rId2"/>
          <a:stretch>
            <a:fillRect/>
          </a:stretch>
        </p:blipFill>
        <p:spPr>
          <a:xfrm>
            <a:off x="684211" y="4648200"/>
            <a:ext cx="11049001" cy="2057400"/>
          </a:xfrm>
          <a:prstGeom prst="rect">
            <a:avLst/>
          </a:prstGeom>
        </p:spPr>
      </p:pic>
    </p:spTree>
    <p:extLst>
      <p:ext uri="{BB962C8B-B14F-4D97-AF65-F5344CB8AC3E}">
        <p14:creationId xmlns:p14="http://schemas.microsoft.com/office/powerpoint/2010/main" val="58016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9181</TotalTime>
  <Words>1860</Words>
  <Application>Microsoft Office PowerPoint</Application>
  <PresentationFormat>Custom</PresentationFormat>
  <Paragraphs>108</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Euphemia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BMID_I</dc:title>
  <dc:subject>Lecture 2</dc:subject>
  <dc:creator>MAHİR RAHMAN AL-HAJAJ</dc:creator>
  <cp:keywords>Al-Mustaqbal University College</cp:keywords>
  <cp:lastModifiedBy>zainab.sattar.jabbar@uomus.edu.iq</cp:lastModifiedBy>
  <cp:revision>247</cp:revision>
  <cp:lastPrinted>2022-10-07T10:41:38Z</cp:lastPrinted>
  <dcterms:created xsi:type="dcterms:W3CDTF">2022-10-06T20:58:31Z</dcterms:created>
  <dcterms:modified xsi:type="dcterms:W3CDTF">2025-01-14T18:36:01Z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