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2099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618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39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124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443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661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696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6981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1257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031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7886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74E98D-FC0B-4CA6-8C84-22645BCC76EF}" type="datetimeFigureOut">
              <a:rPr lang="en-US" smtClean="0">
                <a:solidFill>
                  <a:prstClr val="black">
                    <a:tint val="75000"/>
                  </a:prstClr>
                </a:solidFill>
              </a:rPr>
              <a:pPr/>
              <a:t>1/15/2025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6DE79C-AD33-496D-8102-D343AE69931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2840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2W2MXhB9hNo"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552" y="56171"/>
            <a:ext cx="8248649" cy="7294305"/>
          </a:xfrm>
          <a:prstGeom prst="rect">
            <a:avLst/>
          </a:prstGeom>
        </p:spPr>
        <p:txBody>
          <a:bodyPr wrap="square">
            <a:spAutoFit/>
          </a:bodyPr>
          <a:lstStyle/>
          <a:p>
            <a:r>
              <a:rPr lang="en-US" b="1" dirty="0">
                <a:solidFill>
                  <a:prstClr val="black"/>
                </a:solidFill>
              </a:rPr>
              <a:t>Detection </a:t>
            </a:r>
            <a:r>
              <a:rPr lang="en-US" b="1" dirty="0">
                <a:solidFill>
                  <a:prstClr val="black"/>
                </a:solidFill>
              </a:rPr>
              <a:t>of Elements in Organic </a:t>
            </a:r>
            <a:r>
              <a:rPr lang="en-US" b="1" dirty="0">
                <a:solidFill>
                  <a:prstClr val="black"/>
                </a:solidFill>
              </a:rPr>
              <a:t>Compounds [LASSAIGNE`S </a:t>
            </a:r>
            <a:r>
              <a:rPr lang="en-US" b="1" dirty="0">
                <a:solidFill>
                  <a:prstClr val="black"/>
                </a:solidFill>
              </a:rPr>
              <a:t>EXTRACT (SODIUM FUSION EXTRACT</a:t>
            </a:r>
            <a:r>
              <a:rPr lang="en-US" b="1" dirty="0">
                <a:solidFill>
                  <a:prstClr val="black"/>
                </a:solidFill>
              </a:rPr>
              <a:t>)] </a:t>
            </a:r>
            <a:endParaRPr lang="en-US" dirty="0">
              <a:solidFill>
                <a:prstClr val="black"/>
              </a:solidFill>
            </a:endParaRPr>
          </a:p>
          <a:p>
            <a:r>
              <a:rPr lang="en-US" dirty="0" err="1">
                <a:solidFill>
                  <a:prstClr val="black"/>
                </a:solidFill>
              </a:rPr>
              <a:t>Backgraound</a:t>
            </a:r>
            <a:r>
              <a:rPr lang="en-US" dirty="0">
                <a:solidFill>
                  <a:prstClr val="black"/>
                </a:solidFill>
              </a:rPr>
              <a:t>: </a:t>
            </a:r>
          </a:p>
          <a:p>
            <a:r>
              <a:rPr lang="en-US" dirty="0">
                <a:solidFill>
                  <a:prstClr val="black"/>
                </a:solidFill>
              </a:rPr>
              <a:t>Detection of elements present in an organic compound constitutes an important step in its analysis. All the organic compounds contain carbon. Hydrogen is also present in most of the organic compounds (the few exceptions are the compounds such as CCl</a:t>
            </a:r>
            <a:r>
              <a:rPr lang="en-US" sz="1200" dirty="0">
                <a:solidFill>
                  <a:prstClr val="black"/>
                </a:solidFill>
              </a:rPr>
              <a:t>4</a:t>
            </a:r>
            <a:r>
              <a:rPr lang="en-US" dirty="0">
                <a:solidFill>
                  <a:prstClr val="black"/>
                </a:solidFill>
              </a:rPr>
              <a:t>, CS</a:t>
            </a:r>
            <a:r>
              <a:rPr lang="en-US" sz="1200" dirty="0">
                <a:solidFill>
                  <a:prstClr val="black"/>
                </a:solidFill>
              </a:rPr>
              <a:t>2</a:t>
            </a:r>
            <a:r>
              <a:rPr lang="en-US" dirty="0">
                <a:solidFill>
                  <a:prstClr val="black"/>
                </a:solidFill>
              </a:rPr>
              <a:t>, etc.). In addition to carbon and hydrogen other elements which are generally present in organic compounds are oxygen, nitrogen, </a:t>
            </a:r>
            <a:r>
              <a:rPr lang="en-US" dirty="0" err="1">
                <a:solidFill>
                  <a:prstClr val="black"/>
                </a:solidFill>
              </a:rPr>
              <a:t>sulphur</a:t>
            </a:r>
            <a:r>
              <a:rPr lang="en-US" dirty="0">
                <a:solidFill>
                  <a:prstClr val="black"/>
                </a:solidFill>
              </a:rPr>
              <a:t> and halogens. </a:t>
            </a:r>
          </a:p>
          <a:p>
            <a:r>
              <a:rPr lang="en-US" dirty="0">
                <a:solidFill>
                  <a:prstClr val="black"/>
                </a:solidFill>
              </a:rPr>
              <a:t>Since nearly all the organic compounds contain carbon as well as hydrogen it is usually not necessary to carry out tests to detect them and their presence can be assumed without testing for them. Here, we shall study the tests for the detection of nitrogen, </a:t>
            </a:r>
            <a:r>
              <a:rPr lang="en-US" dirty="0" err="1">
                <a:solidFill>
                  <a:prstClr val="black"/>
                </a:solidFill>
              </a:rPr>
              <a:t>sulphur</a:t>
            </a:r>
            <a:r>
              <a:rPr lang="en-US" dirty="0">
                <a:solidFill>
                  <a:prstClr val="black"/>
                </a:solidFill>
              </a:rPr>
              <a:t> and halogens only</a:t>
            </a:r>
            <a:r>
              <a:rPr lang="en-US" dirty="0">
                <a:solidFill>
                  <a:prstClr val="black"/>
                </a:solidFill>
              </a:rPr>
              <a:t>.</a:t>
            </a:r>
          </a:p>
          <a:p>
            <a:endParaRPr lang="en-US" dirty="0">
              <a:solidFill>
                <a:prstClr val="black"/>
              </a:solidFill>
            </a:endParaRPr>
          </a:p>
          <a:p>
            <a:r>
              <a:rPr lang="en-US" dirty="0" err="1">
                <a:solidFill>
                  <a:prstClr val="black"/>
                </a:solidFill>
              </a:rPr>
              <a:t>Lassaigne`s</a:t>
            </a:r>
            <a:r>
              <a:rPr lang="en-US" dirty="0">
                <a:solidFill>
                  <a:prstClr val="black"/>
                </a:solidFill>
              </a:rPr>
              <a:t> extract is prepared for the detection of nitrogen, </a:t>
            </a:r>
            <a:r>
              <a:rPr lang="en-US" dirty="0" err="1">
                <a:solidFill>
                  <a:prstClr val="black"/>
                </a:solidFill>
              </a:rPr>
              <a:t>sulphur</a:t>
            </a:r>
            <a:r>
              <a:rPr lang="en-US" dirty="0">
                <a:solidFill>
                  <a:prstClr val="black"/>
                </a:solidFill>
              </a:rPr>
              <a:t>, and halogens (</a:t>
            </a:r>
            <a:r>
              <a:rPr lang="en-US" dirty="0" err="1">
                <a:solidFill>
                  <a:prstClr val="black"/>
                </a:solidFill>
              </a:rPr>
              <a:t>Cl</a:t>
            </a:r>
            <a:r>
              <a:rPr lang="en-US" dirty="0">
                <a:solidFill>
                  <a:prstClr val="black"/>
                </a:solidFill>
              </a:rPr>
              <a:t>, Br, I) in an organic compound. These elements are covalently bonded to the organic compounds. In order to detect them, these have to be converted into their ionic forms. This is done by fusing the organic compound with sodium metal (Na). The ionic compounds formed during the fusion are extracted in aqueous solution and can be detected by simple chemical tests. The extract is called sodium extract, sodium fusion extract or </a:t>
            </a:r>
            <a:r>
              <a:rPr lang="en-US" dirty="0" err="1">
                <a:solidFill>
                  <a:prstClr val="black"/>
                </a:solidFill>
              </a:rPr>
              <a:t>Lassaigne's</a:t>
            </a:r>
            <a:r>
              <a:rPr lang="en-US" dirty="0">
                <a:solidFill>
                  <a:prstClr val="black"/>
                </a:solidFill>
              </a:rPr>
              <a:t> extract. </a:t>
            </a:r>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a:p>
            <a:endParaRPr lang="en-US" dirty="0">
              <a:solidFill>
                <a:prstClr val="black"/>
              </a:solidFill>
            </a:endParaRPr>
          </a:p>
        </p:txBody>
      </p:sp>
      <p:pic>
        <p:nvPicPr>
          <p:cNvPr id="819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71293"/>
          <a:stretch/>
        </p:blipFill>
        <p:spPr bwMode="auto">
          <a:xfrm>
            <a:off x="1210866" y="4656694"/>
            <a:ext cx="6721078"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5601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532" y="49216"/>
            <a:ext cx="6738938" cy="675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3623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532" y="232787"/>
            <a:ext cx="6738938"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149352" y="4842933"/>
            <a:ext cx="6743699" cy="1754326"/>
          </a:xfrm>
          <a:prstGeom prst="rect">
            <a:avLst/>
          </a:prstGeom>
        </p:spPr>
        <p:txBody>
          <a:bodyPr wrap="square">
            <a:spAutoFit/>
          </a:bodyPr>
          <a:lstStyle/>
          <a:p>
            <a:r>
              <a:rPr lang="en-US" b="1" i="1" dirty="0">
                <a:solidFill>
                  <a:srgbClr val="FF0000"/>
                </a:solidFill>
                <a:latin typeface="Times New Roman"/>
              </a:rPr>
              <a:t>Ignition </a:t>
            </a:r>
            <a:r>
              <a:rPr lang="en-US" b="1" i="1" dirty="0">
                <a:solidFill>
                  <a:srgbClr val="FF0000"/>
                </a:solidFill>
                <a:latin typeface="Times New Roman"/>
              </a:rPr>
              <a:t>test</a:t>
            </a:r>
            <a:r>
              <a:rPr lang="en-US" b="1" dirty="0">
                <a:solidFill>
                  <a:srgbClr val="000000"/>
                </a:solidFill>
                <a:latin typeface="Times New Roman"/>
              </a:rPr>
              <a:t>: </a:t>
            </a:r>
            <a:r>
              <a:rPr lang="en-US" dirty="0">
                <a:solidFill>
                  <a:srgbClr val="000000"/>
                </a:solidFill>
                <a:latin typeface="Times New Roman"/>
              </a:rPr>
              <a:t>Burn a small amount of the sample on a metal spatula to know about the aliphatic or aromatic nature of the compound. Luminous flame indicates aliphatic compound while sooty/smoky flame indicates aromatic compound. </a:t>
            </a:r>
            <a:endParaRPr lang="en-US" dirty="0">
              <a:solidFill>
                <a:srgbClr val="000000"/>
              </a:solidFill>
              <a:latin typeface="Times New Roman"/>
            </a:endParaRPr>
          </a:p>
          <a:p>
            <a:r>
              <a:rPr lang="en-US" dirty="0">
                <a:solidFill>
                  <a:prstClr val="black"/>
                </a:solidFill>
                <a:hlinkClick r:id="rId3"/>
              </a:rPr>
              <a:t>https://</a:t>
            </a:r>
            <a:r>
              <a:rPr lang="en-US" dirty="0">
                <a:solidFill>
                  <a:prstClr val="black"/>
                </a:solidFill>
                <a:hlinkClick r:id="rId3"/>
              </a:rPr>
              <a:t>www.youtube.com/watch?v=2W2MXhB9hNo</a:t>
            </a:r>
            <a:endParaRPr lang="en-US"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364627269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283</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1_Office Theme</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cp:revision>
  <dcterms:created xsi:type="dcterms:W3CDTF">2025-01-15T18:28:20Z</dcterms:created>
  <dcterms:modified xsi:type="dcterms:W3CDTF">2025-01-15T18:29:37Z</dcterms:modified>
</cp:coreProperties>
</file>