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11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768B-7AEA-40A5-B237-660FC605BEC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C1C-8D59-42A5-A4BA-6F9114E6F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2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768B-7AEA-40A5-B237-660FC605BEC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C1C-8D59-42A5-A4BA-6F9114E6F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6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768B-7AEA-40A5-B237-660FC605BEC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C1C-8D59-42A5-A4BA-6F9114E6F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6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16/06/1446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576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16/06/1446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85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16/06/1446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72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16/06/1446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08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16/06/1446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87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16/06/1446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9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16/06/1446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16/06/1446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4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768B-7AEA-40A5-B237-660FC605BEC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C1C-8D59-42A5-A4BA-6F9114E6F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43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16/06/1446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64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16/06/1446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39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16/06/1446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0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768B-7AEA-40A5-B237-660FC605BEC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C1C-8D59-42A5-A4BA-6F9114E6F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18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768B-7AEA-40A5-B237-660FC605BEC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C1C-8D59-42A5-A4BA-6F9114E6F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8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768B-7AEA-40A5-B237-660FC605BEC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C1C-8D59-42A5-A4BA-6F9114E6F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2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768B-7AEA-40A5-B237-660FC605BEC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C1C-8D59-42A5-A4BA-6F9114E6F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4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768B-7AEA-40A5-B237-660FC605BEC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C1C-8D59-42A5-A4BA-6F9114E6F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2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768B-7AEA-40A5-B237-660FC605BEC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C1C-8D59-42A5-A4BA-6F9114E6F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9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768B-7AEA-40A5-B237-660FC605BEC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C1C-8D59-42A5-A4BA-6F9114E6F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8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5768B-7AEA-40A5-B237-660FC605BEC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8DC1C-8D59-42A5-A4BA-6F9114E6F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6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16/06/1446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7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Lenovo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6075"/>
            <a:ext cx="1607616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uomus.edu.iq/assetsv2/img/uomus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2" y="381000"/>
            <a:ext cx="1716088" cy="17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200" y="2819400"/>
            <a:ext cx="6076156" cy="2445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C00000"/>
                </a:solidFill>
                <a:ea typeface="Calibri"/>
                <a:cs typeface="Arial"/>
              </a:rPr>
              <a:t>Qualitative </a:t>
            </a:r>
            <a:r>
              <a:rPr lang="en-US" sz="3200" b="1" dirty="0">
                <a:solidFill>
                  <a:srgbClr val="C00000"/>
                </a:solidFill>
                <a:ea typeface="Calibri"/>
                <a:cs typeface="Arial"/>
              </a:rPr>
              <a:t>Analytical Chemistry</a:t>
            </a:r>
            <a:endParaRPr lang="en-US" sz="3200" b="1" dirty="0"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First </a:t>
            </a: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Year 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Students / 1</a:t>
            </a:r>
            <a:r>
              <a:rPr lang="en-US" b="1" baseline="30000" dirty="0" smtClean="0">
                <a:solidFill>
                  <a:srgbClr val="FF0000"/>
                </a:solidFill>
                <a:ea typeface="Calibri"/>
                <a:cs typeface="Arial"/>
              </a:rPr>
              <a:t>st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 Lecture</a:t>
            </a:r>
            <a:endParaRPr lang="en-US" b="1" dirty="0"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2024-2025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i="1" dirty="0" smtClean="0">
                <a:solidFill>
                  <a:srgbClr val="FF0000"/>
                </a:solidFill>
                <a:ea typeface="Calibri"/>
                <a:cs typeface="Arial"/>
              </a:rPr>
              <a:t>By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Prof. Dr. </a:t>
            </a:r>
            <a:r>
              <a:rPr lang="en-US" b="1" dirty="0" err="1" smtClean="0">
                <a:solidFill>
                  <a:srgbClr val="FF0000"/>
                </a:solidFill>
                <a:ea typeface="Calibri"/>
                <a:cs typeface="Arial"/>
              </a:rPr>
              <a:t>Naser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a typeface="Calibri"/>
                <a:cs typeface="Arial"/>
              </a:rPr>
              <a:t>Abdulhasan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a typeface="Calibri"/>
                <a:cs typeface="Arial"/>
              </a:rPr>
              <a:t>Naser</a:t>
            </a:r>
            <a:endParaRPr lang="en-US" b="1" dirty="0">
              <a:ea typeface="Calibri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838200"/>
            <a:ext cx="3733800" cy="107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  <a:ea typeface="Calibri"/>
                <a:cs typeface="Arial"/>
              </a:rPr>
              <a:t>Al-</a:t>
            </a:r>
            <a:r>
              <a:rPr lang="en-US" sz="2400" b="1" dirty="0" err="1">
                <a:solidFill>
                  <a:srgbClr val="0070C0"/>
                </a:solidFill>
                <a:ea typeface="Calibri"/>
                <a:cs typeface="Arial"/>
              </a:rPr>
              <a:t>Mustaqbal</a:t>
            </a:r>
            <a:r>
              <a:rPr lang="en-US" sz="2400" b="1" dirty="0">
                <a:solidFill>
                  <a:srgbClr val="0070C0"/>
                </a:solidFill>
                <a:ea typeface="Calibri"/>
                <a:cs typeface="Arial"/>
              </a:rPr>
              <a:t> University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  <a:ea typeface="Calibri"/>
                <a:cs typeface="Arial"/>
              </a:rPr>
              <a:t>College of Science</a:t>
            </a:r>
            <a:endParaRPr lang="en-US" sz="2400" b="1" dirty="0">
              <a:solidFill>
                <a:srgbClr val="0070C0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3916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1331913"/>
            <a:ext cx="7300913" cy="419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339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370013"/>
            <a:ext cx="7353300" cy="41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634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79512" y="954008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There exist many classical methods of checking for the presence or absence of a particular compound in a given </a:t>
            </a:r>
            <a:r>
              <a:rPr lang="en-US" sz="2400" dirty="0" err="1">
                <a:solidFill>
                  <a:prstClr val="black"/>
                </a:solidFill>
              </a:rPr>
              <a:t>analyte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</a:p>
          <a:p>
            <a:r>
              <a:rPr lang="en-US" sz="2400" dirty="0">
                <a:solidFill>
                  <a:prstClr val="black"/>
                </a:solidFill>
              </a:rPr>
              <a:t>These examples are of  classical method of qualitative analysis: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600" b="1" dirty="0">
                <a:solidFill>
                  <a:srgbClr val="C0504D"/>
                </a:solidFill>
              </a:rPr>
              <a:t>The acid test for gold</a:t>
            </a:r>
            <a:r>
              <a:rPr lang="en-US" sz="3600" dirty="0">
                <a:solidFill>
                  <a:prstClr val="black"/>
                </a:solidFill>
              </a:rPr>
              <a:t>:</a:t>
            </a:r>
          </a:p>
          <a:p>
            <a:r>
              <a:rPr lang="en-US" sz="2400" dirty="0">
                <a:solidFill>
                  <a:prstClr val="black"/>
                </a:solidFill>
              </a:rPr>
              <a:t>The mark is tested by applying</a:t>
            </a:r>
          </a:p>
          <a:p>
            <a:r>
              <a:rPr lang="en-US" sz="2400" dirty="0">
                <a:solidFill>
                  <a:prstClr val="black"/>
                </a:solidFill>
              </a:rPr>
              <a:t> nitric acid, which dissolves</a:t>
            </a:r>
          </a:p>
          <a:p>
            <a:r>
              <a:rPr lang="en-US" sz="2400" dirty="0">
                <a:solidFill>
                  <a:prstClr val="black"/>
                </a:solidFill>
              </a:rPr>
              <a:t> the mark of any item </a:t>
            </a:r>
          </a:p>
          <a:p>
            <a:r>
              <a:rPr lang="en-US" sz="2400" dirty="0">
                <a:solidFill>
                  <a:prstClr val="black"/>
                </a:solidFill>
              </a:rPr>
              <a:t>that is not gold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763688" y="332656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3600" b="1" dirty="0">
                <a:solidFill>
                  <a:prstClr val="black"/>
                </a:solidFill>
              </a:rPr>
              <a:t>1. Classical Methods</a:t>
            </a: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79" y="3284984"/>
            <a:ext cx="441649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87" y="188640"/>
            <a:ext cx="8174277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1"/>
            <a:ext cx="7488831" cy="470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6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95761" y="533472"/>
            <a:ext cx="835292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C0504D"/>
                </a:solidFill>
              </a:rPr>
              <a:t>3-Flame tests: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</a:rPr>
              <a:t>These  can be used to check for the presence of specific elements in an </a:t>
            </a:r>
            <a:r>
              <a:rPr lang="en-US" sz="3200" dirty="0" err="1">
                <a:solidFill>
                  <a:prstClr val="black"/>
                </a:solidFill>
              </a:rPr>
              <a:t>analyte</a:t>
            </a:r>
            <a:r>
              <a:rPr lang="en-US" sz="3200" dirty="0">
                <a:solidFill>
                  <a:prstClr val="black"/>
                </a:solidFill>
              </a:rPr>
              <a:t> by exposing it to a flame and observing the change in the color of the flame.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02522" y="3501008"/>
            <a:ext cx="448550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</a:rPr>
              <a:t>A flame test is a </a:t>
            </a:r>
            <a:r>
              <a:rPr lang="en-US" sz="2800" b="1" dirty="0">
                <a:solidFill>
                  <a:srgbClr val="FF0000"/>
                </a:solidFill>
              </a:rPr>
              <a:t>qualitative analysis</a:t>
            </a:r>
            <a:r>
              <a:rPr lang="en-US" sz="2800" dirty="0">
                <a:solidFill>
                  <a:prstClr val="black"/>
                </a:solidFill>
              </a:rPr>
              <a:t> used by the chemist to identify the metal and metalloid ion in the sample. Not all metal ions emit color when heated in the gas burner. </a:t>
            </a:r>
            <a:endParaRPr lang="ar-IQ" sz="2800" dirty="0">
              <a:solidFill>
                <a:prstClr val="black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197" y="3284984"/>
            <a:ext cx="4134275" cy="26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7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3" y="404664"/>
            <a:ext cx="875117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1274763"/>
            <a:ext cx="7300913" cy="431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758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289050"/>
            <a:ext cx="7262813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043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1293813"/>
            <a:ext cx="7254875" cy="42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412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25550"/>
            <a:ext cx="7315200" cy="441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127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304925"/>
            <a:ext cx="7246937" cy="425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825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1285875"/>
            <a:ext cx="7300913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362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293813"/>
            <a:ext cx="7346950" cy="42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72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320800"/>
            <a:ext cx="7346950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788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156</Words>
  <Application>Microsoft Office PowerPoint</Application>
  <PresentationFormat>On-screen Show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5</cp:revision>
  <dcterms:created xsi:type="dcterms:W3CDTF">2024-12-16T20:15:18Z</dcterms:created>
  <dcterms:modified xsi:type="dcterms:W3CDTF">2024-12-17T16:16:12Z</dcterms:modified>
</cp:coreProperties>
</file>