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EB0DE-C449-4FE4-830C-1A602F13F6A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2E81A-1201-46D7-8387-3C49FD1CB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801B-E150-F67C-F1E1-C53A0D24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FD25E-F6C3-6C95-AB66-AABC420FD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4EB8-684E-657C-2FB8-1926E0CB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591D-4941-3B98-04B4-3578E22A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3EE53-A354-1552-386C-3F57144B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37F4-5E3F-546B-7E11-0E28EAE1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931CB-58D8-A9E0-1C7A-0B8F23EC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FFDE4-27B5-7E9C-8DC3-7D932CE2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8469E-9C05-50E4-7684-CDE832EC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AD305-4013-489D-4CCB-DB99D9AF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AB153-B4D3-663E-3C67-BA145C46D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DF013-4C7B-49A8-5C1A-602B7F25A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3C80-5B3A-6A0D-0C43-C2D00559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1CF77-7E95-B2A2-3D1D-7A717B0E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86A48-7F63-E731-EC3D-A6977CAD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5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4831-37F5-2FBD-5253-8BB1F3E2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63D0-EF67-0476-B839-27418766D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3DCE-1443-869C-FA27-168E4889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B50B-0EFC-BF27-57A2-AD60F1A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E879B-1D47-C95C-D8E6-F979D608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0AE1-5E90-437E-AD4D-57B1CD56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5FE01-5D6E-02FA-1F84-7ED48451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56839-BF77-51A7-5C6B-10F2DBC9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28AE-9A88-8B49-20BE-2F45DB25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3E7B-A0BE-1890-1420-CC8138FC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6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770A-A4CB-D9B6-237F-66A55383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3A4F-4BE9-F7CA-BB84-D660393BC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B085A-3833-DD67-1EB8-37F42F168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FF9F8-65C0-71AA-E3D4-B15D6A0F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121CB-341D-094E-952F-1FE5A63B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EABD2-8A77-D482-8BAB-CC56EBAE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5A51-99B0-3CCA-DE22-A579651A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41ED4-F0AC-BA1A-7440-C0C95655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BD40-A9BF-8847-FD1B-D51DF3F29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14C7F-3D2A-E310-B06F-78F13A9D1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0CF15-1B3E-71F8-2A45-D6581E414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99980-13BD-DBEE-DC84-9EBACC0D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28EBD-1D6D-73FA-6AEF-80567B81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C9793-99E5-F2A0-0592-9FC7421F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75EA-5627-18A4-32ED-A02DA788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7C97A-42DA-8CA2-A35B-ED9FE0CA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BD020-C4B1-2BCA-FDA8-6304CC25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66A97-C7D7-641F-E230-60624D5E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C6345-C373-F5B9-DBF3-EE5C9EAC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BFA71-5666-17EC-F8C9-EB6DF3F9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28537-2789-D44D-B3B7-45C4F0A7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2239-6A78-A418-BE99-5B57153A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BBE1E-2499-61E6-E165-E2917218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6E05D-CF69-14FA-9970-8594CD1A9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EBB44-EE3F-4731-906C-CC573AD6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4E74C-025B-5F27-2248-5010A5CE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04EB6-A197-C40D-048F-1E1D9BA8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5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38B3-E57A-9AC1-5B3B-1F332F09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206B9-9E66-BB50-6B58-86CF03634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6B332-9E34-E14A-AC65-059475EA4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5832E-D599-89BF-2044-E25F5A25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76F05-58EE-95E3-9D0E-51211CE8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654C4-F77A-7C46-7E69-13EA49EE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2EDD1-0746-1661-616B-5592D673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5E663-BB4E-3A33-8556-5314420C3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2FC91-EFCD-CD8E-247C-4954AB62A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BFEB58-75E9-46AB-936E-16E3DED17C8D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5AE8-2937-C6A6-C617-08BD3FD47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59A56-E192-5832-AA34-5BD085EA4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E2AB84-B5B0-433D-8B55-F936834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F75851-8458-C4F8-1A4D-153BDE63C4BE}"/>
              </a:ext>
            </a:extLst>
          </p:cNvPr>
          <p:cNvSpPr txBox="1"/>
          <p:nvPr/>
        </p:nvSpPr>
        <p:spPr>
          <a:xfrm>
            <a:off x="1199535" y="1031990"/>
            <a:ext cx="91046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highlight>
                  <a:srgbClr val="FFFF00"/>
                </a:highlight>
                <a:latin typeface="N"/>
              </a:rPr>
              <a:t>Principles and Elements of Interpersonal Communication</a:t>
            </a:r>
          </a:p>
          <a:p>
            <a:endParaRPr lang="en-US" sz="4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rgbClr val="00B0F0"/>
                </a:solidFill>
                <a:latin typeface="N"/>
              </a:rPr>
              <a:t>4</a:t>
            </a:r>
            <a:r>
              <a:rPr lang="en-US" sz="4400" b="1" baseline="30000" dirty="0">
                <a:solidFill>
                  <a:srgbClr val="00B0F0"/>
                </a:solidFill>
                <a:latin typeface="N"/>
              </a:rPr>
              <a:t>th</a:t>
            </a:r>
            <a:r>
              <a:rPr lang="en-US" sz="4400" b="1" dirty="0">
                <a:solidFill>
                  <a:srgbClr val="00B0F0"/>
                </a:solidFill>
                <a:latin typeface="N"/>
              </a:rPr>
              <a:t> Stage/ College of Pharmacy/ Al-</a:t>
            </a:r>
            <a:r>
              <a:rPr lang="en-US" sz="4400" b="1" dirty="0" err="1">
                <a:solidFill>
                  <a:srgbClr val="00B0F0"/>
                </a:solidFill>
                <a:latin typeface="N"/>
              </a:rPr>
              <a:t>Mustaqbal</a:t>
            </a:r>
            <a:r>
              <a:rPr lang="en-US" sz="4400" b="1" dirty="0">
                <a:solidFill>
                  <a:srgbClr val="00B0F0"/>
                </a:solidFill>
                <a:latin typeface="N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419637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03165C-1B03-451D-5E8C-E7810F7A09D3}"/>
              </a:ext>
            </a:extLst>
          </p:cNvPr>
          <p:cNvSpPr txBox="1"/>
          <p:nvPr/>
        </p:nvSpPr>
        <p:spPr>
          <a:xfrm>
            <a:off x="993057" y="796919"/>
            <a:ext cx="962578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THE RECEIVER</a:t>
            </a:r>
            <a:endParaRPr lang="en-US" sz="4400" b="0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New Roman"/>
            </a:endParaRP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The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receiver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(you in the above example)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receives the message from the sender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(Mr. Raymond).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As the receiver, you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“decode”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the message and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assign a particular meaning to it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, which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may or may not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be Mr. Raymond’s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intended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meaning.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 receiving and translating the message, you probably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considered both the verbal and non-verbal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components of the message.</a:t>
            </a:r>
          </a:p>
        </p:txBody>
      </p:sp>
    </p:spTree>
    <p:extLst>
      <p:ext uri="{BB962C8B-B14F-4D97-AF65-F5344CB8AC3E}">
        <p14:creationId xmlns:p14="http://schemas.microsoft.com/office/powerpoint/2010/main" val="341685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F899-DE70-E738-B290-99DB1669D3E8}"/>
              </a:ext>
            </a:extLst>
          </p:cNvPr>
          <p:cNvSpPr txBox="1"/>
          <p:nvPr/>
        </p:nvSpPr>
        <p:spPr>
          <a:xfrm>
            <a:off x="1150374" y="476334"/>
            <a:ext cx="911450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endParaRPr lang="en-US" sz="4400" b="0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is the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where receivers communicate back to senders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understanding of the senders’ message.</a:t>
            </a:r>
          </a:p>
          <a:p>
            <a:pPr algn="just"/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situations, receivers do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passively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 messages; they respond to them with their own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 and nonverbal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messages.</a:t>
            </a:r>
          </a:p>
          <a:p>
            <a:pPr algn="just"/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verbal and nonverbal communication, the receiver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to the sender about how the message was translated.</a:t>
            </a:r>
          </a:p>
          <a:p>
            <a:pPr algn="just"/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loop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receiver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the sender of feedback, and the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sender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the receiver of feedback, as noted in the model.</a:t>
            </a:r>
          </a:p>
        </p:txBody>
      </p:sp>
    </p:spTree>
    <p:extLst>
      <p:ext uri="{BB962C8B-B14F-4D97-AF65-F5344CB8AC3E}">
        <p14:creationId xmlns:p14="http://schemas.microsoft.com/office/powerpoint/2010/main" val="184962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959F62-20B0-0645-25C2-7029AEF80C77}"/>
              </a:ext>
            </a:extLst>
          </p:cNvPr>
          <p:cNvSpPr txBox="1"/>
          <p:nvPr/>
        </p:nvSpPr>
        <p:spPr>
          <a:xfrm>
            <a:off x="963561" y="220429"/>
            <a:ext cx="9930581" cy="703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FEEDBACK</a:t>
            </a:r>
          </a:p>
          <a:p>
            <a:pPr algn="just"/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 the interpersonal communication process, individuals are thus constantly moving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back and forth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between the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roles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of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sender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and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receiver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 the example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,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you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were first a receiver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of information from Mr. Raymond; when you responded to him with a statement, such as “So you want your medication refilled? ”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you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became a sender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of feedback to Mr. Raymond.</a:t>
            </a:r>
          </a:p>
          <a:p>
            <a:pPr algn="just"/>
            <a:endParaRPr lang="en-US" sz="3600" b="0" i="0" u="none" strike="noStrike" baseline="0" dirty="0">
              <a:solidFill>
                <a:srgbClr val="1D0D8D"/>
              </a:solidFill>
              <a:latin typeface="Open Sans" panose="020B0606030504020204" pitchFamily="34" charset="0"/>
            </a:endParaRPr>
          </a:p>
          <a:p>
            <a:r>
              <a:rPr lang="en-US" sz="1100" b="1" i="0" u="none" strike="noStrike" baseline="0" dirty="0">
                <a:solidFill>
                  <a:srgbClr val="F8F6FF"/>
                </a:solidFill>
                <a:latin typeface="Arial" panose="020B0604020202020204" pitchFamily="34" charset="0"/>
              </a:rPr>
              <a:t>Communication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A21209-7AA1-EE39-6659-1C5F3C726E3D}"/>
              </a:ext>
            </a:extLst>
          </p:cNvPr>
          <p:cNvSpPr txBox="1"/>
          <p:nvPr/>
        </p:nvSpPr>
        <p:spPr>
          <a:xfrm>
            <a:off x="737418" y="406606"/>
            <a:ext cx="917349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FEEDBACK</a:t>
            </a:r>
            <a:endParaRPr lang="en-US" sz="4400" b="0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New Roman"/>
            </a:endParaRPr>
          </a:p>
          <a:p>
            <a:pPr algn="just"/>
            <a:r>
              <a:rPr lang="en-US" sz="4000" b="0" i="0" u="none" strike="noStrike" baseline="0" dirty="0">
                <a:solidFill>
                  <a:srgbClr val="1D0D8D"/>
                </a:solidFill>
                <a:latin typeface="New Roman"/>
              </a:rPr>
              <a:t>Feedback can be </a:t>
            </a:r>
            <a:r>
              <a:rPr lang="en-US" sz="4000" b="1" i="0" u="none" strike="noStrike" baseline="0" dirty="0">
                <a:solidFill>
                  <a:srgbClr val="1D0D8D"/>
                </a:solidFill>
                <a:latin typeface="New Roman"/>
              </a:rPr>
              <a:t>simple, </a:t>
            </a:r>
            <a:r>
              <a:rPr lang="en-US" sz="4000" b="0" i="0" u="none" strike="noStrike" baseline="0" dirty="0">
                <a:solidFill>
                  <a:srgbClr val="1D0D8D"/>
                </a:solidFill>
                <a:latin typeface="New Roman"/>
              </a:rPr>
              <a:t>such as merely </a:t>
            </a:r>
            <a:r>
              <a:rPr lang="en-US" sz="4000" b="1" i="0" u="none" strike="noStrike" baseline="0" dirty="0">
                <a:solidFill>
                  <a:srgbClr val="1D0D8D"/>
                </a:solidFill>
                <a:latin typeface="New Roman"/>
              </a:rPr>
              <a:t>nodding your head</a:t>
            </a:r>
            <a:r>
              <a:rPr lang="en-US" sz="4000" b="0" i="0" u="none" strike="noStrike" baseline="0" dirty="0">
                <a:solidFill>
                  <a:srgbClr val="1D0D8D"/>
                </a:solidFill>
                <a:latin typeface="New Roman"/>
              </a:rPr>
              <a:t>, or more </a:t>
            </a:r>
            <a:r>
              <a:rPr lang="en-US" sz="4000" b="1" i="0" u="none" strike="noStrike" baseline="0" dirty="0">
                <a:solidFill>
                  <a:srgbClr val="1D0D8D"/>
                </a:solidFill>
                <a:latin typeface="New Roman"/>
              </a:rPr>
              <a:t>complex</a:t>
            </a:r>
            <a:r>
              <a:rPr lang="en-US" sz="4000" b="0" i="0" u="none" strike="noStrike" baseline="0" dirty="0">
                <a:solidFill>
                  <a:srgbClr val="1D0D8D"/>
                </a:solidFill>
                <a:latin typeface="New Roman"/>
              </a:rPr>
              <a:t>, such as repeating a set of </a:t>
            </a:r>
            <a:r>
              <a:rPr lang="en-US" sz="4000" b="1" i="0" u="none" strike="noStrike" baseline="0" dirty="0">
                <a:solidFill>
                  <a:srgbClr val="1D0D8D"/>
                </a:solidFill>
                <a:latin typeface="New Roman"/>
              </a:rPr>
              <a:t>complicated instructions </a:t>
            </a:r>
            <a:r>
              <a:rPr lang="en-US" sz="4000" b="0" i="0" u="none" strike="noStrike" baseline="0" dirty="0">
                <a:solidFill>
                  <a:srgbClr val="1D0D8D"/>
                </a:solidFill>
                <a:latin typeface="New Roman"/>
              </a:rPr>
              <a:t>to make sure that you interpreted them correctly.</a:t>
            </a:r>
          </a:p>
          <a:p>
            <a:pPr algn="just"/>
            <a:r>
              <a:rPr lang="en-US" sz="4000" b="0" i="0" u="none" strike="noStrike" baseline="0" dirty="0">
                <a:solidFill>
                  <a:srgbClr val="1D0D8D"/>
                </a:solidFill>
                <a:latin typeface="New Roman"/>
              </a:rPr>
              <a:t>Feedback allows communication to be a two-way</a:t>
            </a:r>
            <a:r>
              <a:rPr lang="en-US" sz="4000" b="1" i="0" u="none" strike="noStrike" baseline="0" dirty="0">
                <a:solidFill>
                  <a:srgbClr val="1D0D8D"/>
                </a:solidFill>
                <a:latin typeface="New Roman"/>
              </a:rPr>
              <a:t> interaction </a:t>
            </a:r>
            <a:r>
              <a:rPr lang="en-US" sz="4000" b="0" i="0" u="none" strike="noStrike" baseline="0" dirty="0">
                <a:solidFill>
                  <a:srgbClr val="1D0D8D"/>
                </a:solidFill>
                <a:latin typeface="New Roman"/>
              </a:rPr>
              <a:t>rather than a one-way</a:t>
            </a:r>
            <a:r>
              <a:rPr lang="en-US" sz="4000" b="1" i="0" u="none" strike="noStrike" baseline="0" dirty="0">
                <a:solidFill>
                  <a:srgbClr val="1D0D8D"/>
                </a:solidFill>
                <a:latin typeface="New Roman"/>
              </a:rPr>
              <a:t> monologue</a:t>
            </a:r>
            <a:r>
              <a:rPr lang="en-US" sz="4000" b="0" i="0" u="none" strike="noStrike" baseline="0" dirty="0">
                <a:solidFill>
                  <a:srgbClr val="1D0D8D"/>
                </a:solidFill>
                <a:latin typeface="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96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AABA09-65D3-F3AB-5AAF-93EB1DB6FC37}"/>
              </a:ext>
            </a:extLst>
          </p:cNvPr>
          <p:cNvSpPr txBox="1"/>
          <p:nvPr/>
        </p:nvSpPr>
        <p:spPr>
          <a:xfrm>
            <a:off x="894735" y="122372"/>
            <a:ext cx="10412362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BARRIERS</a:t>
            </a:r>
          </a:p>
          <a:p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Interpersonal communication is usually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affected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by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several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interferences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or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barriers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.</a:t>
            </a:r>
          </a:p>
          <a:p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These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barriers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affect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the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accuracy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of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the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communication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exchange.</a:t>
            </a:r>
          </a:p>
          <a:p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For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example,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if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a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loud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vacuum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cleaner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was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running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in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your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pharmacy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while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you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were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talking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to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Mr.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Raymond,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it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would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have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been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even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more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difficult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to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understand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what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he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was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trying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to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communicate.</a:t>
            </a:r>
          </a:p>
          <a:p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Other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barriers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to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your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interaction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with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Mr.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Raymond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might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include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a safety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glass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partition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between you and Mr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.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Raymond,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telephones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ringing</a:t>
            </a:r>
            <a:r>
              <a:rPr lang="ar-IQ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in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the</a:t>
            </a:r>
            <a:r>
              <a:rPr lang="ar-IQ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background</a:t>
            </a:r>
            <a:r>
              <a:rPr lang="en-US" sz="3200" dirty="0">
                <a:solidFill>
                  <a:srgbClr val="1D0D8D"/>
                </a:solidFill>
                <a:latin typeface="Open Sans" panose="020B0606030504020204" pitchFamily="34" charset="0"/>
                <a:cs typeface="+mj-cs"/>
              </a:rPr>
              <a:t>.</a:t>
            </a:r>
            <a:endParaRPr lang="en-US" sz="3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738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9CC5-FAC2-7ED8-30D4-0330F421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12" y="647163"/>
            <a:ext cx="9890975" cy="5563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47D578-7206-E5D4-B33E-D2C17B6A3CF5}"/>
              </a:ext>
            </a:extLst>
          </p:cNvPr>
          <p:cNvSpPr txBox="1"/>
          <p:nvPr/>
        </p:nvSpPr>
        <p:spPr>
          <a:xfrm>
            <a:off x="3048000" y="264662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u="none" strike="noStrike" baseline="0" dirty="0">
                <a:solidFill>
                  <a:srgbClr val="0070C0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THANK YOU FOR YOUR ATTENTION</a:t>
            </a:r>
            <a:endParaRPr 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808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1121-FEC2-18D8-7E69-F69D9011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Overview:</a:t>
            </a: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41CD-7CFB-346A-7995-FA0F1EA6A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Interpersonal communication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is a common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but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complex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practice essential in dealing with patients and other healthcare providers.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0" i="0" u="none" strike="noStrike" baseline="0" dirty="0">
              <a:solidFill>
                <a:srgbClr val="1D0D8D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This process relates to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pharmacy practice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and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helps determine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what happens when one person tries to express an idea or exchange information with another individual.</a:t>
            </a:r>
          </a:p>
          <a:p>
            <a:r>
              <a:rPr lang="en-US" sz="1400" b="1" i="0" u="none" strike="noStrike" baseline="0" dirty="0">
                <a:solidFill>
                  <a:srgbClr val="F8F6FF"/>
                </a:solidFill>
                <a:latin typeface="Arial" panose="020B0604020202020204" pitchFamily="34" charset="0"/>
              </a:rPr>
              <a:t>Communication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5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E65B9C-F430-71CA-45F9-978687F68F19}"/>
              </a:ext>
            </a:extLst>
          </p:cNvPr>
          <p:cNvSpPr txBox="1"/>
          <p:nvPr/>
        </p:nvSpPr>
        <p:spPr>
          <a:xfrm>
            <a:off x="1096297" y="416889"/>
            <a:ext cx="99994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Communication encompasses different types:</a:t>
            </a:r>
          </a:p>
          <a:p>
            <a:endParaRPr lang="en-US" sz="4000" b="1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Mass communication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(TV, radio).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Small-group communication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(committee meetings, discussion groups).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Large-group communication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(lectures, speeches).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One-to-one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interpersonal communication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such as that occurs in pharmacy practice (our topic).</a:t>
            </a:r>
          </a:p>
        </p:txBody>
      </p:sp>
    </p:spTree>
    <p:extLst>
      <p:ext uri="{BB962C8B-B14F-4D97-AF65-F5344CB8AC3E}">
        <p14:creationId xmlns:p14="http://schemas.microsoft.com/office/powerpoint/2010/main" val="128505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D0A8B-5DDD-7DDA-B9B6-8A8638AC5AD5}"/>
              </a:ext>
            </a:extLst>
          </p:cNvPr>
          <p:cNvSpPr txBox="1"/>
          <p:nvPr/>
        </p:nvSpPr>
        <p:spPr>
          <a:xfrm>
            <a:off x="1120877" y="727227"/>
            <a:ext cx="932098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Interpersonal communication</a:t>
            </a:r>
          </a:p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 </a:t>
            </a:r>
            <a:endParaRPr lang="en-US" sz="4400" b="0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New Roman"/>
            </a:endParaRPr>
          </a:p>
          <a:p>
            <a:pPr algn="just"/>
            <a:r>
              <a:rPr lang="en-US" sz="3600" b="0" i="0" u="none" strike="noStrike" baseline="0" dirty="0">
                <a:solidFill>
                  <a:srgbClr val="1D0D8D"/>
                </a:solidFill>
                <a:latin typeface="New Roman"/>
              </a:rPr>
              <a:t>It is best described as a process in which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New Roman"/>
              </a:rPr>
              <a:t>messages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New Roman"/>
              </a:rPr>
              <a:t>are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New Roman"/>
              </a:rPr>
              <a:t>generated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New Roman"/>
              </a:rPr>
              <a:t>and transmitted by one person and subsequently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New Roman"/>
              </a:rPr>
              <a:t>received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New Roman"/>
              </a:rPr>
              <a:t>and translated by another.</a:t>
            </a:r>
          </a:p>
          <a:p>
            <a:pPr algn="just"/>
            <a:r>
              <a:rPr lang="en-US" sz="3600" b="0" i="0" u="none" strike="noStrike" baseline="0" dirty="0">
                <a:solidFill>
                  <a:srgbClr val="1D0D8D"/>
                </a:solidFill>
                <a:latin typeface="New Roman"/>
              </a:rPr>
              <a:t>The model includes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New Roman"/>
              </a:rPr>
              <a:t>five important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New Roman"/>
              </a:rPr>
              <a:t>elements: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New Roman"/>
              </a:rPr>
              <a:t>sender, message, receiver, feedback,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New Roman"/>
              </a:rPr>
              <a:t>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New Roman"/>
              </a:rPr>
              <a:t>and barriers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49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1075B6-FF9C-B6BB-698B-5E06DABF9C16}"/>
              </a:ext>
            </a:extLst>
          </p:cNvPr>
          <p:cNvSpPr txBox="1"/>
          <p:nvPr/>
        </p:nvSpPr>
        <p:spPr>
          <a:xfrm>
            <a:off x="1101213" y="128096"/>
            <a:ext cx="9281652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Case study </a:t>
            </a:r>
          </a:p>
          <a:p>
            <a:endParaRPr lang="en-US" sz="3200" b="1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George Raymond, a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59-year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-old man with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moderate hypertension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,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enters your pharmacy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holding an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unlit cigar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.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You know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George because you attend the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same church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. He is a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high school principal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, has a wife who works, and has four children. He has been told to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quit smoking and go on a diet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. He also has a long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 history of not taking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his medications correctly. He comes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to pick up a new prescription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—an antibiotic for a UTI. Although he knows you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personally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, he is somewhat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hesitant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as he approaches the prescription area.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He looks down at the ground and mumbles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, “The 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doctor called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in a new prescription for me. Can I also have a refill</a:t>
            </a:r>
            <a:r>
              <a:rPr lang="en-US" sz="2800" b="1" i="0" u="none" strike="noStrike" baseline="0" dirty="0">
                <a:solidFill>
                  <a:srgbClr val="1D0D8D"/>
                </a:solidFill>
                <a:latin typeface="New Roman"/>
              </a:rPr>
              <a:t> </a:t>
            </a:r>
            <a:r>
              <a:rPr lang="en-US" sz="2800" b="0" i="0" u="none" strike="noStrike" baseline="0" dirty="0">
                <a:solidFill>
                  <a:srgbClr val="1D0D8D"/>
                </a:solidFill>
                <a:latin typeface="New Roman"/>
              </a:rPr>
              <a:t>of my heart medication?”</a:t>
            </a:r>
          </a:p>
          <a:p>
            <a:r>
              <a:rPr lang="en-US" sz="1100" b="1" i="0" u="none" strike="noStrike" baseline="0" dirty="0">
                <a:solidFill>
                  <a:srgbClr val="F8F6FF"/>
                </a:solidFill>
                <a:latin typeface="Arial" panose="020B0604020202020204" pitchFamily="34" charset="0"/>
              </a:rPr>
              <a:t>Communication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8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0779FC-5B56-659B-8BFB-EECC01D17604}"/>
              </a:ext>
            </a:extLst>
          </p:cNvPr>
          <p:cNvSpPr txBox="1"/>
          <p:nvPr/>
        </p:nvSpPr>
        <p:spPr>
          <a:xfrm>
            <a:off x="658761" y="563921"/>
            <a:ext cx="945863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THE SENDER</a:t>
            </a:r>
            <a:endParaRPr lang="en-US" sz="4400" b="0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New Roman"/>
            </a:endParaRPr>
          </a:p>
          <a:p>
            <a:pPr algn="just"/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 the interpersonal communication process, the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sender transmits a message to another person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 the example described above, the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initial sender 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of the message was </a:t>
            </a:r>
            <a:r>
              <a:rPr lang="en-US" sz="3600" b="1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Mr. Raymond</a:t>
            </a:r>
            <a:r>
              <a:rPr lang="en-US" sz="3600" b="0" i="0" u="none" strike="noStrike" baseline="0" dirty="0">
                <a:solidFill>
                  <a:srgbClr val="1D0D8D"/>
                </a:solidFill>
                <a:latin typeface="Open Sans" panose="020B0606030504020204" pitchFamily="34" charset="0"/>
              </a:rPr>
              <a:t>: “The doctor called in a new prescription for me, and can I also have are fill of my heart medication?”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D877F-A40B-B5E6-9078-41690E20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426" y="-1"/>
            <a:ext cx="1953574" cy="50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3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4A1338-766A-D3CE-C776-7AE6F41DB79F}"/>
              </a:ext>
            </a:extLst>
          </p:cNvPr>
          <p:cNvSpPr txBox="1"/>
          <p:nvPr/>
        </p:nvSpPr>
        <p:spPr>
          <a:xfrm>
            <a:off x="934064" y="335845"/>
            <a:ext cx="984209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THE MESSAGE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In interpersonal communication, the message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is the element that is transmitted from one person to another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Messages can be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thoughts, ideas, emotions, information, or other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factors and can be transmitted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both verbally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(by talking) and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nonverbally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(by using facial expressions, hand gestures, and so on).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For example, Mr. Raymond’s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verbal message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was that he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wanted his new prescription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and that he would like to have his prescription for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heart medication refilled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49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3BE3F8-F7F1-783C-6F14-31B25E4453DC}"/>
              </a:ext>
            </a:extLst>
          </p:cNvPr>
          <p:cNvSpPr txBox="1"/>
          <p:nvPr/>
        </p:nvSpPr>
        <p:spPr>
          <a:xfrm>
            <a:off x="1002890" y="627218"/>
            <a:ext cx="9419304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THE MESSAGE</a:t>
            </a:r>
            <a:endParaRPr lang="en-US" sz="4400" b="0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At the same time, he also communicated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non-verbal messages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By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looking down at the ground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and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mumbling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rather than speaking clearly, he might have been expressing embarrassment, shyness, or hesitancy to talk with you.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He might have felt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embarrassed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, perhaps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because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he had not been taking his heart pills regularly.</a:t>
            </a:r>
          </a:p>
          <a:p>
            <a:endParaRPr lang="en-US" sz="2000" b="0" i="0" u="none" strike="noStrike" baseline="0" dirty="0">
              <a:solidFill>
                <a:srgbClr val="1D0D8D"/>
              </a:solidFill>
              <a:latin typeface="Open Sans" panose="020B0606030504020204" pitchFamily="34" charset="0"/>
            </a:endParaRPr>
          </a:p>
          <a:p>
            <a:r>
              <a:rPr lang="en-US" sz="1100" b="1" i="0" u="none" strike="noStrike" baseline="0" dirty="0">
                <a:solidFill>
                  <a:srgbClr val="F8F6FF"/>
                </a:solidFill>
                <a:latin typeface="Arial" panose="020B0604020202020204" pitchFamily="34" charset="0"/>
              </a:rPr>
              <a:t>Communication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8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AC712D-C167-1571-98A7-8742528600D4}"/>
              </a:ext>
            </a:extLst>
          </p:cNvPr>
          <p:cNvSpPr txBox="1"/>
          <p:nvPr/>
        </p:nvSpPr>
        <p:spPr>
          <a:xfrm>
            <a:off x="894735" y="188645"/>
            <a:ext cx="9812594" cy="734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sng" strike="noStrike" baseline="0" dirty="0">
                <a:solidFill>
                  <a:srgbClr val="1D0D8D"/>
                </a:solidFill>
                <a:highlight>
                  <a:srgbClr val="FFFF00"/>
                </a:highlight>
                <a:latin typeface="New Roman"/>
              </a:rPr>
              <a:t>THE MESSAGE</a:t>
            </a:r>
            <a:endParaRPr lang="en-US" sz="4400" b="0" i="0" u="sng" strike="noStrike" baseline="0" dirty="0">
              <a:solidFill>
                <a:srgbClr val="1D0D8D"/>
              </a:solidFill>
              <a:highlight>
                <a:srgbClr val="FFFF00"/>
              </a:highlight>
              <a:latin typeface="New Roman"/>
            </a:endParaRP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The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nonverbal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component of communication is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important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In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some situations, 55% or more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of messages are transmitted through its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nonverbal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component.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In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most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situations,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senders formulate or encode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messages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before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transmitting them.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However, in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some cases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, messages are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transmitted spontaneously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without the sender thinking about them, such as a glaring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 stare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or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abuts to of laughter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.</a:t>
            </a:r>
          </a:p>
          <a:p>
            <a:pPr algn="just"/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In the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earlier situation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, Mr. Raymond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may not have been aware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that he was </a:t>
            </a:r>
            <a:r>
              <a:rPr lang="en-US" sz="3200" b="1" i="0" u="none" strike="noStrike" baseline="0" dirty="0">
                <a:solidFill>
                  <a:srgbClr val="1D0D8D"/>
                </a:solidFill>
                <a:latin typeface="New Roman"/>
              </a:rPr>
              <a:t>transmitting nonverbal </a:t>
            </a:r>
            <a:r>
              <a:rPr lang="en-US" sz="3200" b="0" i="0" u="none" strike="noStrike" baseline="0" dirty="0">
                <a:solidFill>
                  <a:srgbClr val="1D0D8D"/>
                </a:solidFill>
                <a:latin typeface="New Roman"/>
              </a:rPr>
              <a:t>messages to you.</a:t>
            </a:r>
          </a:p>
          <a:p>
            <a:endParaRPr lang="en-US" sz="3200" b="0" i="0" u="none" strike="noStrike" baseline="0" dirty="0">
              <a:solidFill>
                <a:srgbClr val="1D0D8D"/>
              </a:solidFill>
              <a:latin typeface="New Roman"/>
            </a:endParaRPr>
          </a:p>
          <a:p>
            <a:r>
              <a:rPr lang="en-US" sz="1100" b="1" i="0" u="none" strike="noStrike" baseline="0" dirty="0">
                <a:solidFill>
                  <a:srgbClr val="F8F6FF"/>
                </a:solidFill>
                <a:latin typeface="Arial" panose="020B0604020202020204" pitchFamily="34" charset="0"/>
              </a:rPr>
              <a:t>Communication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7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962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N</vt:lpstr>
      <vt:lpstr>New Roman</vt:lpstr>
      <vt:lpstr>Open Sans</vt:lpstr>
      <vt:lpstr>Times New Roman</vt:lpstr>
      <vt:lpstr>Wingdings</vt:lpstr>
      <vt:lpstr>Office Theme</vt:lpstr>
      <vt:lpstr>PowerPoint Presentation</vt:lpstr>
      <vt:lpstr>Overview: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Alaa Hamzha</dc:creator>
  <cp:lastModifiedBy>Alaa Hamzha</cp:lastModifiedBy>
  <cp:revision>27</cp:revision>
  <dcterms:created xsi:type="dcterms:W3CDTF">2024-12-30T17:32:42Z</dcterms:created>
  <dcterms:modified xsi:type="dcterms:W3CDTF">2025-01-18T06:00:07Z</dcterms:modified>
</cp:coreProperties>
</file>