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1"/>
  </p:notesMasterIdLst>
  <p:sldIdLst>
    <p:sldId id="257" r:id="rId2"/>
    <p:sldId id="295" r:id="rId3"/>
    <p:sldId id="297" r:id="rId4"/>
    <p:sldId id="298" r:id="rId5"/>
    <p:sldId id="260" r:id="rId6"/>
    <p:sldId id="286" r:id="rId7"/>
    <p:sldId id="288" r:id="rId8"/>
    <p:sldId id="289" r:id="rId9"/>
    <p:sldId id="261" r:id="rId10"/>
    <p:sldId id="290" r:id="rId11"/>
    <p:sldId id="287" r:id="rId12"/>
    <p:sldId id="262" r:id="rId13"/>
    <p:sldId id="263" r:id="rId14"/>
    <p:sldId id="291" r:id="rId15"/>
    <p:sldId id="292" r:id="rId16"/>
    <p:sldId id="264" r:id="rId17"/>
    <p:sldId id="293" r:id="rId18"/>
    <p:sldId id="296" r:id="rId19"/>
    <p:sldId id="29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94660"/>
  </p:normalViewPr>
  <p:slideViewPr>
    <p:cSldViewPr>
      <p:cViewPr>
        <p:scale>
          <a:sx n="87" d="100"/>
          <a:sy n="87" d="100"/>
        </p:scale>
        <p:origin x="-1320" y="39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3C1B63-874C-4D47-825F-B30F6BFB2068}" type="datetimeFigureOut">
              <a:rPr lang="en-US" smtClean="0"/>
              <a:pPr/>
              <a:t>1/21/2025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C50325-A1AA-4586-957A-D98EA94C1786}" type="slidenum">
              <a:rPr lang="en-US" smtClean="0"/>
              <a:pPr/>
              <a:t>‹#›</a:t>
            </a:fld>
            <a:endParaRPr lang="en-US"/>
          </a:p>
        </p:txBody>
      </p:sp>
    </p:spTree>
    <p:extLst>
      <p:ext uri="{BB962C8B-B14F-4D97-AF65-F5344CB8AC3E}">
        <p14:creationId xmlns:p14="http://schemas.microsoft.com/office/powerpoint/2010/main" val="1874484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xfrm>
            <a:off x="1152525" y="692150"/>
            <a:ext cx="4552950" cy="3416300"/>
          </a:xfrm>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SA"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2288A3E6-E13F-9BF9-3A30-B2406FE5F1CC}"/>
            </a:ext>
          </a:extLst>
        </p:cNvPr>
        <p:cNvGrpSpPr/>
        <p:nvPr/>
      </p:nvGrpSpPr>
      <p:grpSpPr>
        <a:xfrm>
          <a:off x="0" y="0"/>
          <a:ext cx="0" cy="0"/>
          <a:chOff x="0" y="0"/>
          <a:chExt cx="0" cy="0"/>
        </a:xfrm>
      </p:grpSpPr>
      <p:sp>
        <p:nvSpPr>
          <p:cNvPr id="23554" name="Rectangle 2">
            <a:extLst>
              <a:ext uri="{FF2B5EF4-FFF2-40B4-BE49-F238E27FC236}">
                <a16:creationId xmlns="" xmlns:a16="http://schemas.microsoft.com/office/drawing/2014/main" id="{0D9A2BD0-CADA-5333-845A-55EBE2655395}"/>
              </a:ext>
            </a:extLst>
          </p:cNvPr>
          <p:cNvSpPr>
            <a:spLocks noGrp="1" noRot="1" noChangeAspect="1" noChangeArrowheads="1" noTextEdit="1"/>
          </p:cNvSpPr>
          <p:nvPr>
            <p:ph type="sldImg"/>
          </p:nvPr>
        </p:nvSpPr>
        <p:spPr>
          <a:xfrm>
            <a:off x="1152525" y="692150"/>
            <a:ext cx="4552950" cy="3416300"/>
          </a:xfrm>
          <a:ln/>
        </p:spPr>
      </p:sp>
      <p:sp>
        <p:nvSpPr>
          <p:cNvPr id="23555" name="Rectangle 3">
            <a:extLst>
              <a:ext uri="{FF2B5EF4-FFF2-40B4-BE49-F238E27FC236}">
                <a16:creationId xmlns="" xmlns:a16="http://schemas.microsoft.com/office/drawing/2014/main" id="{9E4EFB6E-618B-E168-AC0F-77BC291E73F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SA" altLang="en-US"/>
          </a:p>
        </p:txBody>
      </p:sp>
    </p:spTree>
    <p:extLst>
      <p:ext uri="{BB962C8B-B14F-4D97-AF65-F5344CB8AC3E}">
        <p14:creationId xmlns:p14="http://schemas.microsoft.com/office/powerpoint/2010/main" val="1989874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2288A3E6-E13F-9BF9-3A30-B2406FE5F1CC}"/>
            </a:ext>
          </a:extLst>
        </p:cNvPr>
        <p:cNvGrpSpPr/>
        <p:nvPr/>
      </p:nvGrpSpPr>
      <p:grpSpPr>
        <a:xfrm>
          <a:off x="0" y="0"/>
          <a:ext cx="0" cy="0"/>
          <a:chOff x="0" y="0"/>
          <a:chExt cx="0" cy="0"/>
        </a:xfrm>
      </p:grpSpPr>
      <p:sp>
        <p:nvSpPr>
          <p:cNvPr id="23554" name="Rectangle 2">
            <a:extLst>
              <a:ext uri="{FF2B5EF4-FFF2-40B4-BE49-F238E27FC236}">
                <a16:creationId xmlns="" xmlns:a16="http://schemas.microsoft.com/office/drawing/2014/main" id="{0D9A2BD0-CADA-5333-845A-55EBE2655395}"/>
              </a:ext>
            </a:extLst>
          </p:cNvPr>
          <p:cNvSpPr>
            <a:spLocks noGrp="1" noRot="1" noChangeAspect="1" noChangeArrowheads="1" noTextEdit="1"/>
          </p:cNvSpPr>
          <p:nvPr>
            <p:ph type="sldImg"/>
          </p:nvPr>
        </p:nvSpPr>
        <p:spPr>
          <a:xfrm>
            <a:off x="1152525" y="692150"/>
            <a:ext cx="4552950" cy="3416300"/>
          </a:xfrm>
          <a:ln/>
        </p:spPr>
      </p:sp>
      <p:sp>
        <p:nvSpPr>
          <p:cNvPr id="23555" name="Rectangle 3">
            <a:extLst>
              <a:ext uri="{FF2B5EF4-FFF2-40B4-BE49-F238E27FC236}">
                <a16:creationId xmlns="" xmlns:a16="http://schemas.microsoft.com/office/drawing/2014/main" id="{9E4EFB6E-618B-E168-AC0F-77BC291E73F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SA" altLang="en-US"/>
          </a:p>
        </p:txBody>
      </p:sp>
    </p:spTree>
    <p:extLst>
      <p:ext uri="{BB962C8B-B14F-4D97-AF65-F5344CB8AC3E}">
        <p14:creationId xmlns:p14="http://schemas.microsoft.com/office/powerpoint/2010/main" val="1989874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2288A3E6-E13F-9BF9-3A30-B2406FE5F1CC}"/>
            </a:ext>
          </a:extLst>
        </p:cNvPr>
        <p:cNvGrpSpPr/>
        <p:nvPr/>
      </p:nvGrpSpPr>
      <p:grpSpPr>
        <a:xfrm>
          <a:off x="0" y="0"/>
          <a:ext cx="0" cy="0"/>
          <a:chOff x="0" y="0"/>
          <a:chExt cx="0" cy="0"/>
        </a:xfrm>
      </p:grpSpPr>
      <p:sp>
        <p:nvSpPr>
          <p:cNvPr id="23554" name="Rectangle 2">
            <a:extLst>
              <a:ext uri="{FF2B5EF4-FFF2-40B4-BE49-F238E27FC236}">
                <a16:creationId xmlns="" xmlns:a16="http://schemas.microsoft.com/office/drawing/2014/main" id="{0D9A2BD0-CADA-5333-845A-55EBE2655395}"/>
              </a:ext>
            </a:extLst>
          </p:cNvPr>
          <p:cNvSpPr>
            <a:spLocks noGrp="1" noRot="1" noChangeAspect="1" noChangeArrowheads="1" noTextEdit="1"/>
          </p:cNvSpPr>
          <p:nvPr>
            <p:ph type="sldImg"/>
          </p:nvPr>
        </p:nvSpPr>
        <p:spPr>
          <a:xfrm>
            <a:off x="1152525" y="692150"/>
            <a:ext cx="4552950" cy="3416300"/>
          </a:xfrm>
          <a:ln/>
        </p:spPr>
      </p:sp>
      <p:sp>
        <p:nvSpPr>
          <p:cNvPr id="23555" name="Rectangle 3">
            <a:extLst>
              <a:ext uri="{FF2B5EF4-FFF2-40B4-BE49-F238E27FC236}">
                <a16:creationId xmlns="" xmlns:a16="http://schemas.microsoft.com/office/drawing/2014/main" id="{9E4EFB6E-618B-E168-AC0F-77BC291E73F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SA" altLang="en-US"/>
          </a:p>
        </p:txBody>
      </p:sp>
    </p:spTree>
    <p:extLst>
      <p:ext uri="{BB962C8B-B14F-4D97-AF65-F5344CB8AC3E}">
        <p14:creationId xmlns:p14="http://schemas.microsoft.com/office/powerpoint/2010/main" val="1989874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8638634-D507-4A9A-B4FD-234BB59C883B}" type="datetimeFigureOut">
              <a:rPr lang="en-US" smtClean="0"/>
              <a:pPr/>
              <a:t>1/21/2025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D0786B3-6F4F-4AE0-A79A-CAE1764DA08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638634-D507-4A9A-B4FD-234BB59C883B}" type="datetimeFigureOut">
              <a:rPr lang="en-US" smtClean="0"/>
              <a:pPr/>
              <a:t>1/21/2025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786B3-6F4F-4AE0-A79A-CAE1764DA08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638634-D507-4A9A-B4FD-234BB59C883B}" type="datetimeFigureOut">
              <a:rPr lang="en-US" smtClean="0"/>
              <a:pPr/>
              <a:t>1/21/2025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786B3-6F4F-4AE0-A79A-CAE1764DA08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8638634-D507-4A9A-B4FD-234BB59C883B}" type="datetimeFigureOut">
              <a:rPr lang="en-US" smtClean="0"/>
              <a:pPr/>
              <a:t>1/21/2025</a:t>
            </a:fld>
            <a:endParaRPr lang="en-US"/>
          </a:p>
        </p:txBody>
      </p:sp>
      <p:sp>
        <p:nvSpPr>
          <p:cNvPr id="9" name="Slide Number Placeholder 8"/>
          <p:cNvSpPr>
            <a:spLocks noGrp="1"/>
          </p:cNvSpPr>
          <p:nvPr>
            <p:ph type="sldNum" sz="quarter" idx="15"/>
          </p:nvPr>
        </p:nvSpPr>
        <p:spPr/>
        <p:txBody>
          <a:bodyPr rtlCol="0"/>
          <a:lstStyle/>
          <a:p>
            <a:fld id="{BD0786B3-6F4F-4AE0-A79A-CAE1764DA08C}"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8638634-D507-4A9A-B4FD-234BB59C883B}" type="datetimeFigureOut">
              <a:rPr lang="en-US" smtClean="0"/>
              <a:pPr/>
              <a:t>1/21/2025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D0786B3-6F4F-4AE0-A79A-CAE1764DA08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8638634-D507-4A9A-B4FD-234BB59C883B}" type="datetimeFigureOut">
              <a:rPr lang="en-US" smtClean="0"/>
              <a:pPr/>
              <a:t>1/21/2025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0786B3-6F4F-4AE0-A79A-CAE1764DA08C}"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8638634-D507-4A9A-B4FD-234BB59C883B}" type="datetimeFigureOut">
              <a:rPr lang="en-US" smtClean="0"/>
              <a:pPr/>
              <a:t>1/21/2025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0786B3-6F4F-4AE0-A79A-CAE1764DA08C}"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8638634-D507-4A9A-B4FD-234BB59C883B}" type="datetimeFigureOut">
              <a:rPr lang="en-US" smtClean="0"/>
              <a:pPr/>
              <a:t>1/21/2025</a:t>
            </a:fld>
            <a:endParaRPr lang="en-US"/>
          </a:p>
        </p:txBody>
      </p:sp>
      <p:sp>
        <p:nvSpPr>
          <p:cNvPr id="7" name="Slide Number Placeholder 6"/>
          <p:cNvSpPr>
            <a:spLocks noGrp="1"/>
          </p:cNvSpPr>
          <p:nvPr>
            <p:ph type="sldNum" sz="quarter" idx="11"/>
          </p:nvPr>
        </p:nvSpPr>
        <p:spPr/>
        <p:txBody>
          <a:bodyPr rtlCol="0"/>
          <a:lstStyle/>
          <a:p>
            <a:fld id="{BD0786B3-6F4F-4AE0-A79A-CAE1764DA08C}"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638634-D507-4A9A-B4FD-234BB59C883B}" type="datetimeFigureOut">
              <a:rPr lang="en-US" smtClean="0"/>
              <a:pPr/>
              <a:t>1/21/2025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0786B3-6F4F-4AE0-A79A-CAE1764DA08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8638634-D507-4A9A-B4FD-234BB59C883B}" type="datetimeFigureOut">
              <a:rPr lang="en-US" smtClean="0"/>
              <a:pPr/>
              <a:t>1/21/2025</a:t>
            </a:fld>
            <a:endParaRPr lang="en-US"/>
          </a:p>
        </p:txBody>
      </p:sp>
      <p:sp>
        <p:nvSpPr>
          <p:cNvPr id="22" name="Slide Number Placeholder 21"/>
          <p:cNvSpPr>
            <a:spLocks noGrp="1"/>
          </p:cNvSpPr>
          <p:nvPr>
            <p:ph type="sldNum" sz="quarter" idx="15"/>
          </p:nvPr>
        </p:nvSpPr>
        <p:spPr/>
        <p:txBody>
          <a:bodyPr rtlCol="0"/>
          <a:lstStyle/>
          <a:p>
            <a:fld id="{BD0786B3-6F4F-4AE0-A79A-CAE1764DA08C}"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8638634-D507-4A9A-B4FD-234BB59C883B}" type="datetimeFigureOut">
              <a:rPr lang="en-US" smtClean="0"/>
              <a:pPr/>
              <a:t>1/21/2025</a:t>
            </a:fld>
            <a:endParaRPr lang="en-US"/>
          </a:p>
        </p:txBody>
      </p:sp>
      <p:sp>
        <p:nvSpPr>
          <p:cNvPr id="18" name="Slide Number Placeholder 17"/>
          <p:cNvSpPr>
            <a:spLocks noGrp="1"/>
          </p:cNvSpPr>
          <p:nvPr>
            <p:ph type="sldNum" sz="quarter" idx="11"/>
          </p:nvPr>
        </p:nvSpPr>
        <p:spPr/>
        <p:txBody>
          <a:bodyPr rtlCol="0"/>
          <a:lstStyle/>
          <a:p>
            <a:fld id="{BD0786B3-6F4F-4AE0-A79A-CAE1764DA08C}"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8638634-D507-4A9A-B4FD-234BB59C883B}" type="datetimeFigureOut">
              <a:rPr lang="en-US" smtClean="0"/>
              <a:pPr/>
              <a:t>1/21/2025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D0786B3-6F4F-4AE0-A79A-CAE1764DA08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304800"/>
            <a:ext cx="8534400" cy="59817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عنصر نائب للنص 3"/>
          <p:cNvSpPr txBox="1">
            <a:spLocks/>
          </p:cNvSpPr>
          <p:nvPr/>
        </p:nvSpPr>
        <p:spPr bwMode="auto">
          <a:xfrm>
            <a:off x="1447800" y="4419600"/>
            <a:ext cx="5867400" cy="2133600"/>
          </a:xfrm>
          <a:prstGeom prst="rect">
            <a:avLst/>
          </a:prstGeom>
          <a:noFill/>
          <a:ln w="9525">
            <a:noFill/>
            <a:miter lim="800000"/>
            <a:headEnd/>
            <a:tailEnd/>
          </a:ln>
        </p:spPr>
        <p:txBody>
          <a:bodyPr rtlCol="1">
            <a:normAutofit fontScale="25000" lnSpcReduction="20000"/>
          </a:bodyPr>
          <a:lstStyle/>
          <a:p>
            <a:pPr marL="342900" indent="-342900" fontAlgn="auto">
              <a:spcBef>
                <a:spcPct val="20000"/>
              </a:spcBef>
              <a:spcAft>
                <a:spcPts val="0"/>
              </a:spcAft>
              <a:buFontTx/>
              <a:buChar char="•"/>
              <a:defRPr/>
            </a:pPr>
            <a:r>
              <a:rPr lang="ar-JO" sz="3200" kern="0" dirty="0">
                <a:latin typeface="+mn-lt"/>
              </a:rPr>
              <a:t>		</a:t>
            </a:r>
            <a:endParaRPr lang="ar-JO" sz="11200" b="1" kern="0" dirty="0">
              <a:latin typeface="+mn-lt"/>
            </a:endParaRPr>
          </a:p>
          <a:p>
            <a:pPr marL="342900" indent="-342900" fontAlgn="auto">
              <a:spcBef>
                <a:spcPct val="20000"/>
              </a:spcBef>
              <a:spcAft>
                <a:spcPts val="0"/>
              </a:spcAft>
              <a:defRPr/>
            </a:pPr>
            <a:r>
              <a:rPr lang="ar-JO" sz="11200" b="1" kern="0" dirty="0">
                <a:latin typeface="+mn-lt"/>
              </a:rPr>
              <a:t>				</a:t>
            </a:r>
            <a:endParaRPr lang="ar-JO" sz="11200" b="1" kern="0" dirty="0">
              <a:solidFill>
                <a:schemeClr val="accent6">
                  <a:lumMod val="75000"/>
                </a:schemeClr>
              </a:solidFill>
              <a:latin typeface="+mn-lt"/>
            </a:endParaRPr>
          </a:p>
          <a:p>
            <a:pPr marL="342900" indent="-342900" fontAlgn="auto">
              <a:spcBef>
                <a:spcPct val="20000"/>
              </a:spcBef>
              <a:spcAft>
                <a:spcPts val="0"/>
              </a:spcAft>
              <a:buFontTx/>
              <a:buChar char="•"/>
              <a:defRPr/>
            </a:pPr>
            <a:endParaRPr lang="ar-JO" sz="11200" b="1" kern="0" dirty="0">
              <a:solidFill>
                <a:schemeClr val="accent6">
                  <a:lumMod val="75000"/>
                </a:schemeClr>
              </a:solidFill>
              <a:latin typeface="+mn-lt"/>
            </a:endParaRPr>
          </a:p>
          <a:p>
            <a:pPr marL="342900" indent="-342900" fontAlgn="auto">
              <a:spcBef>
                <a:spcPct val="20000"/>
              </a:spcBef>
              <a:spcAft>
                <a:spcPts val="0"/>
              </a:spcAft>
              <a:defRPr/>
            </a:pPr>
            <a:r>
              <a:rPr lang="ar-JO" sz="11200" b="1" kern="0" dirty="0">
                <a:solidFill>
                  <a:schemeClr val="accent6">
                    <a:lumMod val="75000"/>
                  </a:schemeClr>
                </a:solidFill>
                <a:latin typeface="+mn-lt"/>
              </a:rPr>
              <a:t>		</a:t>
            </a:r>
          </a:p>
          <a:p>
            <a:pPr marL="342900" indent="-342900" fontAlgn="auto">
              <a:spcBef>
                <a:spcPct val="20000"/>
              </a:spcBef>
              <a:spcAft>
                <a:spcPts val="0"/>
              </a:spcAft>
              <a:defRPr/>
            </a:pPr>
            <a:r>
              <a:rPr lang="ar-JO" sz="11200" b="1" kern="0" dirty="0">
                <a:solidFill>
                  <a:schemeClr val="accent6">
                    <a:lumMod val="75000"/>
                  </a:schemeClr>
                </a:solidFill>
                <a:latin typeface="+mn-lt"/>
              </a:rPr>
              <a:t>	</a:t>
            </a:r>
            <a:endParaRPr lang="ar-JO" sz="7200" kern="0" dirty="0">
              <a:latin typeface="+mn-lt"/>
            </a:endParaRPr>
          </a:p>
          <a:p>
            <a:pPr marL="342900" indent="-342900" fontAlgn="auto">
              <a:spcBef>
                <a:spcPct val="20000"/>
              </a:spcBef>
              <a:spcAft>
                <a:spcPts val="0"/>
              </a:spcAft>
              <a:buFontTx/>
              <a:buChar char="•"/>
              <a:defRPr/>
            </a:pPr>
            <a:endParaRPr lang="ar-JO" sz="7200" kern="0" dirty="0">
              <a:latin typeface="+mn-lt"/>
            </a:endParaRPr>
          </a:p>
          <a:p>
            <a:pPr marL="342900" indent="-342900" fontAlgn="auto">
              <a:spcBef>
                <a:spcPct val="20000"/>
              </a:spcBef>
              <a:spcAft>
                <a:spcPts val="0"/>
              </a:spcAft>
              <a:buFontTx/>
              <a:buChar char="•"/>
              <a:defRPr/>
            </a:pPr>
            <a:endParaRPr lang="ar-JO" sz="7200" kern="0" dirty="0">
              <a:latin typeface="+mn-lt"/>
            </a:endParaRPr>
          </a:p>
          <a:p>
            <a:pPr marL="342900" indent="-342900" fontAlgn="auto">
              <a:spcBef>
                <a:spcPct val="20000"/>
              </a:spcBef>
              <a:spcAft>
                <a:spcPts val="0"/>
              </a:spcAft>
              <a:buFontTx/>
              <a:buChar char="•"/>
              <a:defRPr/>
            </a:pPr>
            <a:r>
              <a:rPr lang="ar-JO" sz="7200" kern="0" dirty="0">
                <a:latin typeface="+mn-lt"/>
              </a:rPr>
              <a:t>		</a:t>
            </a:r>
          </a:p>
          <a:p>
            <a:pPr marL="342900" indent="-342900" fontAlgn="auto">
              <a:spcBef>
                <a:spcPct val="20000"/>
              </a:spcBef>
              <a:spcAft>
                <a:spcPts val="0"/>
              </a:spcAft>
              <a:buFontTx/>
              <a:buChar char="•"/>
              <a:defRPr/>
            </a:pPr>
            <a:endParaRPr lang="ar-JO" sz="7200" kern="0" dirty="0">
              <a:latin typeface="+mn-lt"/>
            </a:endParaRPr>
          </a:p>
          <a:p>
            <a:pPr marL="342900" indent="-342900" fontAlgn="auto">
              <a:spcBef>
                <a:spcPct val="20000"/>
              </a:spcBef>
              <a:spcAft>
                <a:spcPts val="0"/>
              </a:spcAft>
              <a:buFontTx/>
              <a:buChar char="•"/>
              <a:defRPr/>
            </a:pPr>
            <a:endParaRPr lang="ar-SA" sz="11200" kern="0" dirty="0">
              <a:latin typeface="+mn-lt"/>
            </a:endParaRPr>
          </a:p>
        </p:txBody>
      </p:sp>
      <p:sp>
        <p:nvSpPr>
          <p:cNvPr id="6" name="Text Box 4"/>
          <p:cNvSpPr txBox="1">
            <a:spLocks noChangeArrowheads="1"/>
          </p:cNvSpPr>
          <p:nvPr/>
        </p:nvSpPr>
        <p:spPr bwMode="auto">
          <a:xfrm>
            <a:off x="939928" y="576400"/>
            <a:ext cx="7529030" cy="7140416"/>
          </a:xfrm>
          <a:prstGeom prst="rect">
            <a:avLst/>
          </a:prstGeom>
          <a:noFill/>
          <a:ln w="9525">
            <a:solidFill>
              <a:srgbClr val="00B050"/>
            </a:solidFill>
            <a:miter lim="800000"/>
            <a:headEnd/>
            <a:tailEnd/>
          </a:ln>
          <a:effectLst>
            <a:outerShdw dist="35921" dir="2700000" algn="ctr" rotWithShape="0">
              <a:schemeClr val="bg2"/>
            </a:outerShdw>
          </a:effectLst>
        </p:spPr>
        <p:txBody>
          <a:bodyPr wrap="square">
            <a:spAutoFit/>
          </a:bodyPr>
          <a:lstStyle/>
          <a:p>
            <a:pPr algn="ctr" rtl="1" eaLnBrk="0" hangingPunct="0">
              <a:spcBef>
                <a:spcPct val="75000"/>
              </a:spcBef>
              <a:defRPr/>
            </a:pPr>
            <a:endParaRPr lang="ar-IQ" sz="5400" b="1" i="1" dirty="0" smtClean="0">
              <a:solidFill>
                <a:srgbClr val="0033CC"/>
              </a:solidFill>
              <a:effectLst>
                <a:outerShdw blurRad="38100" dist="38100" dir="2700000" algn="tl">
                  <a:srgbClr val="000000">
                    <a:alpha val="43137"/>
                  </a:srgbClr>
                </a:outerShdw>
              </a:effectLst>
            </a:endParaRPr>
          </a:p>
          <a:p>
            <a:pPr algn="ctr" rtl="1" eaLnBrk="0" hangingPunct="0">
              <a:spcBef>
                <a:spcPct val="75000"/>
              </a:spcBef>
              <a:defRPr/>
            </a:pPr>
            <a:r>
              <a:rPr lang="ar-IQ" sz="2800" b="1" i="1" dirty="0" smtClean="0">
                <a:solidFill>
                  <a:srgbClr val="0033CC"/>
                </a:solidFill>
                <a:effectLst>
                  <a:outerShdw blurRad="38100" dist="38100" dir="2700000" algn="tl">
                    <a:srgbClr val="000000">
                      <a:alpha val="43137"/>
                    </a:srgbClr>
                  </a:outerShdw>
                </a:effectLst>
              </a:rPr>
              <a:t>جامعة المستقبل / كلية </a:t>
            </a:r>
            <a:r>
              <a:rPr lang="ar-IQ" sz="2800" b="1" i="1" dirty="0" err="1" smtClean="0">
                <a:solidFill>
                  <a:srgbClr val="0033CC"/>
                </a:solidFill>
                <a:effectLst>
                  <a:outerShdw blurRad="38100" dist="38100" dir="2700000" algn="tl">
                    <a:srgbClr val="000000">
                      <a:alpha val="43137"/>
                    </a:srgbClr>
                  </a:outerShdw>
                </a:effectLst>
              </a:rPr>
              <a:t>الاداب</a:t>
            </a:r>
            <a:r>
              <a:rPr lang="ar-IQ" sz="2800" b="1" i="1" dirty="0" smtClean="0">
                <a:solidFill>
                  <a:srgbClr val="0033CC"/>
                </a:solidFill>
                <a:effectLst>
                  <a:outerShdw blurRad="38100" dist="38100" dir="2700000" algn="tl">
                    <a:srgbClr val="000000">
                      <a:alpha val="43137"/>
                    </a:srgbClr>
                  </a:outerShdw>
                </a:effectLst>
              </a:rPr>
              <a:t> والعلوم الانسانية / قسم الاعلام </a:t>
            </a:r>
            <a:r>
              <a:rPr lang="ar-IQ" sz="5400" b="1" i="1" dirty="0" smtClean="0">
                <a:solidFill>
                  <a:srgbClr val="FF0000"/>
                </a:solidFill>
                <a:effectLst>
                  <a:outerShdw blurRad="38100" dist="38100" dir="2700000" algn="tl">
                    <a:srgbClr val="000000">
                      <a:alpha val="43137"/>
                    </a:srgbClr>
                  </a:outerShdw>
                </a:effectLst>
              </a:rPr>
              <a:t>اساسيات الحاسوب</a:t>
            </a:r>
          </a:p>
          <a:p>
            <a:pPr algn="ctr" rtl="1" eaLnBrk="0" hangingPunct="0">
              <a:spcBef>
                <a:spcPct val="75000"/>
              </a:spcBef>
              <a:defRPr/>
            </a:pPr>
            <a:r>
              <a:rPr lang="ar-IQ" sz="3200" b="1" i="1" dirty="0" smtClean="0">
                <a:solidFill>
                  <a:srgbClr val="0033CC"/>
                </a:solidFill>
                <a:effectLst>
                  <a:outerShdw blurRad="38100" dist="38100" dir="2700000" algn="tl">
                    <a:srgbClr val="000000">
                      <a:alpha val="43137"/>
                    </a:srgbClr>
                  </a:outerShdw>
                </a:effectLst>
              </a:rPr>
              <a:t>المحاضرة الاولى </a:t>
            </a:r>
            <a:r>
              <a:rPr lang="ar-IQ" sz="3200" b="1" i="1" dirty="0" smtClean="0">
                <a:solidFill>
                  <a:srgbClr val="0033CC"/>
                </a:solidFill>
                <a:effectLst>
                  <a:outerShdw blurRad="38100" dist="38100" dir="2700000" algn="tl">
                    <a:srgbClr val="000000">
                      <a:alpha val="43137"/>
                    </a:srgbClr>
                  </a:outerShdw>
                </a:effectLst>
              </a:rPr>
              <a:t> </a:t>
            </a:r>
            <a:endParaRPr lang="ar-IQ" sz="3200" b="1" i="1" dirty="0">
              <a:solidFill>
                <a:srgbClr val="0033CC"/>
              </a:solidFill>
              <a:effectLst>
                <a:outerShdw blurRad="38100" dist="38100" dir="2700000" algn="tl">
                  <a:srgbClr val="000000">
                    <a:alpha val="43137"/>
                  </a:srgbClr>
                </a:outerShdw>
              </a:effectLst>
            </a:endParaRPr>
          </a:p>
          <a:p>
            <a:pPr algn="ctr" rtl="1" eaLnBrk="0" hangingPunct="0">
              <a:spcBef>
                <a:spcPct val="75000"/>
              </a:spcBef>
              <a:defRPr/>
            </a:pPr>
            <a:r>
              <a:rPr lang="ar-IQ" sz="3600" b="1" i="1" dirty="0" err="1" smtClean="0">
                <a:solidFill>
                  <a:srgbClr val="0033CC"/>
                </a:solidFill>
                <a:effectLst>
                  <a:outerShdw blurRad="38100" dist="38100" dir="2700000" algn="tl">
                    <a:srgbClr val="000000">
                      <a:alpha val="43137"/>
                    </a:srgbClr>
                  </a:outerShdw>
                </a:effectLst>
                <a:latin typeface="Arial" pitchFamily="34" charset="0"/>
              </a:rPr>
              <a:t>م.م</a:t>
            </a:r>
            <a:r>
              <a:rPr lang="ar-IQ" sz="3600" b="1" i="1" dirty="0" smtClean="0">
                <a:solidFill>
                  <a:srgbClr val="0033CC"/>
                </a:solidFill>
                <a:effectLst>
                  <a:outerShdw blurRad="38100" dist="38100" dir="2700000" algn="tl">
                    <a:srgbClr val="000000">
                      <a:alpha val="43137"/>
                    </a:srgbClr>
                  </a:outerShdw>
                </a:effectLst>
                <a:latin typeface="Arial" pitchFamily="34" charset="0"/>
              </a:rPr>
              <a:t>  </a:t>
            </a:r>
            <a:r>
              <a:rPr lang="ar-IQ" sz="3600" b="1" i="1" dirty="0">
                <a:solidFill>
                  <a:srgbClr val="0033CC"/>
                </a:solidFill>
                <a:effectLst>
                  <a:outerShdw blurRad="38100" dist="38100" dir="2700000" algn="tl">
                    <a:srgbClr val="000000">
                      <a:alpha val="43137"/>
                    </a:srgbClr>
                  </a:outerShdw>
                </a:effectLst>
                <a:latin typeface="Arial" pitchFamily="34" charset="0"/>
              </a:rPr>
              <a:t>سارة حاكم فنيخ </a:t>
            </a:r>
            <a:endParaRPr lang="ar-IQ" sz="3600" b="1" i="1" dirty="0" smtClean="0">
              <a:solidFill>
                <a:srgbClr val="0033CC"/>
              </a:solidFill>
              <a:effectLst>
                <a:outerShdw blurRad="38100" dist="38100" dir="2700000" algn="tl">
                  <a:srgbClr val="000000">
                    <a:alpha val="43137"/>
                  </a:srgbClr>
                </a:outerShdw>
              </a:effectLst>
              <a:latin typeface="Arial" pitchFamily="34" charset="0"/>
            </a:endParaRPr>
          </a:p>
          <a:p>
            <a:pPr algn="ctr" rtl="1" eaLnBrk="0" hangingPunct="0">
              <a:spcBef>
                <a:spcPct val="75000"/>
              </a:spcBef>
              <a:defRPr/>
            </a:pPr>
            <a:r>
              <a:rPr lang="en-US" sz="3200" dirty="0"/>
              <a:t>hekemsara@gmail.com</a:t>
            </a:r>
          </a:p>
          <a:p>
            <a:pPr algn="ctr" rtl="1" eaLnBrk="0" hangingPunct="0">
              <a:spcBef>
                <a:spcPct val="75000"/>
              </a:spcBef>
              <a:defRPr/>
            </a:pPr>
            <a:endParaRPr lang="ar-IQ" sz="3600" b="1" i="1" dirty="0">
              <a:solidFill>
                <a:srgbClr val="0033CC"/>
              </a:solidFill>
              <a:effectLst>
                <a:outerShdw blurRad="38100" dist="38100" dir="2700000" algn="tl">
                  <a:srgbClr val="000000">
                    <a:alpha val="43137"/>
                  </a:srgbClr>
                </a:outerShdw>
              </a:effectLst>
              <a:latin typeface="Arial" pitchFamily="34" charset="0"/>
            </a:endParaRPr>
          </a:p>
          <a:p>
            <a:pPr algn="ctr" rtl="1" eaLnBrk="0" hangingPunct="0">
              <a:spcBef>
                <a:spcPct val="75000"/>
              </a:spcBef>
              <a:defRPr/>
            </a:pPr>
            <a:endParaRPr lang="ar-IQ" sz="3600" b="1" i="1" dirty="0">
              <a:solidFill>
                <a:srgbClr val="0033CC"/>
              </a:solidFill>
              <a:effectLst>
                <a:outerShdw blurRad="38100" dist="38100" dir="2700000" algn="tl">
                  <a:srgbClr val="000000">
                    <a:alpha val="43137"/>
                  </a:srgbClr>
                </a:outerShdw>
              </a:effectLst>
              <a:latin typeface="Arial" pitchFamily="34" charset="0"/>
            </a:endParaRPr>
          </a:p>
        </p:txBody>
      </p:sp>
      <p:sp>
        <p:nvSpPr>
          <p:cNvPr id="6149" name="Text Box 3"/>
          <p:cNvSpPr txBox="1">
            <a:spLocks noChangeArrowheads="1"/>
          </p:cNvSpPr>
          <p:nvPr/>
        </p:nvSpPr>
        <p:spPr bwMode="auto">
          <a:xfrm>
            <a:off x="-4800600" y="-3200400"/>
            <a:ext cx="8153400"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a:r>
              <a:rPr lang="ar-JO" altLang="en-US" sz="4000" b="1"/>
              <a:t> </a:t>
            </a:r>
          </a:p>
          <a:p>
            <a:pPr algn="ctr"/>
            <a:endParaRPr lang="ar-JO" altLang="en-US" sz="4000" b="1"/>
          </a:p>
          <a:p>
            <a:pPr algn="ctr"/>
            <a:endParaRPr lang="en-US" altLang="en-US" sz="4000" b="1"/>
          </a:p>
        </p:txBody>
      </p:sp>
      <p:sp>
        <p:nvSpPr>
          <p:cNvPr id="2053" name="Subtitle 2"/>
          <p:cNvSpPr txBox="1">
            <a:spLocks/>
          </p:cNvSpPr>
          <p:nvPr/>
        </p:nvSpPr>
        <p:spPr bwMode="auto">
          <a:xfrm>
            <a:off x="1504043" y="5486400"/>
            <a:ext cx="6400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eaLnBrk="0" hangingPunct="0">
              <a:defRPr sz="1600">
                <a:solidFill>
                  <a:schemeClr val="tx1"/>
                </a:solidFill>
                <a:latin typeface="Arial" charset="0"/>
              </a:defRPr>
            </a:lvl1pPr>
            <a:lvl2pPr marL="742950" indent="-285750" defTabSz="457200" eaLnBrk="0" hangingPunct="0">
              <a:defRPr sz="1600">
                <a:solidFill>
                  <a:schemeClr val="tx1"/>
                </a:solidFill>
                <a:latin typeface="Arial" charset="0"/>
              </a:defRPr>
            </a:lvl2pPr>
            <a:lvl3pPr marL="1143000" indent="-228600" defTabSz="457200" eaLnBrk="0" hangingPunct="0">
              <a:defRPr sz="1600">
                <a:solidFill>
                  <a:schemeClr val="tx1"/>
                </a:solidFill>
                <a:latin typeface="Arial" charset="0"/>
              </a:defRPr>
            </a:lvl3pPr>
            <a:lvl4pPr marL="1600200" indent="-228600" defTabSz="457200" eaLnBrk="0" hangingPunct="0">
              <a:defRPr sz="1600">
                <a:solidFill>
                  <a:schemeClr val="tx1"/>
                </a:solidFill>
                <a:latin typeface="Arial" charset="0"/>
              </a:defRPr>
            </a:lvl4pPr>
            <a:lvl5pPr marL="2057400" indent="-228600" defTabSz="457200" eaLnBrk="0" hangingPunct="0">
              <a:defRPr sz="1600">
                <a:solidFill>
                  <a:schemeClr val="tx1"/>
                </a:solidFill>
                <a:latin typeface="Arial" charset="0"/>
              </a:defRPr>
            </a:lvl5pPr>
            <a:lvl6pPr marL="2514600" indent="-228600" defTabSz="457200" eaLnBrk="0" fontAlgn="base" hangingPunct="0">
              <a:spcBef>
                <a:spcPct val="0"/>
              </a:spcBef>
              <a:spcAft>
                <a:spcPct val="0"/>
              </a:spcAft>
              <a:defRPr sz="1600">
                <a:solidFill>
                  <a:schemeClr val="tx1"/>
                </a:solidFill>
                <a:latin typeface="Arial" charset="0"/>
              </a:defRPr>
            </a:lvl6pPr>
            <a:lvl7pPr marL="2971800" indent="-228600" defTabSz="457200" eaLnBrk="0" fontAlgn="base" hangingPunct="0">
              <a:spcBef>
                <a:spcPct val="0"/>
              </a:spcBef>
              <a:spcAft>
                <a:spcPct val="0"/>
              </a:spcAft>
              <a:defRPr sz="1600">
                <a:solidFill>
                  <a:schemeClr val="tx1"/>
                </a:solidFill>
                <a:latin typeface="Arial" charset="0"/>
              </a:defRPr>
            </a:lvl7pPr>
            <a:lvl8pPr marL="3429000" indent="-228600" defTabSz="457200" eaLnBrk="0" fontAlgn="base" hangingPunct="0">
              <a:spcBef>
                <a:spcPct val="0"/>
              </a:spcBef>
              <a:spcAft>
                <a:spcPct val="0"/>
              </a:spcAft>
              <a:defRPr sz="1600">
                <a:solidFill>
                  <a:schemeClr val="tx1"/>
                </a:solidFill>
                <a:latin typeface="Arial" charset="0"/>
              </a:defRPr>
            </a:lvl8pPr>
            <a:lvl9pPr marL="3886200" indent="-228600" defTabSz="457200" eaLnBrk="0" fontAlgn="base" hangingPunct="0">
              <a:spcBef>
                <a:spcPct val="0"/>
              </a:spcBef>
              <a:spcAft>
                <a:spcPct val="0"/>
              </a:spcAft>
              <a:defRPr sz="1600">
                <a:solidFill>
                  <a:schemeClr val="tx1"/>
                </a:solidFill>
                <a:latin typeface="Arial" charset="0"/>
              </a:defRPr>
            </a:lvl9pPr>
          </a:lstStyle>
          <a:p>
            <a:pPr algn="ctr" rtl="1" eaLnBrk="1" hangingPunct="1">
              <a:spcBef>
                <a:spcPct val="20000"/>
              </a:spcBef>
              <a:buFont typeface="Arial" charset="0"/>
              <a:buNone/>
              <a:defRPr/>
            </a:pPr>
            <a:endParaRPr lang="en-US" sz="1800" b="1" dirty="0">
              <a:solidFill>
                <a:schemeClr val="accent6">
                  <a:lumMod val="75000"/>
                </a:schemeClr>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3538995114"/>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عنصر نائب للمحتوى 2"/>
          <p:cNvSpPr txBox="1">
            <a:spLocks/>
          </p:cNvSpPr>
          <p:nvPr/>
        </p:nvSpPr>
        <p:spPr bwMode="auto">
          <a:xfrm>
            <a:off x="467544" y="2060848"/>
            <a:ext cx="8472487"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marL="0" indent="0" algn="r" rtl="1" eaLnBrk="1" hangingPunct="1">
              <a:lnSpc>
                <a:spcPct val="150000"/>
              </a:lnSpc>
              <a:spcBef>
                <a:spcPts val="575"/>
              </a:spcBef>
              <a:buClr>
                <a:schemeClr val="accent1"/>
              </a:buClr>
              <a:buSzPct val="85000"/>
            </a:pPr>
            <a:r>
              <a:rPr lang="ar-IQ" altLang="en-US" sz="3600" dirty="0" smtClean="0">
                <a:solidFill>
                  <a:schemeClr val="tx2"/>
                </a:solidFill>
                <a:latin typeface="Arial Unicode MS" pitchFamily="34" charset="-128"/>
                <a:ea typeface="Arial Unicode MS" pitchFamily="34" charset="-128"/>
                <a:cs typeface="Arial Unicode MS" pitchFamily="34" charset="-128"/>
              </a:rPr>
              <a:t>نعم المعلومات تعتمد على</a:t>
            </a:r>
          </a:p>
          <a:p>
            <a:pPr marL="0" indent="0" algn="r" rtl="1" eaLnBrk="1" hangingPunct="1">
              <a:lnSpc>
                <a:spcPct val="150000"/>
              </a:lnSpc>
              <a:spcBef>
                <a:spcPts val="575"/>
              </a:spcBef>
              <a:buClr>
                <a:schemeClr val="accent1"/>
              </a:buClr>
              <a:buSzPct val="85000"/>
            </a:pPr>
            <a:r>
              <a:rPr lang="ar-IQ" altLang="en-US" sz="3600" dirty="0" smtClean="0">
                <a:solidFill>
                  <a:schemeClr val="tx2"/>
                </a:solidFill>
                <a:latin typeface="Arial Unicode MS" pitchFamily="34" charset="-128"/>
                <a:ea typeface="Arial Unicode MS" pitchFamily="34" charset="-128"/>
                <a:cs typeface="Arial Unicode MS" pitchFamily="34" charset="-128"/>
              </a:rPr>
              <a:t> البيانات </a:t>
            </a:r>
            <a:endParaRPr lang="ar-IQ" altLang="en-US" sz="3600" dirty="0">
              <a:solidFill>
                <a:schemeClr val="tx2"/>
              </a:solidFill>
              <a:latin typeface="Arial Unicode MS" pitchFamily="34" charset="-128"/>
              <a:ea typeface="Arial Unicode MS" pitchFamily="34" charset="-128"/>
              <a:cs typeface="Arial Unicode MS" pitchFamily="34" charset="-128"/>
            </a:endParaRPr>
          </a:p>
          <a:p>
            <a:pPr marL="0" indent="0" algn="r" rtl="1" eaLnBrk="1" hangingPunct="1">
              <a:lnSpc>
                <a:spcPct val="150000"/>
              </a:lnSpc>
              <a:spcBef>
                <a:spcPts val="575"/>
              </a:spcBef>
              <a:buClr>
                <a:schemeClr val="accent1"/>
              </a:buClr>
              <a:buSzPct val="85000"/>
            </a:pPr>
            <a:r>
              <a:rPr lang="ar-IQ" altLang="en-US" sz="2000" dirty="0">
                <a:solidFill>
                  <a:srgbClr val="FF0000"/>
                </a:solidFill>
                <a:latin typeface="Arial Unicode MS" pitchFamily="34" charset="-128"/>
                <a:ea typeface="Arial Unicode MS" pitchFamily="34" charset="-128"/>
                <a:cs typeface="Arial Unicode MS" pitchFamily="34" charset="-128"/>
              </a:rPr>
              <a:t>مثال بسيط </a:t>
            </a:r>
          </a:p>
          <a:p>
            <a:r>
              <a:rPr lang="ar-SA" sz="3600" dirty="0"/>
              <a:t> </a:t>
            </a:r>
            <a:endParaRPr lang="en-US" sz="3600" dirty="0"/>
          </a:p>
          <a:p>
            <a:pPr algn="r"/>
            <a:r>
              <a:rPr lang="ar-SA" sz="2000" dirty="0"/>
              <a:t>بيانات امتحانات الطلاب: الدرجات التي يحصل عليها الطلاب في الامتحانات</a:t>
            </a:r>
            <a:endParaRPr lang="en-US" sz="2000" dirty="0"/>
          </a:p>
          <a:p>
            <a:pPr algn="r"/>
            <a:r>
              <a:rPr lang="ar-SA" sz="2000" dirty="0"/>
              <a:t>شهادة الطلاب: في نظام الامتحانات تتم معالجة البيانات (درجات الطلاب في كل مادة) للحصول على مجموع الدرجات لكل طالب. فمجموع الدرجات التي تم الحصول عليها هي معلومات، ويتم استخدامها لتحضير تقرير أو شهادة الطالب </a:t>
            </a:r>
            <a:endParaRPr lang="en-US" altLang="en-US" sz="2000" dirty="0">
              <a:solidFill>
                <a:schemeClr val="tx2"/>
              </a:solidFill>
              <a:latin typeface="Arial Unicode MS" pitchFamily="34" charset="-128"/>
              <a:ea typeface="Arial Unicode MS" pitchFamily="34" charset="-128"/>
              <a:cs typeface="Arial Unicode MS" pitchFamily="34" charset="-128"/>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548680"/>
            <a:ext cx="2592288"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737906"/>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5" descr="compute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175" y="-193675"/>
            <a:ext cx="2290763" cy="229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Rectangle 2"/>
          <p:cNvSpPr txBox="1">
            <a:spLocks noChangeArrowheads="1"/>
          </p:cNvSpPr>
          <p:nvPr/>
        </p:nvSpPr>
        <p:spPr bwMode="auto">
          <a:xfrm>
            <a:off x="1524000" y="304800"/>
            <a:ext cx="66754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r>
              <a:rPr lang="ar-SA" altLang="en-US" sz="5400" b="1">
                <a:solidFill>
                  <a:srgbClr val="0033CC"/>
                </a:solidFill>
                <a:latin typeface="Simplified Arabic" pitchFamily="2" charset="-78"/>
                <a:cs typeface="Simplified Arabic" pitchFamily="2" charset="-78"/>
              </a:rPr>
              <a:t>مميزات الحاسب</a:t>
            </a:r>
            <a:endParaRPr lang="en-US" altLang="en-US" sz="5400" b="1">
              <a:solidFill>
                <a:srgbClr val="C00000"/>
              </a:solidFill>
              <a:latin typeface="Simplified Arabic" pitchFamily="2" charset="-78"/>
              <a:cs typeface="Simplified Arabic" pitchFamily="2" charset="-78"/>
            </a:endParaRPr>
          </a:p>
        </p:txBody>
      </p:sp>
      <p:sp>
        <p:nvSpPr>
          <p:cNvPr id="10245" name="عنصر نائب للمحتوى 2"/>
          <p:cNvSpPr txBox="1">
            <a:spLocks/>
          </p:cNvSpPr>
          <p:nvPr/>
        </p:nvSpPr>
        <p:spPr bwMode="auto">
          <a:xfrm>
            <a:off x="214313" y="2133601"/>
            <a:ext cx="8472487"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rtl="1" eaLnBrk="1" hangingPunct="1">
              <a:lnSpc>
                <a:spcPct val="150000"/>
              </a:lnSpc>
              <a:spcBef>
                <a:spcPts val="575"/>
              </a:spcBef>
              <a:buClr>
                <a:schemeClr val="accent1"/>
              </a:buClr>
              <a:buSzPct val="85000"/>
              <a:buFont typeface="Wingdings 2" pitchFamily="18" charset="2"/>
              <a:buNone/>
            </a:pPr>
            <a:r>
              <a:rPr lang="ar-SA" altLang="en-US" sz="2400" b="1">
                <a:solidFill>
                  <a:srgbClr val="C00000"/>
                </a:solidFill>
                <a:latin typeface="Perpetua" pitchFamily="18" charset="0"/>
                <a:cs typeface="Arial" charset="0"/>
              </a:rPr>
              <a:t>1- السرعة: </a:t>
            </a:r>
            <a:r>
              <a:rPr lang="ar-SA" altLang="en-US" sz="2400">
                <a:latin typeface="Perpetua" pitchFamily="18" charset="0"/>
                <a:cs typeface="Arial" charset="0"/>
              </a:rPr>
              <a:t>في إجراء العمليات الحسابية و معالجة البيانات.</a:t>
            </a:r>
          </a:p>
          <a:p>
            <a:pPr algn="r" rtl="1" eaLnBrk="1" hangingPunct="1">
              <a:lnSpc>
                <a:spcPct val="150000"/>
              </a:lnSpc>
              <a:spcBef>
                <a:spcPts val="575"/>
              </a:spcBef>
              <a:buClr>
                <a:schemeClr val="accent1"/>
              </a:buClr>
              <a:buSzPct val="85000"/>
              <a:buFont typeface="Wingdings 2" pitchFamily="18" charset="2"/>
              <a:buNone/>
            </a:pPr>
            <a:r>
              <a:rPr lang="ar-SA" altLang="en-US" sz="2400" b="1">
                <a:solidFill>
                  <a:srgbClr val="C00000"/>
                </a:solidFill>
                <a:latin typeface="Perpetua" pitchFamily="18" charset="0"/>
                <a:cs typeface="Arial" charset="0"/>
              </a:rPr>
              <a:t>2- الدقة: </a:t>
            </a:r>
            <a:r>
              <a:rPr lang="ar-SA" altLang="en-US" sz="2400">
                <a:latin typeface="Perpetua" pitchFamily="18" charset="0"/>
                <a:cs typeface="Arial" charset="0"/>
              </a:rPr>
              <a:t>حيث أن نسبة خطأها بسيطة جداً لدرجة إهماله.</a:t>
            </a:r>
          </a:p>
          <a:p>
            <a:pPr algn="r" rtl="1" eaLnBrk="1" hangingPunct="1">
              <a:lnSpc>
                <a:spcPct val="150000"/>
              </a:lnSpc>
              <a:spcBef>
                <a:spcPts val="575"/>
              </a:spcBef>
              <a:buClr>
                <a:schemeClr val="accent1"/>
              </a:buClr>
              <a:buSzPct val="85000"/>
              <a:buFont typeface="Wingdings 2" pitchFamily="18" charset="2"/>
              <a:buNone/>
            </a:pPr>
            <a:r>
              <a:rPr lang="ar-SA" altLang="en-US" sz="2400" b="1">
                <a:solidFill>
                  <a:srgbClr val="C00000"/>
                </a:solidFill>
                <a:latin typeface="Perpetua" pitchFamily="18" charset="0"/>
                <a:cs typeface="Arial" charset="0"/>
              </a:rPr>
              <a:t>3- إمكانية التخزين:</a:t>
            </a:r>
            <a:r>
              <a:rPr lang="ar-SA" altLang="en-US" sz="2400">
                <a:solidFill>
                  <a:srgbClr val="C00000"/>
                </a:solidFill>
                <a:latin typeface="Perpetua" pitchFamily="18" charset="0"/>
                <a:cs typeface="Arial" charset="0"/>
              </a:rPr>
              <a:t> </a:t>
            </a:r>
            <a:r>
              <a:rPr lang="ar-SA" altLang="en-US" sz="2400">
                <a:latin typeface="Perpetua" pitchFamily="18" charset="0"/>
                <a:cs typeface="Arial" charset="0"/>
              </a:rPr>
              <a:t>لكم هائل من المعلومات سواء على أقراص داخليه (تخزين داخلي) أو على أقراص خارجية (تخزين خارجي).</a:t>
            </a:r>
          </a:p>
          <a:p>
            <a:pPr algn="r" rtl="1" eaLnBrk="1" hangingPunct="1">
              <a:lnSpc>
                <a:spcPct val="150000"/>
              </a:lnSpc>
              <a:spcBef>
                <a:spcPts val="575"/>
              </a:spcBef>
              <a:buClr>
                <a:schemeClr val="accent1"/>
              </a:buClr>
              <a:buSzPct val="85000"/>
              <a:buFont typeface="Wingdings 2" pitchFamily="18" charset="2"/>
              <a:buNone/>
            </a:pPr>
            <a:r>
              <a:rPr lang="ar-SA" altLang="en-US" sz="2400" b="1">
                <a:solidFill>
                  <a:srgbClr val="C00000"/>
                </a:solidFill>
                <a:latin typeface="Perpetua" pitchFamily="18" charset="0"/>
                <a:cs typeface="Arial" charset="0"/>
              </a:rPr>
              <a:t>4- اقتصادية: </a:t>
            </a:r>
            <a:r>
              <a:rPr lang="ar-SA" altLang="en-US" sz="2400">
                <a:latin typeface="Perpetua" pitchFamily="18" charset="0"/>
                <a:cs typeface="Arial" charset="0"/>
              </a:rPr>
              <a:t>من ناحيتين (التكلفة, الوقت)</a:t>
            </a:r>
          </a:p>
          <a:p>
            <a:pPr algn="r" rtl="1" eaLnBrk="1" hangingPunct="1">
              <a:lnSpc>
                <a:spcPct val="150000"/>
              </a:lnSpc>
              <a:spcBef>
                <a:spcPts val="575"/>
              </a:spcBef>
              <a:buClr>
                <a:schemeClr val="accent1"/>
              </a:buClr>
              <a:buSzPct val="85000"/>
              <a:buFont typeface="Wingdings 2" pitchFamily="18" charset="2"/>
              <a:buNone/>
            </a:pPr>
            <a:r>
              <a:rPr lang="ar-SA" altLang="en-US" sz="2400" b="1">
                <a:solidFill>
                  <a:srgbClr val="C00000"/>
                </a:solidFill>
                <a:latin typeface="Perpetua" pitchFamily="18" charset="0"/>
                <a:cs typeface="Arial" charset="0"/>
              </a:rPr>
              <a:t>5- الاتصالات الشبكية: </a:t>
            </a:r>
            <a:r>
              <a:rPr lang="ar-SA" altLang="en-US" sz="2400">
                <a:latin typeface="Perpetua" pitchFamily="18" charset="0"/>
                <a:cs typeface="Arial" charset="0"/>
              </a:rPr>
              <a:t>إمكانية تشارك المصادر والمعلومات.</a:t>
            </a:r>
          </a:p>
          <a:p>
            <a:pPr algn="r" rtl="1" eaLnBrk="1" hangingPunct="1">
              <a:lnSpc>
                <a:spcPct val="150000"/>
              </a:lnSpc>
              <a:spcBef>
                <a:spcPts val="575"/>
              </a:spcBef>
              <a:buClr>
                <a:schemeClr val="accent1"/>
              </a:buClr>
              <a:buSzPct val="85000"/>
              <a:buFont typeface="Wingdings 2" pitchFamily="18" charset="2"/>
              <a:buChar char=""/>
            </a:pPr>
            <a:endParaRPr lang="en-US" altLang="en-US" sz="2400">
              <a:latin typeface="Perpetua" pitchFamily="18" charset="0"/>
              <a:cs typeface="Arial" charset="0"/>
            </a:endParaRPr>
          </a:p>
        </p:txBody>
      </p:sp>
    </p:spTree>
    <p:extLst>
      <p:ext uri="{BB962C8B-B14F-4D97-AF65-F5344CB8AC3E}">
        <p14:creationId xmlns:p14="http://schemas.microsoft.com/office/powerpoint/2010/main" val="1333003731"/>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descr="compute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175" y="-193675"/>
            <a:ext cx="2290763" cy="229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bwMode="auto">
          <a:xfrm>
            <a:off x="2287588" y="304800"/>
            <a:ext cx="6675437"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ar-SA" sz="5400" b="1" dirty="0">
                <a:solidFill>
                  <a:schemeClr val="accent4">
                    <a:lumMod val="60000"/>
                    <a:lumOff val="40000"/>
                  </a:schemeClr>
                </a:solidFill>
                <a:latin typeface="Simplified Arabic" pitchFamily="18" charset="-78"/>
                <a:cs typeface="Simplified Arabic" pitchFamily="18" charset="-78"/>
              </a:rPr>
              <a:t>يتبع :</a:t>
            </a:r>
            <a:r>
              <a:rPr lang="ar-SA" sz="5400" b="1" dirty="0">
                <a:solidFill>
                  <a:srgbClr val="0033CC"/>
                </a:solidFill>
                <a:latin typeface="Simplified Arabic" pitchFamily="18" charset="-78"/>
                <a:cs typeface="Simplified Arabic" pitchFamily="18" charset="-78"/>
              </a:rPr>
              <a:t> أنواع الحاسبات</a:t>
            </a:r>
            <a:endParaRPr lang="en-US" sz="5400" b="1" dirty="0">
              <a:solidFill>
                <a:srgbClr val="C00000"/>
              </a:solidFill>
              <a:latin typeface="Simplified Arabic" pitchFamily="18" charset="-78"/>
              <a:cs typeface="Simplified Arabic" pitchFamily="18" charset="-78"/>
            </a:endParaRPr>
          </a:p>
        </p:txBody>
      </p:sp>
      <p:sp>
        <p:nvSpPr>
          <p:cNvPr id="11269" name="عنصر نائب للمحتوى 2"/>
          <p:cNvSpPr txBox="1">
            <a:spLocks/>
          </p:cNvSpPr>
          <p:nvPr/>
        </p:nvSpPr>
        <p:spPr bwMode="auto">
          <a:xfrm>
            <a:off x="762000" y="2209800"/>
            <a:ext cx="8153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sz="1600">
                <a:solidFill>
                  <a:schemeClr val="tx1"/>
                </a:solidFill>
                <a:latin typeface="Arial" charset="0"/>
              </a:defRPr>
            </a:lvl1pPr>
            <a:lvl2pPr marL="547688" indent="-22860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rtl="1" eaLnBrk="1" hangingPunct="1">
              <a:spcBef>
                <a:spcPts val="575"/>
              </a:spcBef>
              <a:buClr>
                <a:schemeClr val="accent1"/>
              </a:buClr>
              <a:buSzPct val="85000"/>
              <a:buFont typeface="Wingdings 2" pitchFamily="18" charset="2"/>
              <a:buNone/>
            </a:pPr>
            <a:r>
              <a:rPr lang="ar-SA" altLang="en-US" sz="2600" b="1" dirty="0">
                <a:solidFill>
                  <a:srgbClr val="FF0000"/>
                </a:solidFill>
                <a:latin typeface="Perpetua" pitchFamily="18" charset="0"/>
                <a:cs typeface="Arial" charset="0"/>
              </a:rPr>
              <a:t>1- الحاسبات العملاقة (</a:t>
            </a:r>
            <a:r>
              <a:rPr lang="en-US" altLang="en-US" sz="2600" b="1" dirty="0">
                <a:solidFill>
                  <a:srgbClr val="FF0000"/>
                </a:solidFill>
                <a:latin typeface="Perpetua" pitchFamily="18" charset="0"/>
                <a:cs typeface="Arial" charset="0"/>
              </a:rPr>
              <a:t>Super Computers</a:t>
            </a:r>
            <a:r>
              <a:rPr lang="ar-SA" altLang="en-US" sz="2600" b="1" dirty="0">
                <a:solidFill>
                  <a:srgbClr val="FF0000"/>
                </a:solidFill>
                <a:latin typeface="Perpetua" pitchFamily="18" charset="0"/>
                <a:cs typeface="Arial" charset="0"/>
              </a:rPr>
              <a:t>):</a:t>
            </a:r>
          </a:p>
          <a:p>
            <a:pPr lvl="1" algn="r" rtl="1" eaLnBrk="1" hangingPunct="1">
              <a:spcBef>
                <a:spcPts val="375"/>
              </a:spcBef>
              <a:buClr>
                <a:schemeClr val="accent2"/>
              </a:buClr>
              <a:buSzPct val="85000"/>
              <a:buFont typeface="Wingdings 2" pitchFamily="18" charset="2"/>
              <a:buChar char=""/>
            </a:pPr>
            <a:r>
              <a:rPr lang="ar-SA" altLang="en-US" sz="2400" dirty="0">
                <a:latin typeface="Perpetua" pitchFamily="18" charset="0"/>
                <a:cs typeface="Arial" charset="0"/>
              </a:rPr>
              <a:t>كبيرة.</a:t>
            </a:r>
          </a:p>
          <a:p>
            <a:pPr lvl="1" algn="r" rtl="1" eaLnBrk="1" hangingPunct="1">
              <a:spcBef>
                <a:spcPts val="375"/>
              </a:spcBef>
              <a:buClr>
                <a:schemeClr val="accent2"/>
              </a:buClr>
              <a:buSzPct val="85000"/>
              <a:buFont typeface="Wingdings 2" pitchFamily="18" charset="2"/>
              <a:buChar char=""/>
            </a:pPr>
            <a:r>
              <a:rPr lang="ar-SA" altLang="en-US" sz="2400" dirty="0">
                <a:latin typeface="Perpetua" pitchFamily="18" charset="0"/>
                <a:cs typeface="Arial" charset="0"/>
              </a:rPr>
              <a:t>قويّة </a:t>
            </a:r>
            <a:r>
              <a:rPr lang="ar-IQ" altLang="en-US" sz="2400" dirty="0">
                <a:latin typeface="Perpetua" pitchFamily="18" charset="0"/>
                <a:cs typeface="Arial" charset="0"/>
              </a:rPr>
              <a:t>وسريعة (</a:t>
            </a:r>
            <a:r>
              <a:rPr lang="ar-SA" altLang="en-US" sz="2400" dirty="0">
                <a:latin typeface="Perpetua" pitchFamily="18" charset="0"/>
                <a:cs typeface="Arial" charset="0"/>
              </a:rPr>
              <a:t>شغيل عشرات البرامج في نفس الوقت</a:t>
            </a:r>
            <a:r>
              <a:rPr lang="ar-IQ" altLang="en-US" sz="2400" dirty="0">
                <a:latin typeface="Perpetua" pitchFamily="18" charset="0"/>
                <a:cs typeface="Arial" charset="0"/>
              </a:rPr>
              <a:t>)</a:t>
            </a:r>
            <a:r>
              <a:rPr lang="ar-SA" altLang="en-US" sz="2400" dirty="0">
                <a:latin typeface="Perpetua" pitchFamily="18" charset="0"/>
                <a:cs typeface="Arial" charset="0"/>
              </a:rPr>
              <a:t>.</a:t>
            </a:r>
          </a:p>
          <a:p>
            <a:pPr lvl="1" algn="r" rtl="1" eaLnBrk="1" hangingPunct="1">
              <a:spcBef>
                <a:spcPts val="375"/>
              </a:spcBef>
              <a:buClr>
                <a:schemeClr val="accent2"/>
              </a:buClr>
              <a:buSzPct val="85000"/>
              <a:buFont typeface="Wingdings 2" pitchFamily="18" charset="2"/>
              <a:buChar char=""/>
            </a:pPr>
            <a:r>
              <a:rPr lang="ar-SA" altLang="en-US" sz="2400" dirty="0">
                <a:latin typeface="Perpetua" pitchFamily="18" charset="0"/>
                <a:cs typeface="Arial" charset="0"/>
              </a:rPr>
              <a:t>غالية الثمن.</a:t>
            </a:r>
          </a:p>
          <a:p>
            <a:pPr lvl="1" algn="r" rtl="1" eaLnBrk="1" hangingPunct="1">
              <a:spcBef>
                <a:spcPts val="375"/>
              </a:spcBef>
              <a:buClr>
                <a:schemeClr val="accent2"/>
              </a:buClr>
              <a:buSzPct val="85000"/>
              <a:buFont typeface="Wingdings 2" pitchFamily="18" charset="2"/>
              <a:buChar char=""/>
            </a:pPr>
            <a:r>
              <a:rPr lang="ar-SA" altLang="en-US" sz="2400" dirty="0">
                <a:latin typeface="Perpetua" pitchFamily="18" charset="0"/>
                <a:cs typeface="Arial" charset="0"/>
              </a:rPr>
              <a:t>تستخدم في المجال العلمي والهندسي مثل </a:t>
            </a:r>
            <a:r>
              <a:rPr lang="ar-IQ" altLang="en-US" sz="2400" dirty="0" err="1">
                <a:latin typeface="Perpetua" pitchFamily="18" charset="0"/>
                <a:cs typeface="Arial" charset="0"/>
              </a:rPr>
              <a:t>نمذجة</a:t>
            </a:r>
            <a:r>
              <a:rPr lang="ar-IQ" altLang="en-US" sz="2400" dirty="0">
                <a:latin typeface="Perpetua" pitchFamily="18" charset="0"/>
                <a:cs typeface="Arial" charset="0"/>
              </a:rPr>
              <a:t> الطقس محاكاة المناخ وصناعة الادوية </a:t>
            </a:r>
            <a:r>
              <a:rPr lang="ar-SA" altLang="en-US" sz="2400" dirty="0">
                <a:latin typeface="Perpetua" pitchFamily="18" charset="0"/>
                <a:cs typeface="Arial" charset="0"/>
              </a:rPr>
              <a:t>.</a:t>
            </a:r>
            <a:endParaRPr lang="ar-SA" altLang="en-US" sz="2600" dirty="0">
              <a:latin typeface="Perpetua" pitchFamily="18" charset="0"/>
              <a:cs typeface="Arial" charset="0"/>
            </a:endParaRPr>
          </a:p>
          <a:p>
            <a:pPr algn="r" rtl="1" eaLnBrk="1" hangingPunct="1">
              <a:spcBef>
                <a:spcPts val="575"/>
              </a:spcBef>
              <a:buClr>
                <a:schemeClr val="accent1"/>
              </a:buClr>
              <a:buSzPct val="85000"/>
              <a:buFont typeface="Wingdings 2" pitchFamily="18" charset="2"/>
              <a:buNone/>
            </a:pPr>
            <a:r>
              <a:rPr lang="ar-SA" altLang="en-US" sz="2600" b="1" dirty="0">
                <a:solidFill>
                  <a:srgbClr val="FF0000"/>
                </a:solidFill>
                <a:latin typeface="Perpetua" pitchFamily="18" charset="0"/>
                <a:cs typeface="Arial" charset="0"/>
              </a:rPr>
              <a:t>2- الحاسبات الكبيرة</a:t>
            </a:r>
            <a:r>
              <a:rPr lang="ar-IQ" altLang="en-US" sz="2600" b="1" dirty="0">
                <a:solidFill>
                  <a:srgbClr val="FF0000"/>
                </a:solidFill>
                <a:latin typeface="Perpetua" pitchFamily="18" charset="0"/>
                <a:cs typeface="Arial" charset="0"/>
              </a:rPr>
              <a:t> او الرئيسية </a:t>
            </a:r>
            <a:r>
              <a:rPr lang="ar-SA" altLang="en-US" sz="2600" b="1" dirty="0">
                <a:solidFill>
                  <a:srgbClr val="FF0000"/>
                </a:solidFill>
                <a:latin typeface="Perpetua" pitchFamily="18" charset="0"/>
                <a:cs typeface="Arial" charset="0"/>
              </a:rPr>
              <a:t> (</a:t>
            </a:r>
            <a:r>
              <a:rPr lang="en-US" altLang="en-US" sz="2600" b="1" dirty="0">
                <a:solidFill>
                  <a:srgbClr val="FF0000"/>
                </a:solidFill>
                <a:latin typeface="Perpetua" pitchFamily="18" charset="0"/>
                <a:cs typeface="Arial" charset="0"/>
              </a:rPr>
              <a:t>Main Frames</a:t>
            </a:r>
            <a:r>
              <a:rPr lang="ar-SA" altLang="en-US" sz="2600" b="1" dirty="0">
                <a:solidFill>
                  <a:srgbClr val="FF0000"/>
                </a:solidFill>
                <a:latin typeface="Perpetua" pitchFamily="18" charset="0"/>
                <a:cs typeface="Arial" charset="0"/>
              </a:rPr>
              <a:t>):</a:t>
            </a:r>
          </a:p>
          <a:p>
            <a:pPr lvl="1" algn="r" rtl="1" eaLnBrk="1" hangingPunct="1">
              <a:spcBef>
                <a:spcPts val="375"/>
              </a:spcBef>
              <a:buClr>
                <a:schemeClr val="accent2"/>
              </a:buClr>
              <a:buSzPct val="85000"/>
              <a:buFont typeface="Wingdings 2" pitchFamily="18" charset="2"/>
              <a:buChar char=""/>
            </a:pPr>
            <a:r>
              <a:rPr lang="ar-SA" altLang="en-US" sz="2400" dirty="0">
                <a:latin typeface="Perpetua" pitchFamily="18" charset="0"/>
                <a:cs typeface="Arial" charset="0"/>
              </a:rPr>
              <a:t>تستخدم في الشركات والمؤسسات الكبيرة</a:t>
            </a:r>
            <a:r>
              <a:rPr lang="ar-IQ" altLang="en-US" sz="2400" dirty="0">
                <a:latin typeface="Perpetua" pitchFamily="18" charset="0"/>
                <a:cs typeface="Arial" charset="0"/>
              </a:rPr>
              <a:t> والبنوك </a:t>
            </a:r>
            <a:r>
              <a:rPr lang="ar-SA" altLang="en-US" sz="2400" dirty="0">
                <a:latin typeface="Perpetua" pitchFamily="18" charset="0"/>
                <a:cs typeface="Arial" charset="0"/>
              </a:rPr>
              <a:t>.</a:t>
            </a:r>
          </a:p>
          <a:p>
            <a:pPr lvl="1" algn="r" rtl="1" eaLnBrk="1" hangingPunct="1">
              <a:spcBef>
                <a:spcPts val="375"/>
              </a:spcBef>
              <a:buClr>
                <a:schemeClr val="accent2"/>
              </a:buClr>
              <a:buSzPct val="85000"/>
              <a:buFont typeface="Wingdings 2" pitchFamily="18" charset="2"/>
              <a:buChar char=""/>
            </a:pPr>
            <a:r>
              <a:rPr lang="ar-SA" altLang="en-US" sz="2400" dirty="0">
                <a:latin typeface="Perpetua" pitchFamily="18" charset="0"/>
                <a:cs typeface="Arial" charset="0"/>
              </a:rPr>
              <a:t>كبيرة.</a:t>
            </a:r>
          </a:p>
          <a:p>
            <a:pPr lvl="1" algn="r" rtl="1" eaLnBrk="1" hangingPunct="1">
              <a:spcBef>
                <a:spcPts val="375"/>
              </a:spcBef>
              <a:buClr>
                <a:schemeClr val="accent2"/>
              </a:buClr>
              <a:buSzPct val="85000"/>
              <a:buFont typeface="Wingdings 2" pitchFamily="18" charset="2"/>
              <a:buChar char=""/>
            </a:pPr>
            <a:r>
              <a:rPr lang="ar-SA" altLang="en-US" sz="2400" dirty="0">
                <a:latin typeface="Perpetua" pitchFamily="18" charset="0"/>
                <a:cs typeface="Arial" charset="0"/>
              </a:rPr>
              <a:t>غالية الثمن.</a:t>
            </a:r>
          </a:p>
        </p:txBody>
      </p:sp>
      <p:sp>
        <p:nvSpPr>
          <p:cNvPr id="2" name="Rectangle 1"/>
          <p:cNvSpPr/>
          <p:nvPr/>
        </p:nvSpPr>
        <p:spPr>
          <a:xfrm>
            <a:off x="5715000" y="1487488"/>
            <a:ext cx="3344863" cy="646112"/>
          </a:xfrm>
          <a:prstGeom prst="rect">
            <a:avLst/>
          </a:prstGeom>
        </p:spPr>
        <p:txBody>
          <a:bodyPr wrap="none">
            <a:spAutoFit/>
          </a:bodyPr>
          <a:lstStyle/>
          <a:p>
            <a:pPr>
              <a:defRPr/>
            </a:pPr>
            <a:r>
              <a:rPr lang="ar-SA" sz="3600" b="1" dirty="0">
                <a:solidFill>
                  <a:srgbClr val="C00000"/>
                </a:solidFill>
                <a:effectLst>
                  <a:outerShdw blurRad="38100" dist="38100" dir="2700000" algn="tl">
                    <a:srgbClr val="C0C0C0"/>
                  </a:outerShdw>
                </a:effectLst>
              </a:rPr>
              <a:t>ثانيا: حسب حـجـمـهـا</a:t>
            </a:r>
            <a:endParaRPr lang="en-US" sz="6000" dirty="0">
              <a:solidFill>
                <a:srgbClr val="C00000"/>
              </a:solidFill>
            </a:endParaRPr>
          </a:p>
        </p:txBody>
      </p:sp>
    </p:spTree>
    <p:extLst>
      <p:ext uri="{BB962C8B-B14F-4D97-AF65-F5344CB8AC3E}">
        <p14:creationId xmlns:p14="http://schemas.microsoft.com/office/powerpoint/2010/main" val="3657166836"/>
      </p:ext>
    </p:extLst>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descr="compute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175" y="-193675"/>
            <a:ext cx="2290763" cy="229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bwMode="auto">
          <a:xfrm>
            <a:off x="2287588" y="304800"/>
            <a:ext cx="6675437"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ar-SA" sz="5400" b="1" dirty="0">
                <a:solidFill>
                  <a:schemeClr val="accent4">
                    <a:lumMod val="60000"/>
                    <a:lumOff val="40000"/>
                  </a:schemeClr>
                </a:solidFill>
                <a:latin typeface="Simplified Arabic" pitchFamily="18" charset="-78"/>
                <a:cs typeface="Simplified Arabic" pitchFamily="18" charset="-78"/>
              </a:rPr>
              <a:t>يتبع :</a:t>
            </a:r>
            <a:r>
              <a:rPr lang="ar-SA" sz="5400" b="1" dirty="0">
                <a:solidFill>
                  <a:srgbClr val="0033CC"/>
                </a:solidFill>
                <a:latin typeface="Simplified Arabic" pitchFamily="18" charset="-78"/>
                <a:cs typeface="Simplified Arabic" pitchFamily="18" charset="-78"/>
              </a:rPr>
              <a:t> أنواع الحاسبات</a:t>
            </a:r>
            <a:endParaRPr lang="en-US" sz="5400" b="1" dirty="0">
              <a:solidFill>
                <a:srgbClr val="C00000"/>
              </a:solidFill>
              <a:latin typeface="Simplified Arabic" pitchFamily="18" charset="-78"/>
              <a:cs typeface="Simplified Arabic" pitchFamily="18" charset="-78"/>
            </a:endParaRPr>
          </a:p>
        </p:txBody>
      </p:sp>
      <p:sp>
        <p:nvSpPr>
          <p:cNvPr id="12293" name="عنصر نائب للمحتوى 2"/>
          <p:cNvSpPr txBox="1">
            <a:spLocks/>
          </p:cNvSpPr>
          <p:nvPr/>
        </p:nvSpPr>
        <p:spPr bwMode="auto">
          <a:xfrm>
            <a:off x="762000" y="2209800"/>
            <a:ext cx="8153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sz="1600">
                <a:solidFill>
                  <a:schemeClr val="tx1"/>
                </a:solidFill>
                <a:latin typeface="Arial" charset="0"/>
              </a:defRPr>
            </a:lvl1pPr>
            <a:lvl2pPr marL="547688" indent="-22860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rtl="1" eaLnBrk="1" hangingPunct="1">
              <a:spcBef>
                <a:spcPts val="575"/>
              </a:spcBef>
              <a:buClr>
                <a:schemeClr val="accent1"/>
              </a:buClr>
              <a:buSzPct val="85000"/>
              <a:buFont typeface="Wingdings 2" pitchFamily="18" charset="2"/>
              <a:buNone/>
            </a:pPr>
            <a:r>
              <a:rPr lang="ar-SA" altLang="en-US" sz="2600" b="1" dirty="0">
                <a:solidFill>
                  <a:srgbClr val="FF0000"/>
                </a:solidFill>
                <a:latin typeface="Perpetua" pitchFamily="18" charset="0"/>
                <a:cs typeface="Arial" charset="0"/>
              </a:rPr>
              <a:t>3- الحاسبات المتوسطة</a:t>
            </a:r>
            <a:r>
              <a:rPr lang="ar-IQ" altLang="en-US" sz="2600" b="1" dirty="0">
                <a:solidFill>
                  <a:srgbClr val="FF0000"/>
                </a:solidFill>
                <a:latin typeface="Perpetua" pitchFamily="18" charset="0"/>
                <a:cs typeface="Arial" charset="0"/>
              </a:rPr>
              <a:t> او الصغيرة </a:t>
            </a:r>
            <a:r>
              <a:rPr lang="ar-SA" altLang="en-US" sz="2600" b="1" dirty="0">
                <a:solidFill>
                  <a:srgbClr val="FF0000"/>
                </a:solidFill>
                <a:latin typeface="Perpetua" pitchFamily="18" charset="0"/>
                <a:cs typeface="Arial" charset="0"/>
              </a:rPr>
              <a:t> (</a:t>
            </a:r>
            <a:r>
              <a:rPr lang="en-US" altLang="en-US" sz="2600" b="1" dirty="0">
                <a:solidFill>
                  <a:srgbClr val="FF0000"/>
                </a:solidFill>
                <a:latin typeface="Perpetua" pitchFamily="18" charset="0"/>
                <a:cs typeface="Arial" charset="0"/>
              </a:rPr>
              <a:t>Mini computers</a:t>
            </a:r>
            <a:r>
              <a:rPr lang="ar-SA" altLang="en-US" sz="2600" b="1" dirty="0">
                <a:solidFill>
                  <a:srgbClr val="FF0000"/>
                </a:solidFill>
                <a:latin typeface="Perpetua" pitchFamily="18" charset="0"/>
                <a:cs typeface="Arial" charset="0"/>
              </a:rPr>
              <a:t>):</a:t>
            </a:r>
          </a:p>
          <a:p>
            <a:pPr lvl="1" algn="r" rtl="1" eaLnBrk="1" hangingPunct="1">
              <a:spcBef>
                <a:spcPts val="375"/>
              </a:spcBef>
              <a:buClr>
                <a:schemeClr val="accent2"/>
              </a:buClr>
              <a:buSzPct val="85000"/>
              <a:buFont typeface="Wingdings 2" pitchFamily="18" charset="2"/>
              <a:buChar char=""/>
            </a:pPr>
            <a:r>
              <a:rPr lang="ar-SA" altLang="en-US" sz="2400" dirty="0">
                <a:latin typeface="Perpetua" pitchFamily="18" charset="0"/>
                <a:cs typeface="Arial" charset="0"/>
              </a:rPr>
              <a:t>رخيصة.</a:t>
            </a:r>
          </a:p>
          <a:p>
            <a:pPr lvl="1" algn="r" rtl="1" eaLnBrk="1" hangingPunct="1">
              <a:spcBef>
                <a:spcPts val="375"/>
              </a:spcBef>
              <a:buClr>
                <a:schemeClr val="accent2"/>
              </a:buClr>
              <a:buSzPct val="85000"/>
              <a:buFont typeface="Wingdings 2" pitchFamily="18" charset="2"/>
              <a:buChar char=""/>
            </a:pPr>
            <a:r>
              <a:rPr lang="ar-SA" altLang="en-US" sz="2400" dirty="0">
                <a:latin typeface="Perpetua" pitchFamily="18" charset="0"/>
                <a:cs typeface="Arial" charset="0"/>
              </a:rPr>
              <a:t>واسعة الانتشار.</a:t>
            </a:r>
          </a:p>
          <a:p>
            <a:pPr lvl="1" algn="r" rtl="1" eaLnBrk="1" hangingPunct="1">
              <a:spcBef>
                <a:spcPts val="375"/>
              </a:spcBef>
              <a:buClr>
                <a:schemeClr val="accent2"/>
              </a:buClr>
              <a:buSzPct val="85000"/>
              <a:buFont typeface="Wingdings 2" pitchFamily="18" charset="2"/>
              <a:buChar char=""/>
            </a:pPr>
            <a:r>
              <a:rPr lang="ar-IQ" altLang="en-US" sz="2400" dirty="0">
                <a:latin typeface="Perpetua" pitchFamily="18" charset="0"/>
                <a:cs typeface="Arial" charset="0"/>
              </a:rPr>
              <a:t>تستخدم في الشركات الصغيرة والمتوسطة مثل الحاسوب الخادم .</a:t>
            </a:r>
            <a:endParaRPr lang="ar-SA" altLang="en-US" sz="2600" dirty="0">
              <a:latin typeface="Perpetua" pitchFamily="18" charset="0"/>
              <a:cs typeface="Arial" charset="0"/>
            </a:endParaRPr>
          </a:p>
          <a:p>
            <a:pPr algn="r" rtl="1" eaLnBrk="1" hangingPunct="1">
              <a:spcBef>
                <a:spcPts val="575"/>
              </a:spcBef>
              <a:buClr>
                <a:schemeClr val="accent1"/>
              </a:buClr>
              <a:buSzPct val="85000"/>
              <a:buFont typeface="Wingdings 2" pitchFamily="18" charset="2"/>
              <a:buNone/>
            </a:pPr>
            <a:r>
              <a:rPr lang="ar-SA" altLang="en-US" sz="2600" b="1" dirty="0">
                <a:solidFill>
                  <a:srgbClr val="FF0000"/>
                </a:solidFill>
                <a:latin typeface="Perpetua" pitchFamily="18" charset="0"/>
                <a:cs typeface="Arial" charset="0"/>
              </a:rPr>
              <a:t>4- الحاسبات الدقيقة (</a:t>
            </a:r>
            <a:r>
              <a:rPr lang="en-US" altLang="en-US" sz="2600" b="1" dirty="0">
                <a:solidFill>
                  <a:srgbClr val="FF0000"/>
                </a:solidFill>
                <a:latin typeface="Perpetua" pitchFamily="18" charset="0"/>
                <a:cs typeface="Arial" charset="0"/>
              </a:rPr>
              <a:t>Micro Computers</a:t>
            </a:r>
            <a:r>
              <a:rPr lang="ar-SA" altLang="en-US" sz="2600" b="1" dirty="0">
                <a:solidFill>
                  <a:srgbClr val="FF0000"/>
                </a:solidFill>
                <a:latin typeface="Perpetua" pitchFamily="18" charset="0"/>
                <a:cs typeface="Arial" charset="0"/>
              </a:rPr>
              <a:t>)  وتسمى الحاسبات الشخصّية (</a:t>
            </a:r>
            <a:r>
              <a:rPr lang="en-US" altLang="en-US" sz="2600" b="1" dirty="0">
                <a:solidFill>
                  <a:srgbClr val="FF0000"/>
                </a:solidFill>
                <a:latin typeface="Perpetua" pitchFamily="18" charset="0"/>
                <a:cs typeface="Arial" charset="0"/>
              </a:rPr>
              <a:t>Personal Computers</a:t>
            </a:r>
            <a:r>
              <a:rPr lang="ar-SA" altLang="en-US" sz="2600" b="1" dirty="0">
                <a:solidFill>
                  <a:srgbClr val="FF0000"/>
                </a:solidFill>
                <a:latin typeface="Perpetua" pitchFamily="18" charset="0"/>
                <a:cs typeface="Arial" charset="0"/>
              </a:rPr>
              <a:t>):</a:t>
            </a:r>
          </a:p>
          <a:p>
            <a:pPr lvl="1" algn="r" rtl="1" eaLnBrk="1" hangingPunct="1">
              <a:spcBef>
                <a:spcPts val="375"/>
              </a:spcBef>
              <a:buClr>
                <a:schemeClr val="accent2"/>
              </a:buClr>
              <a:buSzPct val="85000"/>
              <a:buFont typeface="Wingdings 2" pitchFamily="18" charset="2"/>
              <a:buChar char=""/>
            </a:pPr>
            <a:r>
              <a:rPr lang="ar-SA" altLang="en-US" sz="2400" dirty="0">
                <a:latin typeface="Perpetua" pitchFamily="18" charset="0"/>
                <a:cs typeface="Arial" charset="0"/>
              </a:rPr>
              <a:t>شديدة السرعة.</a:t>
            </a:r>
          </a:p>
          <a:p>
            <a:pPr lvl="1" algn="r" rtl="1" eaLnBrk="1" hangingPunct="1">
              <a:spcBef>
                <a:spcPts val="375"/>
              </a:spcBef>
              <a:buClr>
                <a:schemeClr val="accent2"/>
              </a:buClr>
              <a:buSzPct val="85000"/>
              <a:buFont typeface="Wingdings 2" pitchFamily="18" charset="2"/>
              <a:buChar char=""/>
            </a:pPr>
            <a:r>
              <a:rPr lang="ar-SA" altLang="en-US" sz="2400" dirty="0">
                <a:latin typeface="Perpetua" pitchFamily="18" charset="0"/>
                <a:cs typeface="Arial" charset="0"/>
              </a:rPr>
              <a:t>أكثر دقّة.</a:t>
            </a:r>
          </a:p>
          <a:p>
            <a:pPr lvl="1" algn="r" rtl="1" eaLnBrk="1" hangingPunct="1">
              <a:spcBef>
                <a:spcPts val="375"/>
              </a:spcBef>
              <a:buClr>
                <a:schemeClr val="accent2"/>
              </a:buClr>
              <a:buSzPct val="85000"/>
              <a:buFont typeface="Wingdings 2" pitchFamily="18" charset="2"/>
              <a:buChar char=""/>
            </a:pPr>
            <a:r>
              <a:rPr lang="ar-SA" altLang="en-US" sz="2400" dirty="0">
                <a:latin typeface="Perpetua" pitchFamily="18" charset="0"/>
                <a:cs typeface="Arial" charset="0"/>
              </a:rPr>
              <a:t>الحاسبات المكتبية (</a:t>
            </a:r>
            <a:r>
              <a:rPr lang="en-US" altLang="en-US" sz="2400" dirty="0">
                <a:latin typeface="Perpetua" pitchFamily="18" charset="0"/>
                <a:cs typeface="Arial" charset="0"/>
              </a:rPr>
              <a:t>PC</a:t>
            </a:r>
            <a:r>
              <a:rPr lang="ar-SA" altLang="en-US" sz="2400" dirty="0">
                <a:latin typeface="Perpetua" pitchFamily="18" charset="0"/>
                <a:cs typeface="Arial" charset="0"/>
              </a:rPr>
              <a:t>)، المحمول (</a:t>
            </a:r>
            <a:r>
              <a:rPr lang="en-US" altLang="en-US" sz="2400" dirty="0">
                <a:latin typeface="Perpetua" pitchFamily="18" charset="0"/>
                <a:cs typeface="Arial" charset="0"/>
              </a:rPr>
              <a:t>Lap Top</a:t>
            </a:r>
            <a:r>
              <a:rPr lang="ar-SA" altLang="en-US" sz="2400" dirty="0">
                <a:latin typeface="Perpetua" pitchFamily="18" charset="0"/>
                <a:cs typeface="Arial" charset="0"/>
              </a:rPr>
              <a:t>)، .</a:t>
            </a:r>
          </a:p>
          <a:p>
            <a:pPr algn="r" rtl="1" eaLnBrk="1" hangingPunct="1">
              <a:spcBef>
                <a:spcPts val="575"/>
              </a:spcBef>
              <a:buClr>
                <a:schemeClr val="accent1"/>
              </a:buClr>
              <a:buSzPct val="85000"/>
              <a:buFont typeface="Wingdings 2" pitchFamily="18" charset="2"/>
              <a:buNone/>
            </a:pPr>
            <a:endParaRPr lang="en-US" altLang="en-US" sz="2600" dirty="0">
              <a:latin typeface="Perpetua" pitchFamily="18" charset="0"/>
              <a:cs typeface="Arial" charset="0"/>
            </a:endParaRPr>
          </a:p>
        </p:txBody>
      </p:sp>
      <p:sp>
        <p:nvSpPr>
          <p:cNvPr id="2" name="Rectangle 1"/>
          <p:cNvSpPr/>
          <p:nvPr/>
        </p:nvSpPr>
        <p:spPr>
          <a:xfrm>
            <a:off x="4594225" y="1492250"/>
            <a:ext cx="4321175" cy="646113"/>
          </a:xfrm>
          <a:prstGeom prst="rect">
            <a:avLst/>
          </a:prstGeom>
        </p:spPr>
        <p:txBody>
          <a:bodyPr wrap="none">
            <a:spAutoFit/>
          </a:bodyPr>
          <a:lstStyle/>
          <a:p>
            <a:pPr>
              <a:defRPr/>
            </a:pPr>
            <a:r>
              <a:rPr lang="ar-SA" sz="3600" b="1" dirty="0">
                <a:solidFill>
                  <a:schemeClr val="accent4">
                    <a:lumMod val="60000"/>
                    <a:lumOff val="40000"/>
                  </a:schemeClr>
                </a:solidFill>
                <a:effectLst>
                  <a:outerShdw blurRad="38100" dist="38100" dir="2700000" algn="tl">
                    <a:srgbClr val="C0C0C0"/>
                  </a:outerShdw>
                </a:effectLst>
              </a:rPr>
              <a:t>يتبع - </a:t>
            </a:r>
            <a:r>
              <a:rPr lang="ar-SA" sz="3600" b="1" dirty="0">
                <a:solidFill>
                  <a:srgbClr val="C00000"/>
                </a:solidFill>
                <a:effectLst>
                  <a:outerShdw blurRad="38100" dist="38100" dir="2700000" algn="tl">
                    <a:srgbClr val="C0C0C0"/>
                  </a:outerShdw>
                </a:effectLst>
              </a:rPr>
              <a:t>ثانيا: حسب حـجـمـهـا</a:t>
            </a:r>
            <a:endParaRPr lang="en-US" sz="6000" dirty="0">
              <a:solidFill>
                <a:srgbClr val="C00000"/>
              </a:solidFill>
            </a:endParaRPr>
          </a:p>
        </p:txBody>
      </p:sp>
    </p:spTree>
    <p:extLst>
      <p:ext uri="{BB962C8B-B14F-4D97-AF65-F5344CB8AC3E}">
        <p14:creationId xmlns:p14="http://schemas.microsoft.com/office/powerpoint/2010/main" val="1630978198"/>
      </p:ext>
    </p:extLst>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9672" y="1314644"/>
            <a:ext cx="6192688" cy="769441"/>
          </a:xfrm>
          <a:prstGeom prst="rect">
            <a:avLst/>
          </a:prstGeom>
        </p:spPr>
        <p:txBody>
          <a:bodyPr wrap="square">
            <a:spAutoFit/>
          </a:bodyPr>
          <a:lstStyle/>
          <a:p>
            <a:pPr algn="ctr" rtl="1"/>
            <a:r>
              <a:rPr lang="ar-SA" sz="4400" b="1" dirty="0">
                <a:solidFill>
                  <a:srgbClr val="FF0000"/>
                </a:solidFill>
              </a:rPr>
              <a:t>استخدامات الحاسوب</a:t>
            </a:r>
            <a:endParaRPr lang="en-US" sz="4400" dirty="0">
              <a:solidFill>
                <a:srgbClr val="FF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3356992"/>
            <a:ext cx="3240360"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0249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9672" y="1314644"/>
            <a:ext cx="6192688" cy="584775"/>
          </a:xfrm>
          <a:prstGeom prst="rect">
            <a:avLst/>
          </a:prstGeom>
        </p:spPr>
        <p:txBody>
          <a:bodyPr wrap="square">
            <a:spAutoFit/>
          </a:bodyPr>
          <a:lstStyle/>
          <a:p>
            <a:pPr algn="ctr" rtl="1"/>
            <a:r>
              <a:rPr lang="ar-IQ" sz="3200" b="1" dirty="0"/>
              <a:t>يستخدم الحاسوب في مجالات شتى منها :-</a:t>
            </a:r>
            <a:endParaRPr lang="en-US" sz="3200" dirty="0"/>
          </a:p>
        </p:txBody>
      </p:sp>
      <p:sp>
        <p:nvSpPr>
          <p:cNvPr id="3" name="Rectangle 2"/>
          <p:cNvSpPr/>
          <p:nvPr/>
        </p:nvSpPr>
        <p:spPr>
          <a:xfrm>
            <a:off x="1259632" y="2564904"/>
            <a:ext cx="6912768" cy="3416320"/>
          </a:xfrm>
          <a:prstGeom prst="rect">
            <a:avLst/>
          </a:prstGeom>
          <a:solidFill>
            <a:schemeClr val="accent3">
              <a:lumMod val="20000"/>
              <a:lumOff val="80000"/>
            </a:schemeClr>
          </a:solidFill>
        </p:spPr>
        <p:txBody>
          <a:bodyPr wrap="square">
            <a:spAutoFit/>
          </a:bodyPr>
          <a:lstStyle/>
          <a:p>
            <a:pPr lvl="0" algn="r" rtl="1"/>
            <a:r>
              <a:rPr lang="ar-SA" sz="2400" b="1" dirty="0"/>
              <a:t>استخدام</a:t>
            </a:r>
            <a:r>
              <a:rPr lang="ar-SA" sz="2400" dirty="0"/>
              <a:t> </a:t>
            </a:r>
            <a:r>
              <a:rPr lang="ar-SA" sz="2400" b="1" dirty="0"/>
              <a:t>الحاسوب</a:t>
            </a:r>
            <a:r>
              <a:rPr lang="ar-SA" sz="2400" dirty="0"/>
              <a:t> في التواصل</a:t>
            </a:r>
            <a:r>
              <a:rPr lang="en-US" sz="2400" dirty="0"/>
              <a:t> ...</a:t>
            </a:r>
          </a:p>
          <a:p>
            <a:pPr lvl="0" algn="r" rtl="1"/>
            <a:r>
              <a:rPr lang="ar-SA" sz="2400" b="1" dirty="0"/>
              <a:t>استخدام الحاسوب</a:t>
            </a:r>
            <a:r>
              <a:rPr lang="ar-SA" sz="2400" dirty="0"/>
              <a:t> في الأعمال والدوائر والمنظمات الحكومية </a:t>
            </a:r>
            <a:r>
              <a:rPr lang="en-US" sz="2400" dirty="0"/>
              <a:t>.</a:t>
            </a:r>
          </a:p>
          <a:p>
            <a:pPr lvl="0" algn="r" rtl="1"/>
            <a:r>
              <a:rPr lang="ar-SA" sz="2400" b="1" dirty="0"/>
              <a:t>استخدام الحاسوب</a:t>
            </a:r>
            <a:r>
              <a:rPr lang="ar-SA" sz="2400" dirty="0"/>
              <a:t> في التعليم</a:t>
            </a:r>
            <a:r>
              <a:rPr lang="en-US" sz="2400" dirty="0"/>
              <a:t> ...</a:t>
            </a:r>
          </a:p>
          <a:p>
            <a:pPr lvl="0" algn="r" rtl="1"/>
            <a:r>
              <a:rPr lang="ar-SA" sz="2400" b="1" dirty="0"/>
              <a:t>استخدام الحاسوب</a:t>
            </a:r>
            <a:r>
              <a:rPr lang="ar-SA" sz="2400" dirty="0"/>
              <a:t> في الرعاية الصحية مثل اجهزة تخطيط القلب والدماغ </a:t>
            </a:r>
            <a:r>
              <a:rPr lang="en-US" sz="2400" dirty="0"/>
              <a:t>.</a:t>
            </a:r>
          </a:p>
          <a:p>
            <a:pPr lvl="0" algn="r" rtl="1"/>
            <a:r>
              <a:rPr lang="ar-SA" sz="2400" b="1" dirty="0"/>
              <a:t>استخدام الحاسوب</a:t>
            </a:r>
            <a:r>
              <a:rPr lang="ar-SA" sz="2400" dirty="0"/>
              <a:t> في المشاريع الهندسية والعسكرية</a:t>
            </a:r>
            <a:r>
              <a:rPr lang="en-US" sz="2400" dirty="0"/>
              <a:t> ...</a:t>
            </a:r>
          </a:p>
          <a:p>
            <a:pPr lvl="0" algn="r" rtl="1"/>
            <a:r>
              <a:rPr lang="ar-SA" sz="2400" b="1" dirty="0"/>
              <a:t>استخدام الحاسوب</a:t>
            </a:r>
            <a:r>
              <a:rPr lang="ar-SA" sz="2400" dirty="0"/>
              <a:t> في الأبحاث</a:t>
            </a:r>
            <a:r>
              <a:rPr lang="en-US" sz="2400" dirty="0"/>
              <a:t> ...</a:t>
            </a:r>
          </a:p>
          <a:p>
            <a:pPr lvl="0" algn="r" rtl="1"/>
            <a:r>
              <a:rPr lang="ar-SA" sz="2400" b="1" dirty="0"/>
              <a:t>استخدام الحاسوب</a:t>
            </a:r>
            <a:r>
              <a:rPr lang="ar-SA" sz="2400" dirty="0"/>
              <a:t> في الترفيه</a:t>
            </a:r>
            <a:r>
              <a:rPr lang="en-US" sz="2400" dirty="0"/>
              <a:t> </a:t>
            </a:r>
            <a:r>
              <a:rPr lang="en-US" sz="2400" dirty="0" smtClean="0"/>
              <a:t>...</a:t>
            </a:r>
            <a:endParaRPr lang="ar-IQ" sz="2400" dirty="0" smtClean="0"/>
          </a:p>
          <a:p>
            <a:pPr lvl="0" algn="r" rtl="1"/>
            <a:r>
              <a:rPr lang="ar-SA" sz="2400" b="1" dirty="0" smtClean="0"/>
              <a:t>استخدام </a:t>
            </a:r>
            <a:r>
              <a:rPr lang="ar-SA" sz="2400" b="1" dirty="0"/>
              <a:t>الحاسوب</a:t>
            </a:r>
            <a:r>
              <a:rPr lang="ar-SA" sz="2400" dirty="0"/>
              <a:t> في أنظمة ال</a:t>
            </a:r>
            <a:r>
              <a:rPr lang="ar-IQ" sz="2400" dirty="0"/>
              <a:t>حماية </a:t>
            </a:r>
            <a:r>
              <a:rPr lang="ar-IQ" sz="2400" dirty="0" smtClean="0"/>
              <a:t>........ الخ </a:t>
            </a:r>
            <a:endParaRPr lang="en-US" sz="2400" dirty="0"/>
          </a:p>
        </p:txBody>
      </p:sp>
    </p:spTree>
    <p:extLst>
      <p:ext uri="{BB962C8B-B14F-4D97-AF65-F5344CB8AC3E}">
        <p14:creationId xmlns:p14="http://schemas.microsoft.com/office/powerpoint/2010/main" val="724614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5776547"/>
            <a:ext cx="9144000" cy="1081454"/>
          </a:xfrm>
          <a:prstGeom prst="rect">
            <a:avLst/>
          </a:prstGeom>
          <a:solidFill>
            <a:schemeClr val="bg2">
              <a:lumMod val="90000"/>
            </a:schemeClr>
          </a:solidFill>
        </p:spPr>
        <p:style>
          <a:lnRef idx="1">
            <a:schemeClr val="accent6"/>
          </a:lnRef>
          <a:fillRef idx="2">
            <a:schemeClr val="accent6"/>
          </a:fillRef>
          <a:effectRef idx="1">
            <a:schemeClr val="accent6"/>
          </a:effectRef>
          <a:fontRef idx="minor">
            <a:schemeClr val="dk1"/>
          </a:fontRef>
        </p:style>
        <p:txBody>
          <a:bodyPr anchor="ctr"/>
          <a:lstStyle/>
          <a:p>
            <a:pPr algn="ctr">
              <a:defRPr/>
            </a:pPr>
            <a:r>
              <a:rPr lang="ar-IQ" dirty="0">
                <a:solidFill>
                  <a:srgbClr val="996633"/>
                </a:solidFill>
              </a:rPr>
              <a:t>من تجاربك اليومية هل ممكن ان يكون للحاسوب تأثير سلبي ؟</a:t>
            </a:r>
            <a:endParaRPr lang="en-US" dirty="0">
              <a:solidFill>
                <a:srgbClr val="996633"/>
              </a:solidFill>
            </a:endParaRPr>
          </a:p>
        </p:txBody>
      </p:sp>
      <p:sp>
        <p:nvSpPr>
          <p:cNvPr id="7" name="عنصر نائب للمحتوى 2"/>
          <p:cNvSpPr txBox="1">
            <a:spLocks/>
          </p:cNvSpPr>
          <p:nvPr/>
        </p:nvSpPr>
        <p:spPr>
          <a:xfrm>
            <a:off x="334962" y="1196752"/>
            <a:ext cx="8472487" cy="4937125"/>
          </a:xfrm>
          <a:prstGeom prst="rect">
            <a:avLst/>
          </a:prstGeom>
        </p:spPr>
        <p:txBody>
          <a:bodyPr>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gn="r" rtl="1">
              <a:defRPr/>
            </a:pPr>
            <a:endParaRPr lang="en-US" sz="2400" dirty="0">
              <a:cs typeface="Arial"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836712"/>
            <a:ext cx="6336704" cy="4939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2636912"/>
            <a:ext cx="504056" cy="504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2753227"/>
      </p:ext>
    </p:extLst>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496" y="-30832"/>
            <a:ext cx="9144000" cy="6858001"/>
          </a:xfrm>
          <a:prstGeom prst="rect">
            <a:avLst/>
          </a:prstGeom>
          <a:solidFill>
            <a:schemeClr val="bg2">
              <a:lumMod val="90000"/>
            </a:schemeClr>
          </a:solidFill>
        </p:spPr>
        <p:style>
          <a:lnRef idx="1">
            <a:schemeClr val="accent6"/>
          </a:lnRef>
          <a:fillRef idx="2">
            <a:schemeClr val="accent6"/>
          </a:fillRef>
          <a:effectRef idx="1">
            <a:schemeClr val="accent6"/>
          </a:effectRef>
          <a:fontRef idx="minor">
            <a:schemeClr val="dk1"/>
          </a:fontRef>
        </p:style>
        <p:txBody>
          <a:bodyPr anchor="ctr"/>
          <a:lstStyle/>
          <a:p>
            <a:pPr algn="r"/>
            <a:r>
              <a:rPr lang="en-US" b="1" dirty="0"/>
              <a:t/>
            </a:r>
            <a:br>
              <a:rPr lang="en-US" b="1" dirty="0"/>
            </a:br>
            <a:endParaRPr lang="ar-IQ" b="1" dirty="0"/>
          </a:p>
          <a:p>
            <a:pPr algn="r"/>
            <a:endParaRPr lang="ar-IQ" b="1" dirty="0"/>
          </a:p>
          <a:p>
            <a:pPr algn="r"/>
            <a:endParaRPr lang="ar-IQ" b="1" dirty="0"/>
          </a:p>
          <a:p>
            <a:pPr algn="r"/>
            <a:r>
              <a:rPr lang="ar-SA" b="1" dirty="0"/>
              <a:t>زيادة الإنتاجية ، الترفيه والتسلية، سرعة ودقة الانجاز، قدرة </a:t>
            </a:r>
            <a:r>
              <a:rPr lang="ar-SA" b="1" dirty="0" err="1"/>
              <a:t>متميزه</a:t>
            </a:r>
            <a:r>
              <a:rPr lang="ar-SA" b="1" dirty="0"/>
              <a:t> في التخزين وحل جميع المسائل الرقمية ،القدرة على </a:t>
            </a:r>
            <a:endParaRPr lang="ar-IQ" b="1" dirty="0"/>
          </a:p>
          <a:p>
            <a:pPr algn="r"/>
            <a:r>
              <a:rPr lang="ar-SA" b="1" dirty="0"/>
              <a:t>الاتصال </a:t>
            </a:r>
            <a:r>
              <a:rPr lang="ar-SA" b="1" dirty="0" err="1"/>
              <a:t>بالانترنت</a:t>
            </a:r>
            <a:r>
              <a:rPr lang="ar-SA" b="1" dirty="0"/>
              <a:t> والتعلم عن بعد .......... الخ </a:t>
            </a:r>
            <a:endParaRPr lang="en-US" dirty="0"/>
          </a:p>
          <a:p>
            <a:pPr algn="r"/>
            <a:r>
              <a:rPr lang="ar-IQ" sz="3600" b="1" dirty="0">
                <a:solidFill>
                  <a:srgbClr val="FF0000"/>
                </a:solidFill>
              </a:rPr>
              <a:t>  </a:t>
            </a:r>
          </a:p>
          <a:p>
            <a:pPr algn="r"/>
            <a:r>
              <a:rPr lang="ar-IQ" sz="3600" b="1" dirty="0">
                <a:solidFill>
                  <a:srgbClr val="FF0000"/>
                </a:solidFill>
              </a:rPr>
              <a:t>  </a:t>
            </a:r>
            <a:r>
              <a:rPr lang="ar-SA" sz="3600" b="1" dirty="0">
                <a:solidFill>
                  <a:srgbClr val="FF0000"/>
                </a:solidFill>
              </a:rPr>
              <a:t>السلبيات والاضرار</a:t>
            </a:r>
            <a:endParaRPr lang="ar-IQ" sz="3600" b="1" dirty="0">
              <a:solidFill>
                <a:srgbClr val="FF0000"/>
              </a:solidFill>
            </a:endParaRPr>
          </a:p>
          <a:p>
            <a:pPr algn="r"/>
            <a:r>
              <a:rPr lang="ar-SA" sz="3600" b="1" dirty="0">
                <a:solidFill>
                  <a:srgbClr val="FF0000"/>
                </a:solidFill>
              </a:rPr>
              <a:t> </a:t>
            </a:r>
            <a:endParaRPr lang="en-US" sz="3600" dirty="0">
              <a:solidFill>
                <a:srgbClr val="FF0000"/>
              </a:solidFill>
            </a:endParaRPr>
          </a:p>
          <a:p>
            <a:pPr algn="r"/>
            <a:r>
              <a:rPr lang="ar-SA" b="1" dirty="0"/>
              <a:t>اهدار الوقت ، المشاكل الصحية والنفسية مثل </a:t>
            </a:r>
            <a:r>
              <a:rPr lang="ar-SA" b="1" dirty="0" err="1"/>
              <a:t>العزله</a:t>
            </a:r>
            <a:r>
              <a:rPr lang="ar-SA" b="1" dirty="0"/>
              <a:t> </a:t>
            </a:r>
            <a:r>
              <a:rPr lang="ar-SA" b="1" dirty="0" err="1"/>
              <a:t>والانطواء،التعرض</a:t>
            </a:r>
            <a:r>
              <a:rPr lang="ar-SA" b="1" dirty="0"/>
              <a:t> لسرقة المعلومات واقتحام الخصوصية ....الخ </a:t>
            </a:r>
            <a:endParaRPr lang="en-US" dirty="0"/>
          </a:p>
        </p:txBody>
      </p:sp>
      <p:sp>
        <p:nvSpPr>
          <p:cNvPr id="7" name="عنصر نائب للمحتوى 2"/>
          <p:cNvSpPr txBox="1">
            <a:spLocks/>
          </p:cNvSpPr>
          <p:nvPr/>
        </p:nvSpPr>
        <p:spPr>
          <a:xfrm>
            <a:off x="334962" y="1196752"/>
            <a:ext cx="8472487" cy="4937125"/>
          </a:xfrm>
          <a:prstGeom prst="rect">
            <a:avLst/>
          </a:prstGeom>
        </p:spPr>
        <p:txBody>
          <a:bodyPr>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gn="r" rtl="1">
              <a:defRPr/>
            </a:pPr>
            <a:r>
              <a:rPr lang="ar-IQ" sz="3600" b="1" dirty="0">
                <a:solidFill>
                  <a:srgbClr val="00B050"/>
                </a:solidFill>
                <a:cs typeface="Arial" charset="0"/>
              </a:rPr>
              <a:t>الايجابيات والفوائد</a:t>
            </a:r>
          </a:p>
          <a:p>
            <a:pPr algn="r" rtl="1">
              <a:defRPr/>
            </a:pPr>
            <a:endParaRPr lang="ar-IQ" sz="3600" b="1" dirty="0">
              <a:solidFill>
                <a:srgbClr val="00B050"/>
              </a:solidFill>
              <a:cs typeface="Arial" charset="0"/>
            </a:endParaRPr>
          </a:p>
          <a:p>
            <a:pPr marL="0" indent="0" algn="r" rtl="1">
              <a:buNone/>
              <a:defRPr/>
            </a:pPr>
            <a:endParaRPr lang="en-US" sz="3600" b="1" dirty="0">
              <a:solidFill>
                <a:srgbClr val="00B050"/>
              </a:solidFill>
              <a:cs typeface="Arial"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49002"/>
            <a:ext cx="2952328" cy="2271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1601887"/>
      </p:ext>
    </p:extLst>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7504" y="-30833"/>
            <a:ext cx="9144000" cy="6858001"/>
          </a:xfrm>
          <a:prstGeom prst="rect">
            <a:avLst/>
          </a:prstGeom>
          <a:solidFill>
            <a:schemeClr val="bg2">
              <a:lumMod val="90000"/>
            </a:schemeClr>
          </a:solidFill>
        </p:spPr>
        <p:style>
          <a:lnRef idx="1">
            <a:schemeClr val="accent6"/>
          </a:lnRef>
          <a:fillRef idx="2">
            <a:schemeClr val="accent6"/>
          </a:fillRef>
          <a:effectRef idx="1">
            <a:schemeClr val="accent6"/>
          </a:effectRef>
          <a:fontRef idx="minor">
            <a:schemeClr val="dk1"/>
          </a:fontRef>
        </p:style>
        <p:txBody>
          <a:bodyPr anchor="ctr"/>
          <a:lstStyle/>
          <a:p>
            <a:pPr algn="r"/>
            <a:endParaRPr lang="ar-IQ" sz="3600" b="1" dirty="0" smtClean="0">
              <a:solidFill>
                <a:srgbClr val="FF0000"/>
              </a:solidFill>
            </a:endParaRPr>
          </a:p>
          <a:p>
            <a:pPr algn="r"/>
            <a:endParaRPr lang="ar-IQ" sz="3600" b="1" dirty="0" smtClean="0">
              <a:solidFill>
                <a:srgbClr val="FF0000"/>
              </a:solidFill>
            </a:endParaRPr>
          </a:p>
          <a:p>
            <a:pPr algn="r"/>
            <a:r>
              <a:rPr lang="ar-IQ" sz="3600" b="1" dirty="0" smtClean="0">
                <a:solidFill>
                  <a:srgbClr val="FF0000"/>
                </a:solidFill>
              </a:rPr>
              <a:t>                        الخلاصة</a:t>
            </a:r>
          </a:p>
          <a:p>
            <a:pPr algn="r"/>
            <a:endParaRPr lang="ar-IQ" sz="3600" b="1" dirty="0" smtClean="0">
              <a:solidFill>
                <a:srgbClr val="FF0000"/>
              </a:solidFill>
            </a:endParaRPr>
          </a:p>
          <a:p>
            <a:pPr algn="r"/>
            <a:r>
              <a:rPr lang="ar-IQ" sz="3600" b="1" dirty="0" smtClean="0">
                <a:solidFill>
                  <a:srgbClr val="FF0000"/>
                </a:solidFill>
              </a:rPr>
              <a:t>1- عرف مفهوم الحاسوب ؟</a:t>
            </a:r>
          </a:p>
          <a:p>
            <a:pPr algn="r"/>
            <a:r>
              <a:rPr lang="ar-IQ" sz="3600" b="1" dirty="0" smtClean="0">
                <a:solidFill>
                  <a:srgbClr val="FF0000"/>
                </a:solidFill>
              </a:rPr>
              <a:t>2- ما الفرق بين البيانات والمعلومات ؟</a:t>
            </a:r>
          </a:p>
          <a:p>
            <a:pPr algn="r"/>
            <a:r>
              <a:rPr lang="ar-IQ" sz="3600" b="1" dirty="0" smtClean="0">
                <a:solidFill>
                  <a:srgbClr val="FF0000"/>
                </a:solidFill>
              </a:rPr>
              <a:t>3- ما مميزات الحاسوب ؟</a:t>
            </a:r>
          </a:p>
          <a:p>
            <a:pPr algn="r"/>
            <a:r>
              <a:rPr lang="ar-IQ" sz="3600" b="1" dirty="0" smtClean="0">
                <a:solidFill>
                  <a:srgbClr val="FF0000"/>
                </a:solidFill>
              </a:rPr>
              <a:t>4-عدد انواع الحاسوب من حيث الحجم ؟</a:t>
            </a:r>
          </a:p>
          <a:p>
            <a:pPr algn="r"/>
            <a:r>
              <a:rPr lang="ar-IQ" sz="3600" b="1" dirty="0" smtClean="0">
                <a:solidFill>
                  <a:srgbClr val="FF0000"/>
                </a:solidFill>
              </a:rPr>
              <a:t>5- اذكر بعض من سلبيات وايجابيات الحاسوب .</a:t>
            </a:r>
          </a:p>
        </p:txBody>
      </p:sp>
      <p:sp>
        <p:nvSpPr>
          <p:cNvPr id="7" name="عنصر نائب للمحتوى 2"/>
          <p:cNvSpPr txBox="1">
            <a:spLocks/>
          </p:cNvSpPr>
          <p:nvPr/>
        </p:nvSpPr>
        <p:spPr>
          <a:xfrm>
            <a:off x="334962" y="1196752"/>
            <a:ext cx="8472487" cy="4937125"/>
          </a:xfrm>
          <a:prstGeom prst="rect">
            <a:avLst/>
          </a:prstGeom>
        </p:spPr>
        <p:txBody>
          <a:bodyPr>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gn="r" rtl="1">
              <a:defRPr/>
            </a:pPr>
            <a:endParaRPr lang="ar-IQ" sz="3600" b="1" dirty="0">
              <a:solidFill>
                <a:srgbClr val="00B050"/>
              </a:solidFill>
              <a:cs typeface="Arial" charset="0"/>
            </a:endParaRPr>
          </a:p>
          <a:p>
            <a:pPr marL="0" indent="0" algn="r" rtl="1">
              <a:buNone/>
              <a:defRPr/>
            </a:pPr>
            <a:endParaRPr lang="en-US" sz="3600" b="1" dirty="0">
              <a:solidFill>
                <a:srgbClr val="00B050"/>
              </a:solidFill>
              <a:cs typeface="Arial"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16632"/>
            <a:ext cx="3096344" cy="3281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9648610"/>
      </p:ext>
    </p:extLst>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980728"/>
            <a:ext cx="5040560"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99647153"/>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B6933B21-EC02-5073-C6E1-EE8263E3FF4C}"/>
            </a:ext>
          </a:extLst>
        </p:cNvPr>
        <p:cNvGrpSpPr/>
        <p:nvPr/>
      </p:nvGrpSpPr>
      <p:grpSpPr>
        <a:xfrm>
          <a:off x="0" y="0"/>
          <a:ext cx="0" cy="0"/>
          <a:chOff x="0" y="0"/>
          <a:chExt cx="0" cy="0"/>
        </a:xfrm>
      </p:grpSpPr>
      <p:sp>
        <p:nvSpPr>
          <p:cNvPr id="3" name="Rectangle 2">
            <a:extLst>
              <a:ext uri="{FF2B5EF4-FFF2-40B4-BE49-F238E27FC236}">
                <a16:creationId xmlns="" xmlns:a16="http://schemas.microsoft.com/office/drawing/2014/main" id="{E370429D-1F36-F847-C85B-9CEADF1DE793}"/>
              </a:ext>
            </a:extLst>
          </p:cNvPr>
          <p:cNvSpPr/>
          <p:nvPr/>
        </p:nvSpPr>
        <p:spPr>
          <a:xfrm>
            <a:off x="304800" y="304800"/>
            <a:ext cx="8534400" cy="59817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عنصر نائب للنص 3">
            <a:extLst>
              <a:ext uri="{FF2B5EF4-FFF2-40B4-BE49-F238E27FC236}">
                <a16:creationId xmlns="" xmlns:a16="http://schemas.microsoft.com/office/drawing/2014/main" id="{AD0240A2-B5B0-C5BF-0746-6BC561DF3122}"/>
              </a:ext>
            </a:extLst>
          </p:cNvPr>
          <p:cNvSpPr txBox="1">
            <a:spLocks/>
          </p:cNvSpPr>
          <p:nvPr/>
        </p:nvSpPr>
        <p:spPr bwMode="auto">
          <a:xfrm>
            <a:off x="1447800" y="4419600"/>
            <a:ext cx="5867400" cy="2133600"/>
          </a:xfrm>
          <a:prstGeom prst="rect">
            <a:avLst/>
          </a:prstGeom>
          <a:noFill/>
          <a:ln w="9525">
            <a:noFill/>
            <a:miter lim="800000"/>
            <a:headEnd/>
            <a:tailEnd/>
          </a:ln>
        </p:spPr>
        <p:txBody>
          <a:bodyPr rtlCol="1">
            <a:normAutofit fontScale="25000" lnSpcReduction="20000"/>
          </a:bodyPr>
          <a:lstStyle/>
          <a:p>
            <a:pPr marL="342900" indent="-342900" fontAlgn="auto">
              <a:spcBef>
                <a:spcPct val="20000"/>
              </a:spcBef>
              <a:spcAft>
                <a:spcPts val="0"/>
              </a:spcAft>
              <a:buFontTx/>
              <a:buChar char="•"/>
              <a:defRPr/>
            </a:pPr>
            <a:r>
              <a:rPr lang="ar-JO" sz="3200" kern="0" dirty="0">
                <a:latin typeface="+mn-lt"/>
              </a:rPr>
              <a:t>		</a:t>
            </a:r>
            <a:endParaRPr lang="ar-JO" sz="11200" b="1" kern="0" dirty="0">
              <a:latin typeface="+mn-lt"/>
            </a:endParaRPr>
          </a:p>
          <a:p>
            <a:pPr marL="342900" indent="-342900" fontAlgn="auto">
              <a:spcBef>
                <a:spcPct val="20000"/>
              </a:spcBef>
              <a:spcAft>
                <a:spcPts val="0"/>
              </a:spcAft>
              <a:defRPr/>
            </a:pPr>
            <a:r>
              <a:rPr lang="ar-JO" sz="11200" b="1" kern="0" dirty="0">
                <a:latin typeface="+mn-lt"/>
              </a:rPr>
              <a:t>				</a:t>
            </a:r>
            <a:endParaRPr lang="ar-JO" sz="11200" b="1" kern="0" dirty="0">
              <a:solidFill>
                <a:schemeClr val="accent6">
                  <a:lumMod val="75000"/>
                </a:schemeClr>
              </a:solidFill>
              <a:latin typeface="+mn-lt"/>
            </a:endParaRPr>
          </a:p>
          <a:p>
            <a:pPr marL="342900" indent="-342900" fontAlgn="auto">
              <a:spcBef>
                <a:spcPct val="20000"/>
              </a:spcBef>
              <a:spcAft>
                <a:spcPts val="0"/>
              </a:spcAft>
              <a:buFontTx/>
              <a:buChar char="•"/>
              <a:defRPr/>
            </a:pPr>
            <a:endParaRPr lang="ar-JO" sz="11200" b="1" kern="0" dirty="0">
              <a:solidFill>
                <a:schemeClr val="accent6">
                  <a:lumMod val="75000"/>
                </a:schemeClr>
              </a:solidFill>
              <a:latin typeface="+mn-lt"/>
            </a:endParaRPr>
          </a:p>
          <a:p>
            <a:pPr marL="342900" indent="-342900" fontAlgn="auto">
              <a:spcBef>
                <a:spcPct val="20000"/>
              </a:spcBef>
              <a:spcAft>
                <a:spcPts val="0"/>
              </a:spcAft>
              <a:defRPr/>
            </a:pPr>
            <a:r>
              <a:rPr lang="ar-JO" sz="11200" b="1" kern="0" dirty="0">
                <a:solidFill>
                  <a:schemeClr val="accent6">
                    <a:lumMod val="75000"/>
                  </a:schemeClr>
                </a:solidFill>
                <a:latin typeface="+mn-lt"/>
              </a:rPr>
              <a:t>		</a:t>
            </a:r>
          </a:p>
          <a:p>
            <a:pPr marL="342900" indent="-342900" fontAlgn="auto">
              <a:spcBef>
                <a:spcPct val="20000"/>
              </a:spcBef>
              <a:spcAft>
                <a:spcPts val="0"/>
              </a:spcAft>
              <a:defRPr/>
            </a:pPr>
            <a:r>
              <a:rPr lang="ar-JO" sz="11200" b="1" kern="0" dirty="0">
                <a:solidFill>
                  <a:schemeClr val="accent6">
                    <a:lumMod val="75000"/>
                  </a:schemeClr>
                </a:solidFill>
                <a:latin typeface="+mn-lt"/>
              </a:rPr>
              <a:t>	</a:t>
            </a:r>
            <a:endParaRPr lang="ar-JO" sz="7200" kern="0" dirty="0">
              <a:latin typeface="+mn-lt"/>
            </a:endParaRPr>
          </a:p>
          <a:p>
            <a:pPr marL="342900" indent="-342900" fontAlgn="auto">
              <a:spcBef>
                <a:spcPct val="20000"/>
              </a:spcBef>
              <a:spcAft>
                <a:spcPts val="0"/>
              </a:spcAft>
              <a:buFontTx/>
              <a:buChar char="•"/>
              <a:defRPr/>
            </a:pPr>
            <a:endParaRPr lang="ar-JO" sz="7200" kern="0" dirty="0">
              <a:latin typeface="+mn-lt"/>
            </a:endParaRPr>
          </a:p>
          <a:p>
            <a:pPr marL="342900" indent="-342900" fontAlgn="auto">
              <a:spcBef>
                <a:spcPct val="20000"/>
              </a:spcBef>
              <a:spcAft>
                <a:spcPts val="0"/>
              </a:spcAft>
              <a:buFontTx/>
              <a:buChar char="•"/>
              <a:defRPr/>
            </a:pPr>
            <a:endParaRPr lang="ar-JO" sz="7200" kern="0" dirty="0">
              <a:latin typeface="+mn-lt"/>
            </a:endParaRPr>
          </a:p>
          <a:p>
            <a:pPr marL="342900" indent="-342900" fontAlgn="auto">
              <a:spcBef>
                <a:spcPct val="20000"/>
              </a:spcBef>
              <a:spcAft>
                <a:spcPts val="0"/>
              </a:spcAft>
              <a:buFontTx/>
              <a:buChar char="•"/>
              <a:defRPr/>
            </a:pPr>
            <a:r>
              <a:rPr lang="ar-JO" sz="7200" kern="0" dirty="0">
                <a:latin typeface="+mn-lt"/>
              </a:rPr>
              <a:t>		</a:t>
            </a:r>
          </a:p>
          <a:p>
            <a:pPr marL="342900" indent="-342900" fontAlgn="auto">
              <a:spcBef>
                <a:spcPct val="20000"/>
              </a:spcBef>
              <a:spcAft>
                <a:spcPts val="0"/>
              </a:spcAft>
              <a:buFontTx/>
              <a:buChar char="•"/>
              <a:defRPr/>
            </a:pPr>
            <a:endParaRPr lang="ar-JO" sz="7200" kern="0" dirty="0">
              <a:latin typeface="+mn-lt"/>
            </a:endParaRPr>
          </a:p>
          <a:p>
            <a:pPr marL="342900" indent="-342900" fontAlgn="auto">
              <a:spcBef>
                <a:spcPct val="20000"/>
              </a:spcBef>
              <a:spcAft>
                <a:spcPts val="0"/>
              </a:spcAft>
              <a:buFontTx/>
              <a:buChar char="•"/>
              <a:defRPr/>
            </a:pPr>
            <a:endParaRPr lang="ar-SA" sz="11200" kern="0" dirty="0">
              <a:latin typeface="+mn-lt"/>
            </a:endParaRPr>
          </a:p>
        </p:txBody>
      </p:sp>
      <p:sp>
        <p:nvSpPr>
          <p:cNvPr id="6" name="Text Box 4">
            <a:extLst>
              <a:ext uri="{FF2B5EF4-FFF2-40B4-BE49-F238E27FC236}">
                <a16:creationId xmlns="" xmlns:a16="http://schemas.microsoft.com/office/drawing/2014/main" id="{15117DAB-53B5-4DDA-0863-0C38CB37BE14}"/>
              </a:ext>
            </a:extLst>
          </p:cNvPr>
          <p:cNvSpPr txBox="1">
            <a:spLocks noChangeArrowheads="1"/>
          </p:cNvSpPr>
          <p:nvPr/>
        </p:nvSpPr>
        <p:spPr bwMode="auto">
          <a:xfrm>
            <a:off x="2123728" y="2060848"/>
            <a:ext cx="6408712" cy="2062103"/>
          </a:xfrm>
          <a:prstGeom prst="rect">
            <a:avLst/>
          </a:prstGeom>
          <a:solidFill>
            <a:schemeClr val="accent1">
              <a:lumMod val="40000"/>
              <a:lumOff val="60000"/>
            </a:schemeClr>
          </a:solidFill>
          <a:ln w="9525">
            <a:solidFill>
              <a:schemeClr val="accent1">
                <a:lumMod val="20000"/>
                <a:lumOff val="80000"/>
              </a:schemeClr>
            </a:solidFill>
            <a:miter lim="800000"/>
            <a:headEnd/>
            <a:tailEnd/>
          </a:ln>
          <a:effectLst>
            <a:outerShdw dist="35921" dir="2700000" algn="ctr" rotWithShape="0">
              <a:schemeClr val="bg2"/>
            </a:outerShdw>
          </a:effectLst>
        </p:spPr>
        <p:txBody>
          <a:bodyPr wrap="square">
            <a:spAutoFit/>
          </a:bodyPr>
          <a:lstStyle/>
          <a:p>
            <a:pPr algn="r" rtl="1"/>
            <a:r>
              <a:rPr lang="ar-IQ" sz="3200" b="1" dirty="0" smtClean="0">
                <a:latin typeface="Bahnschrift Condensed" panose="020B0502040204020203" pitchFamily="34" charset="0"/>
              </a:rPr>
              <a:t>الهدف العام :- </a:t>
            </a:r>
          </a:p>
          <a:p>
            <a:pPr algn="r" rtl="1"/>
            <a:r>
              <a:rPr lang="ar-IQ" sz="3200" b="1" dirty="0">
                <a:latin typeface="Bahnschrift Condensed" panose="020B0502040204020203" pitchFamily="34" charset="0"/>
              </a:rPr>
              <a:t> </a:t>
            </a:r>
            <a:r>
              <a:rPr lang="ar-IQ" sz="3200" b="1" dirty="0" smtClean="0">
                <a:latin typeface="Bahnschrift Condensed" panose="020B0502040204020203" pitchFamily="34" charset="0"/>
              </a:rPr>
              <a:t>  </a:t>
            </a:r>
          </a:p>
          <a:p>
            <a:pPr algn="r" rtl="1"/>
            <a:r>
              <a:rPr lang="ar-IQ" sz="3200" b="1" dirty="0" smtClean="0">
                <a:latin typeface="Bahnschrift Condensed" panose="020B0502040204020203" pitchFamily="34" charset="0"/>
              </a:rPr>
              <a:t>اكساب الطلبة مفهوم الحاسوب وما يتعلق به </a:t>
            </a:r>
            <a:endParaRPr lang="ar-IQ" sz="3200" b="1" dirty="0">
              <a:latin typeface="Bahnschrift Condensed" panose="020B0502040204020203" pitchFamily="34" charset="0"/>
            </a:endParaRPr>
          </a:p>
          <a:p>
            <a:pPr algn="r" rtl="1"/>
            <a:endParaRPr lang="ar-IQ" sz="3200" dirty="0">
              <a:latin typeface="Bahnschrift Condensed" panose="020B0502040204020203" pitchFamily="34" charset="0"/>
            </a:endParaRPr>
          </a:p>
        </p:txBody>
      </p:sp>
      <p:sp>
        <p:nvSpPr>
          <p:cNvPr id="6149" name="Text Box 3">
            <a:extLst>
              <a:ext uri="{FF2B5EF4-FFF2-40B4-BE49-F238E27FC236}">
                <a16:creationId xmlns="" xmlns:a16="http://schemas.microsoft.com/office/drawing/2014/main" id="{DFA6FC9F-2D5F-55B6-0EB4-8750524CF6A9}"/>
              </a:ext>
            </a:extLst>
          </p:cNvPr>
          <p:cNvSpPr txBox="1">
            <a:spLocks noChangeArrowheads="1"/>
          </p:cNvSpPr>
          <p:nvPr/>
        </p:nvSpPr>
        <p:spPr bwMode="auto">
          <a:xfrm>
            <a:off x="-4800600" y="-3200400"/>
            <a:ext cx="8153400"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a:r>
              <a:rPr lang="ar-JO" altLang="en-US" sz="4000" b="1"/>
              <a:t> </a:t>
            </a:r>
          </a:p>
          <a:p>
            <a:pPr algn="ctr"/>
            <a:endParaRPr lang="ar-JO" altLang="en-US" sz="4000" b="1"/>
          </a:p>
          <a:p>
            <a:pPr algn="ctr"/>
            <a:endParaRPr lang="en-US" altLang="en-US" sz="4000" b="1"/>
          </a:p>
        </p:txBody>
      </p:sp>
      <p:sp>
        <p:nvSpPr>
          <p:cNvPr id="2053" name="Subtitle 2">
            <a:extLst>
              <a:ext uri="{FF2B5EF4-FFF2-40B4-BE49-F238E27FC236}">
                <a16:creationId xmlns="" xmlns:a16="http://schemas.microsoft.com/office/drawing/2014/main" id="{844C3A0F-3856-53C9-DB87-3F4F46326C6E}"/>
              </a:ext>
            </a:extLst>
          </p:cNvPr>
          <p:cNvSpPr txBox="1">
            <a:spLocks/>
          </p:cNvSpPr>
          <p:nvPr/>
        </p:nvSpPr>
        <p:spPr bwMode="auto">
          <a:xfrm>
            <a:off x="1504043" y="5486400"/>
            <a:ext cx="6400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eaLnBrk="0" hangingPunct="0">
              <a:defRPr sz="1600">
                <a:solidFill>
                  <a:schemeClr val="tx1"/>
                </a:solidFill>
                <a:latin typeface="Arial" charset="0"/>
              </a:defRPr>
            </a:lvl1pPr>
            <a:lvl2pPr marL="742950" indent="-285750" defTabSz="457200" eaLnBrk="0" hangingPunct="0">
              <a:defRPr sz="1600">
                <a:solidFill>
                  <a:schemeClr val="tx1"/>
                </a:solidFill>
                <a:latin typeface="Arial" charset="0"/>
              </a:defRPr>
            </a:lvl2pPr>
            <a:lvl3pPr marL="1143000" indent="-228600" defTabSz="457200" eaLnBrk="0" hangingPunct="0">
              <a:defRPr sz="1600">
                <a:solidFill>
                  <a:schemeClr val="tx1"/>
                </a:solidFill>
                <a:latin typeface="Arial" charset="0"/>
              </a:defRPr>
            </a:lvl3pPr>
            <a:lvl4pPr marL="1600200" indent="-228600" defTabSz="457200" eaLnBrk="0" hangingPunct="0">
              <a:defRPr sz="1600">
                <a:solidFill>
                  <a:schemeClr val="tx1"/>
                </a:solidFill>
                <a:latin typeface="Arial" charset="0"/>
              </a:defRPr>
            </a:lvl4pPr>
            <a:lvl5pPr marL="2057400" indent="-228600" defTabSz="457200" eaLnBrk="0" hangingPunct="0">
              <a:defRPr sz="1600">
                <a:solidFill>
                  <a:schemeClr val="tx1"/>
                </a:solidFill>
                <a:latin typeface="Arial" charset="0"/>
              </a:defRPr>
            </a:lvl5pPr>
            <a:lvl6pPr marL="2514600" indent="-228600" defTabSz="457200" eaLnBrk="0" fontAlgn="base" hangingPunct="0">
              <a:spcBef>
                <a:spcPct val="0"/>
              </a:spcBef>
              <a:spcAft>
                <a:spcPct val="0"/>
              </a:spcAft>
              <a:defRPr sz="1600">
                <a:solidFill>
                  <a:schemeClr val="tx1"/>
                </a:solidFill>
                <a:latin typeface="Arial" charset="0"/>
              </a:defRPr>
            </a:lvl6pPr>
            <a:lvl7pPr marL="2971800" indent="-228600" defTabSz="457200" eaLnBrk="0" fontAlgn="base" hangingPunct="0">
              <a:spcBef>
                <a:spcPct val="0"/>
              </a:spcBef>
              <a:spcAft>
                <a:spcPct val="0"/>
              </a:spcAft>
              <a:defRPr sz="1600">
                <a:solidFill>
                  <a:schemeClr val="tx1"/>
                </a:solidFill>
                <a:latin typeface="Arial" charset="0"/>
              </a:defRPr>
            </a:lvl7pPr>
            <a:lvl8pPr marL="3429000" indent="-228600" defTabSz="457200" eaLnBrk="0" fontAlgn="base" hangingPunct="0">
              <a:spcBef>
                <a:spcPct val="0"/>
              </a:spcBef>
              <a:spcAft>
                <a:spcPct val="0"/>
              </a:spcAft>
              <a:defRPr sz="1600">
                <a:solidFill>
                  <a:schemeClr val="tx1"/>
                </a:solidFill>
                <a:latin typeface="Arial" charset="0"/>
              </a:defRPr>
            </a:lvl8pPr>
            <a:lvl9pPr marL="3886200" indent="-228600" defTabSz="457200" eaLnBrk="0" fontAlgn="base" hangingPunct="0">
              <a:spcBef>
                <a:spcPct val="0"/>
              </a:spcBef>
              <a:spcAft>
                <a:spcPct val="0"/>
              </a:spcAft>
              <a:defRPr sz="1600">
                <a:solidFill>
                  <a:schemeClr val="tx1"/>
                </a:solidFill>
                <a:latin typeface="Arial" charset="0"/>
              </a:defRPr>
            </a:lvl9pPr>
          </a:lstStyle>
          <a:p>
            <a:pPr algn="ctr" rtl="1" eaLnBrk="1" hangingPunct="1">
              <a:spcBef>
                <a:spcPct val="20000"/>
              </a:spcBef>
              <a:buFont typeface="Arial" charset="0"/>
              <a:buNone/>
              <a:defRPr/>
            </a:pPr>
            <a:endParaRPr lang="en-US" sz="1800" b="1" dirty="0">
              <a:solidFill>
                <a:schemeClr val="accent6">
                  <a:lumMod val="75000"/>
                </a:schemeClr>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2445324289"/>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B6933B21-EC02-5073-C6E1-EE8263E3FF4C}"/>
            </a:ext>
          </a:extLst>
        </p:cNvPr>
        <p:cNvGrpSpPr/>
        <p:nvPr/>
      </p:nvGrpSpPr>
      <p:grpSpPr>
        <a:xfrm>
          <a:off x="0" y="0"/>
          <a:ext cx="0" cy="0"/>
          <a:chOff x="0" y="0"/>
          <a:chExt cx="0" cy="0"/>
        </a:xfrm>
      </p:grpSpPr>
      <p:sp>
        <p:nvSpPr>
          <p:cNvPr id="3" name="Rectangle 2">
            <a:extLst>
              <a:ext uri="{FF2B5EF4-FFF2-40B4-BE49-F238E27FC236}">
                <a16:creationId xmlns="" xmlns:a16="http://schemas.microsoft.com/office/drawing/2014/main" id="{E370429D-1F36-F847-C85B-9CEADF1DE793}"/>
              </a:ext>
            </a:extLst>
          </p:cNvPr>
          <p:cNvSpPr/>
          <p:nvPr/>
        </p:nvSpPr>
        <p:spPr>
          <a:xfrm>
            <a:off x="304800" y="304800"/>
            <a:ext cx="8534400" cy="59817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عنصر نائب للنص 3">
            <a:extLst>
              <a:ext uri="{FF2B5EF4-FFF2-40B4-BE49-F238E27FC236}">
                <a16:creationId xmlns="" xmlns:a16="http://schemas.microsoft.com/office/drawing/2014/main" id="{AD0240A2-B5B0-C5BF-0746-6BC561DF3122}"/>
              </a:ext>
            </a:extLst>
          </p:cNvPr>
          <p:cNvSpPr txBox="1">
            <a:spLocks/>
          </p:cNvSpPr>
          <p:nvPr/>
        </p:nvSpPr>
        <p:spPr bwMode="auto">
          <a:xfrm>
            <a:off x="1447800" y="4419600"/>
            <a:ext cx="5867400" cy="2133600"/>
          </a:xfrm>
          <a:prstGeom prst="rect">
            <a:avLst/>
          </a:prstGeom>
          <a:noFill/>
          <a:ln w="9525">
            <a:noFill/>
            <a:miter lim="800000"/>
            <a:headEnd/>
            <a:tailEnd/>
          </a:ln>
        </p:spPr>
        <p:txBody>
          <a:bodyPr rtlCol="1">
            <a:normAutofit fontScale="25000" lnSpcReduction="20000"/>
          </a:bodyPr>
          <a:lstStyle/>
          <a:p>
            <a:pPr marL="342900" indent="-342900" fontAlgn="auto">
              <a:spcBef>
                <a:spcPct val="20000"/>
              </a:spcBef>
              <a:spcAft>
                <a:spcPts val="0"/>
              </a:spcAft>
              <a:buFontTx/>
              <a:buChar char="•"/>
              <a:defRPr/>
            </a:pPr>
            <a:r>
              <a:rPr lang="ar-JO" sz="3200" kern="0" dirty="0">
                <a:latin typeface="+mn-lt"/>
              </a:rPr>
              <a:t>		</a:t>
            </a:r>
            <a:endParaRPr lang="ar-JO" sz="11200" b="1" kern="0" dirty="0">
              <a:latin typeface="+mn-lt"/>
            </a:endParaRPr>
          </a:p>
          <a:p>
            <a:pPr marL="342900" indent="-342900" fontAlgn="auto">
              <a:spcBef>
                <a:spcPct val="20000"/>
              </a:spcBef>
              <a:spcAft>
                <a:spcPts val="0"/>
              </a:spcAft>
              <a:defRPr/>
            </a:pPr>
            <a:r>
              <a:rPr lang="ar-JO" sz="11200" b="1" kern="0" dirty="0">
                <a:latin typeface="+mn-lt"/>
              </a:rPr>
              <a:t>				</a:t>
            </a:r>
            <a:endParaRPr lang="ar-JO" sz="11200" b="1" kern="0" dirty="0">
              <a:solidFill>
                <a:schemeClr val="accent6">
                  <a:lumMod val="75000"/>
                </a:schemeClr>
              </a:solidFill>
              <a:latin typeface="+mn-lt"/>
            </a:endParaRPr>
          </a:p>
          <a:p>
            <a:pPr marL="342900" indent="-342900" fontAlgn="auto">
              <a:spcBef>
                <a:spcPct val="20000"/>
              </a:spcBef>
              <a:spcAft>
                <a:spcPts val="0"/>
              </a:spcAft>
              <a:buFontTx/>
              <a:buChar char="•"/>
              <a:defRPr/>
            </a:pPr>
            <a:endParaRPr lang="ar-JO" sz="11200" b="1" kern="0" dirty="0">
              <a:solidFill>
                <a:schemeClr val="accent6">
                  <a:lumMod val="75000"/>
                </a:schemeClr>
              </a:solidFill>
              <a:latin typeface="+mn-lt"/>
            </a:endParaRPr>
          </a:p>
          <a:p>
            <a:pPr marL="342900" indent="-342900" fontAlgn="auto">
              <a:spcBef>
                <a:spcPct val="20000"/>
              </a:spcBef>
              <a:spcAft>
                <a:spcPts val="0"/>
              </a:spcAft>
              <a:defRPr/>
            </a:pPr>
            <a:r>
              <a:rPr lang="ar-JO" sz="11200" b="1" kern="0" dirty="0">
                <a:solidFill>
                  <a:schemeClr val="accent6">
                    <a:lumMod val="75000"/>
                  </a:schemeClr>
                </a:solidFill>
                <a:latin typeface="+mn-lt"/>
              </a:rPr>
              <a:t>		</a:t>
            </a:r>
          </a:p>
          <a:p>
            <a:pPr marL="342900" indent="-342900" fontAlgn="auto">
              <a:spcBef>
                <a:spcPct val="20000"/>
              </a:spcBef>
              <a:spcAft>
                <a:spcPts val="0"/>
              </a:spcAft>
              <a:defRPr/>
            </a:pPr>
            <a:r>
              <a:rPr lang="ar-JO" sz="11200" b="1" kern="0" dirty="0">
                <a:solidFill>
                  <a:schemeClr val="accent6">
                    <a:lumMod val="75000"/>
                  </a:schemeClr>
                </a:solidFill>
                <a:latin typeface="+mn-lt"/>
              </a:rPr>
              <a:t>	</a:t>
            </a:r>
            <a:endParaRPr lang="ar-JO" sz="7200" kern="0" dirty="0">
              <a:latin typeface="+mn-lt"/>
            </a:endParaRPr>
          </a:p>
          <a:p>
            <a:pPr marL="342900" indent="-342900" fontAlgn="auto">
              <a:spcBef>
                <a:spcPct val="20000"/>
              </a:spcBef>
              <a:spcAft>
                <a:spcPts val="0"/>
              </a:spcAft>
              <a:buFontTx/>
              <a:buChar char="•"/>
              <a:defRPr/>
            </a:pPr>
            <a:endParaRPr lang="ar-JO" sz="7200" kern="0" dirty="0">
              <a:latin typeface="+mn-lt"/>
            </a:endParaRPr>
          </a:p>
          <a:p>
            <a:pPr marL="342900" indent="-342900" fontAlgn="auto">
              <a:spcBef>
                <a:spcPct val="20000"/>
              </a:spcBef>
              <a:spcAft>
                <a:spcPts val="0"/>
              </a:spcAft>
              <a:buFontTx/>
              <a:buChar char="•"/>
              <a:defRPr/>
            </a:pPr>
            <a:endParaRPr lang="ar-JO" sz="7200" kern="0" dirty="0">
              <a:latin typeface="+mn-lt"/>
            </a:endParaRPr>
          </a:p>
          <a:p>
            <a:pPr marL="342900" indent="-342900" fontAlgn="auto">
              <a:spcBef>
                <a:spcPct val="20000"/>
              </a:spcBef>
              <a:spcAft>
                <a:spcPts val="0"/>
              </a:spcAft>
              <a:buFontTx/>
              <a:buChar char="•"/>
              <a:defRPr/>
            </a:pPr>
            <a:r>
              <a:rPr lang="ar-JO" sz="7200" kern="0" dirty="0">
                <a:latin typeface="+mn-lt"/>
              </a:rPr>
              <a:t>		</a:t>
            </a:r>
          </a:p>
          <a:p>
            <a:pPr marL="342900" indent="-342900" fontAlgn="auto">
              <a:spcBef>
                <a:spcPct val="20000"/>
              </a:spcBef>
              <a:spcAft>
                <a:spcPts val="0"/>
              </a:spcAft>
              <a:buFontTx/>
              <a:buChar char="•"/>
              <a:defRPr/>
            </a:pPr>
            <a:endParaRPr lang="ar-JO" sz="7200" kern="0" dirty="0">
              <a:latin typeface="+mn-lt"/>
            </a:endParaRPr>
          </a:p>
          <a:p>
            <a:pPr marL="342900" indent="-342900" fontAlgn="auto">
              <a:spcBef>
                <a:spcPct val="20000"/>
              </a:spcBef>
              <a:spcAft>
                <a:spcPts val="0"/>
              </a:spcAft>
              <a:buFontTx/>
              <a:buChar char="•"/>
              <a:defRPr/>
            </a:pPr>
            <a:endParaRPr lang="ar-SA" sz="11200" kern="0" dirty="0">
              <a:latin typeface="+mn-lt"/>
            </a:endParaRPr>
          </a:p>
        </p:txBody>
      </p:sp>
      <p:sp>
        <p:nvSpPr>
          <p:cNvPr id="6" name="Text Box 4">
            <a:extLst>
              <a:ext uri="{FF2B5EF4-FFF2-40B4-BE49-F238E27FC236}">
                <a16:creationId xmlns="" xmlns:a16="http://schemas.microsoft.com/office/drawing/2014/main" id="{15117DAB-53B5-4DDA-0863-0C38CB37BE14}"/>
              </a:ext>
            </a:extLst>
          </p:cNvPr>
          <p:cNvSpPr txBox="1">
            <a:spLocks noChangeArrowheads="1"/>
          </p:cNvSpPr>
          <p:nvPr/>
        </p:nvSpPr>
        <p:spPr bwMode="auto">
          <a:xfrm>
            <a:off x="1979712" y="1340768"/>
            <a:ext cx="6696744" cy="4031873"/>
          </a:xfrm>
          <a:prstGeom prst="rect">
            <a:avLst/>
          </a:prstGeom>
          <a:solidFill>
            <a:schemeClr val="accent1">
              <a:lumMod val="40000"/>
              <a:lumOff val="60000"/>
            </a:schemeClr>
          </a:solidFill>
          <a:ln w="9525">
            <a:solidFill>
              <a:srgbClr val="00B050"/>
            </a:solidFill>
            <a:miter lim="800000"/>
            <a:headEnd/>
            <a:tailEnd/>
          </a:ln>
          <a:effectLst>
            <a:outerShdw dist="35921" dir="2700000" algn="ctr" rotWithShape="0">
              <a:schemeClr val="bg2"/>
            </a:outerShdw>
          </a:effectLst>
        </p:spPr>
        <p:txBody>
          <a:bodyPr wrap="square">
            <a:spAutoFit/>
          </a:bodyPr>
          <a:lstStyle/>
          <a:p>
            <a:pPr algn="r" rtl="1"/>
            <a:r>
              <a:rPr lang="ar-IQ" sz="3200" b="1" dirty="0" smtClean="0">
                <a:latin typeface="Bahnschrift Condensed" panose="020B0502040204020203" pitchFamily="34" charset="0"/>
              </a:rPr>
              <a:t>الاهداف السلوكية :-</a:t>
            </a:r>
            <a:endParaRPr lang="ar-IQ" sz="3200" b="1" dirty="0">
              <a:latin typeface="Bahnschrift Condensed" panose="020B0502040204020203" pitchFamily="34" charset="0"/>
            </a:endParaRPr>
          </a:p>
          <a:p>
            <a:pPr algn="r" rtl="1"/>
            <a:r>
              <a:rPr lang="ar-IQ" sz="3200" dirty="0" smtClean="0">
                <a:latin typeface="Bahnschrift Condensed" panose="020B0502040204020203" pitchFamily="34" charset="0"/>
              </a:rPr>
              <a:t>في نهاية هذه المحاضرة يكون الطالب قادر على ان :-</a:t>
            </a:r>
          </a:p>
          <a:p>
            <a:pPr algn="r" rtl="1"/>
            <a:r>
              <a:rPr lang="ar-IQ" sz="3200" dirty="0" smtClean="0">
                <a:latin typeface="Bahnschrift Condensed" panose="020B0502040204020203" pitchFamily="34" charset="0"/>
              </a:rPr>
              <a:t>1- يعرف مفهوم الحاسوب </a:t>
            </a:r>
          </a:p>
          <a:p>
            <a:pPr algn="r" rtl="1"/>
            <a:r>
              <a:rPr lang="ar-IQ" sz="3200" dirty="0" smtClean="0">
                <a:latin typeface="Bahnschrift Condensed" panose="020B0502040204020203" pitchFamily="34" charset="0"/>
              </a:rPr>
              <a:t>2- يميز  بين المعلومات والبيانات </a:t>
            </a:r>
          </a:p>
          <a:p>
            <a:pPr algn="r" rtl="1"/>
            <a:r>
              <a:rPr lang="ar-IQ" sz="3200" dirty="0" smtClean="0">
                <a:latin typeface="Bahnschrift Condensed" panose="020B0502040204020203" pitchFamily="34" charset="0"/>
              </a:rPr>
              <a:t>3- يوضح مميزات الحاسوب </a:t>
            </a:r>
          </a:p>
          <a:p>
            <a:pPr algn="r" rtl="1"/>
            <a:r>
              <a:rPr lang="ar-IQ" sz="3200" dirty="0" smtClean="0">
                <a:latin typeface="Bahnschrift Condensed" panose="020B0502040204020203" pitchFamily="34" charset="0"/>
              </a:rPr>
              <a:t>4-يعدد انوع الحاسبات </a:t>
            </a:r>
          </a:p>
          <a:p>
            <a:pPr algn="r" rtl="1"/>
            <a:r>
              <a:rPr lang="ar-IQ" sz="3200" dirty="0" smtClean="0">
                <a:latin typeface="Bahnschrift Condensed" panose="020B0502040204020203" pitchFamily="34" charset="0"/>
              </a:rPr>
              <a:t>5- يبين استخدامات الحاسوب </a:t>
            </a:r>
            <a:endParaRPr lang="ar-IQ" sz="3200" dirty="0">
              <a:latin typeface="Bahnschrift Condensed" panose="020B0502040204020203" pitchFamily="34" charset="0"/>
            </a:endParaRPr>
          </a:p>
        </p:txBody>
      </p:sp>
      <p:sp>
        <p:nvSpPr>
          <p:cNvPr id="6149" name="Text Box 3">
            <a:extLst>
              <a:ext uri="{FF2B5EF4-FFF2-40B4-BE49-F238E27FC236}">
                <a16:creationId xmlns="" xmlns:a16="http://schemas.microsoft.com/office/drawing/2014/main" id="{DFA6FC9F-2D5F-55B6-0EB4-8750524CF6A9}"/>
              </a:ext>
            </a:extLst>
          </p:cNvPr>
          <p:cNvSpPr txBox="1">
            <a:spLocks noChangeArrowheads="1"/>
          </p:cNvSpPr>
          <p:nvPr/>
        </p:nvSpPr>
        <p:spPr bwMode="auto">
          <a:xfrm>
            <a:off x="-4800600" y="-3200400"/>
            <a:ext cx="8153400"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a:r>
              <a:rPr lang="ar-JO" altLang="en-US" sz="4000" b="1"/>
              <a:t> </a:t>
            </a:r>
          </a:p>
          <a:p>
            <a:pPr algn="ctr"/>
            <a:endParaRPr lang="ar-JO" altLang="en-US" sz="4000" b="1"/>
          </a:p>
          <a:p>
            <a:pPr algn="ctr"/>
            <a:endParaRPr lang="en-US" altLang="en-US" sz="4000" b="1"/>
          </a:p>
        </p:txBody>
      </p:sp>
    </p:spTree>
    <p:extLst>
      <p:ext uri="{BB962C8B-B14F-4D97-AF65-F5344CB8AC3E}">
        <p14:creationId xmlns:p14="http://schemas.microsoft.com/office/powerpoint/2010/main" val="516111475"/>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B6933B21-EC02-5073-C6E1-EE8263E3FF4C}"/>
            </a:ext>
          </a:extLst>
        </p:cNvPr>
        <p:cNvGrpSpPr/>
        <p:nvPr/>
      </p:nvGrpSpPr>
      <p:grpSpPr>
        <a:xfrm>
          <a:off x="0" y="0"/>
          <a:ext cx="0" cy="0"/>
          <a:chOff x="0" y="0"/>
          <a:chExt cx="0" cy="0"/>
        </a:xfrm>
      </p:grpSpPr>
      <p:sp>
        <p:nvSpPr>
          <p:cNvPr id="3" name="Rectangle 2">
            <a:extLst>
              <a:ext uri="{FF2B5EF4-FFF2-40B4-BE49-F238E27FC236}">
                <a16:creationId xmlns="" xmlns:a16="http://schemas.microsoft.com/office/drawing/2014/main" id="{E370429D-1F36-F847-C85B-9CEADF1DE793}"/>
              </a:ext>
            </a:extLst>
          </p:cNvPr>
          <p:cNvSpPr/>
          <p:nvPr/>
        </p:nvSpPr>
        <p:spPr>
          <a:xfrm>
            <a:off x="304800" y="304800"/>
            <a:ext cx="8534400" cy="59817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عنصر نائب للنص 3">
            <a:extLst>
              <a:ext uri="{FF2B5EF4-FFF2-40B4-BE49-F238E27FC236}">
                <a16:creationId xmlns="" xmlns:a16="http://schemas.microsoft.com/office/drawing/2014/main" id="{AD0240A2-B5B0-C5BF-0746-6BC561DF3122}"/>
              </a:ext>
            </a:extLst>
          </p:cNvPr>
          <p:cNvSpPr txBox="1">
            <a:spLocks/>
          </p:cNvSpPr>
          <p:nvPr/>
        </p:nvSpPr>
        <p:spPr bwMode="auto">
          <a:xfrm>
            <a:off x="1447800" y="4419600"/>
            <a:ext cx="5867400" cy="2133600"/>
          </a:xfrm>
          <a:prstGeom prst="rect">
            <a:avLst/>
          </a:prstGeom>
          <a:noFill/>
          <a:ln w="9525">
            <a:noFill/>
            <a:miter lim="800000"/>
            <a:headEnd/>
            <a:tailEnd/>
          </a:ln>
        </p:spPr>
        <p:txBody>
          <a:bodyPr rtlCol="1">
            <a:normAutofit fontScale="25000" lnSpcReduction="20000"/>
          </a:bodyPr>
          <a:lstStyle/>
          <a:p>
            <a:pPr marL="342900" indent="-342900" fontAlgn="auto">
              <a:spcBef>
                <a:spcPct val="20000"/>
              </a:spcBef>
              <a:spcAft>
                <a:spcPts val="0"/>
              </a:spcAft>
              <a:buFontTx/>
              <a:buChar char="•"/>
              <a:defRPr/>
            </a:pPr>
            <a:r>
              <a:rPr lang="ar-JO" sz="3200" kern="0" dirty="0">
                <a:latin typeface="+mn-lt"/>
              </a:rPr>
              <a:t>		</a:t>
            </a:r>
            <a:endParaRPr lang="ar-JO" sz="11200" b="1" kern="0" dirty="0">
              <a:latin typeface="+mn-lt"/>
            </a:endParaRPr>
          </a:p>
          <a:p>
            <a:pPr marL="342900" indent="-342900" fontAlgn="auto">
              <a:spcBef>
                <a:spcPct val="20000"/>
              </a:spcBef>
              <a:spcAft>
                <a:spcPts val="0"/>
              </a:spcAft>
              <a:defRPr/>
            </a:pPr>
            <a:r>
              <a:rPr lang="ar-JO" sz="11200" b="1" kern="0" dirty="0">
                <a:latin typeface="+mn-lt"/>
              </a:rPr>
              <a:t>				</a:t>
            </a:r>
            <a:endParaRPr lang="ar-JO" sz="11200" b="1" kern="0" dirty="0">
              <a:solidFill>
                <a:schemeClr val="accent6">
                  <a:lumMod val="75000"/>
                </a:schemeClr>
              </a:solidFill>
              <a:latin typeface="+mn-lt"/>
            </a:endParaRPr>
          </a:p>
          <a:p>
            <a:pPr marL="342900" indent="-342900" fontAlgn="auto">
              <a:spcBef>
                <a:spcPct val="20000"/>
              </a:spcBef>
              <a:spcAft>
                <a:spcPts val="0"/>
              </a:spcAft>
              <a:buFontTx/>
              <a:buChar char="•"/>
              <a:defRPr/>
            </a:pPr>
            <a:endParaRPr lang="ar-JO" sz="11200" b="1" kern="0" dirty="0">
              <a:solidFill>
                <a:schemeClr val="accent6">
                  <a:lumMod val="75000"/>
                </a:schemeClr>
              </a:solidFill>
              <a:latin typeface="+mn-lt"/>
            </a:endParaRPr>
          </a:p>
          <a:p>
            <a:pPr marL="342900" indent="-342900" fontAlgn="auto">
              <a:spcBef>
                <a:spcPct val="20000"/>
              </a:spcBef>
              <a:spcAft>
                <a:spcPts val="0"/>
              </a:spcAft>
              <a:defRPr/>
            </a:pPr>
            <a:r>
              <a:rPr lang="ar-JO" sz="11200" b="1" kern="0" dirty="0">
                <a:solidFill>
                  <a:schemeClr val="accent6">
                    <a:lumMod val="75000"/>
                  </a:schemeClr>
                </a:solidFill>
                <a:latin typeface="+mn-lt"/>
              </a:rPr>
              <a:t>		</a:t>
            </a:r>
          </a:p>
          <a:p>
            <a:pPr marL="342900" indent="-342900" fontAlgn="auto">
              <a:spcBef>
                <a:spcPct val="20000"/>
              </a:spcBef>
              <a:spcAft>
                <a:spcPts val="0"/>
              </a:spcAft>
              <a:defRPr/>
            </a:pPr>
            <a:r>
              <a:rPr lang="ar-JO" sz="11200" b="1" kern="0" dirty="0">
                <a:solidFill>
                  <a:schemeClr val="accent6">
                    <a:lumMod val="75000"/>
                  </a:schemeClr>
                </a:solidFill>
                <a:latin typeface="+mn-lt"/>
              </a:rPr>
              <a:t>	</a:t>
            </a:r>
            <a:endParaRPr lang="ar-JO" sz="7200" kern="0" dirty="0">
              <a:latin typeface="+mn-lt"/>
            </a:endParaRPr>
          </a:p>
          <a:p>
            <a:pPr marL="342900" indent="-342900" fontAlgn="auto">
              <a:spcBef>
                <a:spcPct val="20000"/>
              </a:spcBef>
              <a:spcAft>
                <a:spcPts val="0"/>
              </a:spcAft>
              <a:buFontTx/>
              <a:buChar char="•"/>
              <a:defRPr/>
            </a:pPr>
            <a:endParaRPr lang="ar-JO" sz="7200" kern="0" dirty="0">
              <a:latin typeface="+mn-lt"/>
            </a:endParaRPr>
          </a:p>
          <a:p>
            <a:pPr marL="342900" indent="-342900" fontAlgn="auto">
              <a:spcBef>
                <a:spcPct val="20000"/>
              </a:spcBef>
              <a:spcAft>
                <a:spcPts val="0"/>
              </a:spcAft>
              <a:buFontTx/>
              <a:buChar char="•"/>
              <a:defRPr/>
            </a:pPr>
            <a:endParaRPr lang="ar-JO" sz="7200" kern="0" dirty="0">
              <a:latin typeface="+mn-lt"/>
            </a:endParaRPr>
          </a:p>
          <a:p>
            <a:pPr marL="342900" indent="-342900" fontAlgn="auto">
              <a:spcBef>
                <a:spcPct val="20000"/>
              </a:spcBef>
              <a:spcAft>
                <a:spcPts val="0"/>
              </a:spcAft>
              <a:buFontTx/>
              <a:buChar char="•"/>
              <a:defRPr/>
            </a:pPr>
            <a:r>
              <a:rPr lang="ar-JO" sz="7200" kern="0" dirty="0">
                <a:latin typeface="+mn-lt"/>
              </a:rPr>
              <a:t>		</a:t>
            </a:r>
          </a:p>
          <a:p>
            <a:pPr marL="342900" indent="-342900" fontAlgn="auto">
              <a:spcBef>
                <a:spcPct val="20000"/>
              </a:spcBef>
              <a:spcAft>
                <a:spcPts val="0"/>
              </a:spcAft>
              <a:buFontTx/>
              <a:buChar char="•"/>
              <a:defRPr/>
            </a:pPr>
            <a:endParaRPr lang="ar-JO" sz="7200" kern="0" dirty="0">
              <a:latin typeface="+mn-lt"/>
            </a:endParaRPr>
          </a:p>
          <a:p>
            <a:pPr marL="342900" indent="-342900" fontAlgn="auto">
              <a:spcBef>
                <a:spcPct val="20000"/>
              </a:spcBef>
              <a:spcAft>
                <a:spcPts val="0"/>
              </a:spcAft>
              <a:buFontTx/>
              <a:buChar char="•"/>
              <a:defRPr/>
            </a:pPr>
            <a:endParaRPr lang="ar-SA" sz="11200" kern="0" dirty="0">
              <a:latin typeface="+mn-lt"/>
            </a:endParaRPr>
          </a:p>
        </p:txBody>
      </p:sp>
      <p:sp>
        <p:nvSpPr>
          <p:cNvPr id="6149" name="Text Box 3">
            <a:extLst>
              <a:ext uri="{FF2B5EF4-FFF2-40B4-BE49-F238E27FC236}">
                <a16:creationId xmlns="" xmlns:a16="http://schemas.microsoft.com/office/drawing/2014/main" id="{DFA6FC9F-2D5F-55B6-0EB4-8750524CF6A9}"/>
              </a:ext>
            </a:extLst>
          </p:cNvPr>
          <p:cNvSpPr txBox="1">
            <a:spLocks noChangeArrowheads="1"/>
          </p:cNvSpPr>
          <p:nvPr/>
        </p:nvSpPr>
        <p:spPr bwMode="auto">
          <a:xfrm>
            <a:off x="-4800600" y="-3200400"/>
            <a:ext cx="8153400"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a:r>
              <a:rPr lang="ar-JO" altLang="en-US" sz="4000" b="1"/>
              <a:t> </a:t>
            </a:r>
          </a:p>
          <a:p>
            <a:pPr algn="ctr"/>
            <a:endParaRPr lang="ar-JO" altLang="en-US" sz="4000" b="1"/>
          </a:p>
          <a:p>
            <a:pPr algn="ctr"/>
            <a:endParaRPr lang="en-US" altLang="en-US" sz="4000" b="1"/>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9450" y="3340100"/>
            <a:ext cx="165100" cy="29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67744" y="836712"/>
            <a:ext cx="5616624" cy="3312368"/>
          </a:xfrm>
          <a:prstGeom prst="rect">
            <a:avLst/>
          </a:prstGeom>
        </p:spPr>
      </p:pic>
    </p:spTree>
    <p:extLst>
      <p:ext uri="{BB962C8B-B14F-4D97-AF65-F5344CB8AC3E}">
        <p14:creationId xmlns:p14="http://schemas.microsoft.com/office/powerpoint/2010/main" val="3869055305"/>
      </p:ext>
    </p:extLst>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5" descr="compute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175" y="-193675"/>
            <a:ext cx="2290763" cy="229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Rectangle 2"/>
          <p:cNvSpPr txBox="1">
            <a:spLocks noChangeArrowheads="1"/>
          </p:cNvSpPr>
          <p:nvPr/>
        </p:nvSpPr>
        <p:spPr bwMode="auto">
          <a:xfrm>
            <a:off x="3419872" y="692696"/>
            <a:ext cx="5184576"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r>
              <a:rPr lang="ar-SA" altLang="en-US" sz="5400" b="1" dirty="0">
                <a:solidFill>
                  <a:srgbClr val="0033CC"/>
                </a:solidFill>
                <a:latin typeface="Simplified Arabic" pitchFamily="2" charset="-78"/>
                <a:cs typeface="Simplified Arabic" pitchFamily="2" charset="-78"/>
              </a:rPr>
              <a:t>مقدمة</a:t>
            </a:r>
            <a:endParaRPr lang="en-US" altLang="en-US" sz="5400" b="1" dirty="0">
              <a:solidFill>
                <a:srgbClr val="C00000"/>
              </a:solidFill>
              <a:latin typeface="Simplified Arabic" pitchFamily="2" charset="-78"/>
              <a:cs typeface="Simplified Arabic" pitchFamily="2" charset="-78"/>
            </a:endParaRPr>
          </a:p>
        </p:txBody>
      </p:sp>
      <p:sp>
        <p:nvSpPr>
          <p:cNvPr id="9221" name="عنصر نائب للمحتوى 2"/>
          <p:cNvSpPr txBox="1">
            <a:spLocks/>
          </p:cNvSpPr>
          <p:nvPr/>
        </p:nvSpPr>
        <p:spPr bwMode="auto">
          <a:xfrm>
            <a:off x="467545" y="1835696"/>
            <a:ext cx="8280920" cy="4401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just" rtl="1" eaLnBrk="1" hangingPunct="1">
              <a:lnSpc>
                <a:spcPct val="150000"/>
              </a:lnSpc>
              <a:spcBef>
                <a:spcPts val="575"/>
              </a:spcBef>
              <a:buClr>
                <a:schemeClr val="accent1"/>
              </a:buClr>
              <a:buSzPct val="85000"/>
              <a:buFont typeface="Wingdings 3" pitchFamily="18" charset="2"/>
              <a:buChar char=""/>
            </a:pPr>
            <a:r>
              <a:rPr lang="ar-IQ" altLang="en-US" sz="2400" b="1" dirty="0">
                <a:solidFill>
                  <a:srgbClr val="C00000"/>
                </a:solidFill>
                <a:latin typeface="Perpetua" pitchFamily="18" charset="0"/>
              </a:rPr>
              <a:t>جهاز الحاسوب :- </a:t>
            </a:r>
            <a:r>
              <a:rPr lang="en-US" sz="2400" dirty="0">
                <a:solidFill>
                  <a:srgbClr val="040C28"/>
                </a:solidFill>
                <a:latin typeface="Arial"/>
                <a:ea typeface="Times New Roman"/>
              </a:rPr>
              <a:t>هو</a:t>
            </a:r>
            <a:r>
              <a:rPr lang="en-US" sz="2400" dirty="0">
                <a:solidFill>
                  <a:srgbClr val="4D5156"/>
                </a:solidFill>
                <a:latin typeface="Arial"/>
                <a:ea typeface="Times New Roman"/>
              </a:rPr>
              <a:t> آلة إلكترونية تستقبل البيانات</a:t>
            </a:r>
            <a:r>
              <a:rPr lang="ar-IQ" sz="2400" dirty="0">
                <a:solidFill>
                  <a:srgbClr val="4D5156"/>
                </a:solidFill>
                <a:ea typeface="Times New Roman"/>
              </a:rPr>
              <a:t> بواسطة وحدات الادخال </a:t>
            </a:r>
            <a:r>
              <a:rPr lang="en-US" sz="2400" dirty="0">
                <a:solidFill>
                  <a:srgbClr val="4D5156"/>
                </a:solidFill>
                <a:latin typeface="Arial"/>
                <a:ea typeface="Times New Roman"/>
              </a:rPr>
              <a:t> وتعالجها وتحولها  إلى معلومات ذات قيمة عن طريق استخدام انظمه وبرامج محددة </a:t>
            </a:r>
            <a:r>
              <a:rPr lang="en-US" sz="2400" dirty="0" err="1">
                <a:solidFill>
                  <a:srgbClr val="4D5156"/>
                </a:solidFill>
                <a:latin typeface="Arial"/>
                <a:ea typeface="Times New Roman"/>
              </a:rPr>
              <a:t>وفي</a:t>
            </a:r>
            <a:r>
              <a:rPr lang="en-US" sz="2400" dirty="0">
                <a:solidFill>
                  <a:srgbClr val="4D5156"/>
                </a:solidFill>
                <a:latin typeface="Arial"/>
                <a:ea typeface="Times New Roman"/>
              </a:rPr>
              <a:t> النهاية تخرجها بواسطة </a:t>
            </a:r>
            <a:r>
              <a:rPr lang="en-US" sz="2400" dirty="0" err="1">
                <a:solidFill>
                  <a:srgbClr val="4D5156"/>
                </a:solidFill>
                <a:latin typeface="Arial"/>
                <a:ea typeface="Times New Roman"/>
              </a:rPr>
              <a:t>احد</a:t>
            </a:r>
            <a:r>
              <a:rPr lang="en-US" sz="2400" dirty="0">
                <a:solidFill>
                  <a:srgbClr val="4D5156"/>
                </a:solidFill>
                <a:latin typeface="Arial"/>
                <a:ea typeface="Times New Roman"/>
              </a:rPr>
              <a:t> وحدات الاخراج المختلفة </a:t>
            </a:r>
            <a:r>
              <a:rPr lang="en-US" sz="2400" dirty="0" err="1">
                <a:solidFill>
                  <a:srgbClr val="4D5156"/>
                </a:solidFill>
                <a:latin typeface="Arial"/>
                <a:ea typeface="Times New Roman"/>
              </a:rPr>
              <a:t>مثل</a:t>
            </a:r>
            <a:r>
              <a:rPr lang="en-US" sz="2400" dirty="0">
                <a:solidFill>
                  <a:srgbClr val="4D5156"/>
                </a:solidFill>
                <a:latin typeface="Arial"/>
                <a:ea typeface="Times New Roman"/>
              </a:rPr>
              <a:t> </a:t>
            </a:r>
            <a:endParaRPr lang="ar-IQ" sz="2400" dirty="0">
              <a:solidFill>
                <a:srgbClr val="4D5156"/>
              </a:solidFill>
              <a:latin typeface="Arial"/>
              <a:ea typeface="Times New Roman"/>
            </a:endParaRPr>
          </a:p>
          <a:p>
            <a:pPr marL="0" indent="0" algn="just" rtl="1" eaLnBrk="1" hangingPunct="1">
              <a:lnSpc>
                <a:spcPct val="150000"/>
              </a:lnSpc>
              <a:spcBef>
                <a:spcPts val="575"/>
              </a:spcBef>
              <a:buClr>
                <a:schemeClr val="accent1"/>
              </a:buClr>
              <a:buSzPct val="85000"/>
            </a:pPr>
            <a:r>
              <a:rPr lang="ar-IQ" sz="2400" dirty="0">
                <a:solidFill>
                  <a:srgbClr val="4D5156"/>
                </a:solidFill>
                <a:latin typeface="Arial"/>
                <a:ea typeface="Times New Roman"/>
              </a:rPr>
              <a:t>( </a:t>
            </a:r>
            <a:r>
              <a:rPr lang="en-US" sz="2400" dirty="0">
                <a:solidFill>
                  <a:srgbClr val="4D5156"/>
                </a:solidFill>
                <a:latin typeface="Arial"/>
                <a:ea typeface="Times New Roman"/>
              </a:rPr>
              <a:t>الشاشة –</a:t>
            </a:r>
            <a:r>
              <a:rPr lang="en-US" sz="2400" dirty="0" err="1">
                <a:solidFill>
                  <a:srgbClr val="4D5156"/>
                </a:solidFill>
                <a:latin typeface="Arial"/>
                <a:ea typeface="Times New Roman"/>
              </a:rPr>
              <a:t>الطابعة</a:t>
            </a:r>
            <a:r>
              <a:rPr lang="en-US" sz="2400" dirty="0">
                <a:solidFill>
                  <a:srgbClr val="4D5156"/>
                </a:solidFill>
                <a:latin typeface="Arial"/>
                <a:ea typeface="Times New Roman"/>
              </a:rPr>
              <a:t> –</a:t>
            </a:r>
            <a:r>
              <a:rPr lang="en-US" sz="2400" dirty="0" err="1">
                <a:solidFill>
                  <a:srgbClr val="4D5156"/>
                </a:solidFill>
                <a:latin typeface="Arial"/>
                <a:ea typeface="Times New Roman"/>
              </a:rPr>
              <a:t>السماعات</a:t>
            </a:r>
            <a:r>
              <a:rPr lang="en-US" sz="2400" dirty="0">
                <a:solidFill>
                  <a:srgbClr val="4D5156"/>
                </a:solidFill>
                <a:latin typeface="Arial"/>
                <a:ea typeface="Times New Roman"/>
              </a:rPr>
              <a:t> </a:t>
            </a:r>
            <a:r>
              <a:rPr lang="en-US" sz="2400" dirty="0" err="1">
                <a:solidFill>
                  <a:srgbClr val="4D5156"/>
                </a:solidFill>
                <a:latin typeface="Arial"/>
                <a:ea typeface="Times New Roman"/>
              </a:rPr>
              <a:t>الخ</a:t>
            </a:r>
            <a:r>
              <a:rPr lang="ar-IQ" sz="2400" dirty="0">
                <a:solidFill>
                  <a:srgbClr val="4D5156"/>
                </a:solidFill>
                <a:latin typeface="Arial"/>
                <a:ea typeface="Times New Roman"/>
              </a:rPr>
              <a:t> )</a:t>
            </a:r>
            <a:r>
              <a:rPr lang="en-US" sz="2400" dirty="0">
                <a:solidFill>
                  <a:srgbClr val="4D5156"/>
                </a:solidFill>
                <a:latin typeface="Arial"/>
                <a:ea typeface="Times New Roman"/>
              </a:rPr>
              <a:t>. </a:t>
            </a:r>
            <a:r>
              <a:rPr lang="en-US" sz="2400" dirty="0" err="1">
                <a:solidFill>
                  <a:srgbClr val="4D5156"/>
                </a:solidFill>
                <a:latin typeface="Arial"/>
                <a:ea typeface="Times New Roman"/>
              </a:rPr>
              <a:t>كما</a:t>
            </a:r>
            <a:r>
              <a:rPr lang="en-US" sz="2400" dirty="0">
                <a:solidFill>
                  <a:srgbClr val="4D5156"/>
                </a:solidFill>
                <a:latin typeface="Arial"/>
                <a:ea typeface="Times New Roman"/>
              </a:rPr>
              <a:t> </a:t>
            </a:r>
            <a:r>
              <a:rPr lang="en-US" sz="2400" dirty="0" err="1">
                <a:solidFill>
                  <a:srgbClr val="4D5156"/>
                </a:solidFill>
                <a:latin typeface="Arial"/>
                <a:ea typeface="Times New Roman"/>
              </a:rPr>
              <a:t>يخزنها</a:t>
            </a:r>
            <a:r>
              <a:rPr lang="en-US" sz="2400" dirty="0">
                <a:solidFill>
                  <a:srgbClr val="4D5156"/>
                </a:solidFill>
                <a:latin typeface="Arial"/>
                <a:ea typeface="Times New Roman"/>
              </a:rPr>
              <a:t> </a:t>
            </a:r>
            <a:r>
              <a:rPr lang="en-US" sz="2400" dirty="0" err="1">
                <a:solidFill>
                  <a:srgbClr val="4D5156"/>
                </a:solidFill>
                <a:latin typeface="Arial"/>
                <a:ea typeface="Times New Roman"/>
              </a:rPr>
              <a:t>في</a:t>
            </a:r>
            <a:r>
              <a:rPr lang="en-US" sz="2400" dirty="0">
                <a:solidFill>
                  <a:srgbClr val="4D5156"/>
                </a:solidFill>
                <a:latin typeface="Arial"/>
                <a:ea typeface="Times New Roman"/>
              </a:rPr>
              <a:t> </a:t>
            </a:r>
            <a:r>
              <a:rPr lang="en-US" sz="2400" dirty="0" err="1">
                <a:solidFill>
                  <a:srgbClr val="4D5156"/>
                </a:solidFill>
                <a:latin typeface="Arial"/>
                <a:ea typeface="Times New Roman"/>
              </a:rPr>
              <a:t>وسائط</a:t>
            </a:r>
            <a:r>
              <a:rPr lang="en-US" sz="2400" dirty="0">
                <a:solidFill>
                  <a:srgbClr val="4D5156"/>
                </a:solidFill>
                <a:latin typeface="Arial"/>
                <a:ea typeface="Times New Roman"/>
              </a:rPr>
              <a:t> </a:t>
            </a:r>
            <a:r>
              <a:rPr lang="en-US" sz="2400" dirty="0" err="1">
                <a:solidFill>
                  <a:srgbClr val="4D5156"/>
                </a:solidFill>
                <a:latin typeface="Arial"/>
                <a:ea typeface="Times New Roman"/>
              </a:rPr>
              <a:t>تخزين</a:t>
            </a:r>
            <a:r>
              <a:rPr lang="en-US" sz="2400" dirty="0">
                <a:solidFill>
                  <a:srgbClr val="4D5156"/>
                </a:solidFill>
                <a:latin typeface="Arial"/>
                <a:ea typeface="Times New Roman"/>
              </a:rPr>
              <a:t> </a:t>
            </a:r>
            <a:r>
              <a:rPr lang="en-US" sz="2400" dirty="0" err="1">
                <a:solidFill>
                  <a:srgbClr val="4D5156"/>
                </a:solidFill>
                <a:latin typeface="Arial"/>
                <a:ea typeface="Times New Roman"/>
              </a:rPr>
              <a:t>مختلفة</a:t>
            </a:r>
            <a:r>
              <a:rPr lang="en-US" sz="2400" dirty="0">
                <a:solidFill>
                  <a:srgbClr val="4D5156"/>
                </a:solidFill>
                <a:latin typeface="Arial"/>
                <a:ea typeface="Times New Roman"/>
              </a:rPr>
              <a:t>، </a:t>
            </a:r>
            <a:r>
              <a:rPr lang="en-US" sz="2400" dirty="0" err="1">
                <a:solidFill>
                  <a:srgbClr val="4D5156"/>
                </a:solidFill>
                <a:latin typeface="Arial"/>
                <a:ea typeface="Times New Roman"/>
              </a:rPr>
              <a:t>وفي</a:t>
            </a:r>
            <a:r>
              <a:rPr lang="en-US" sz="2400" dirty="0">
                <a:solidFill>
                  <a:srgbClr val="4D5156"/>
                </a:solidFill>
                <a:latin typeface="Arial"/>
                <a:ea typeface="Times New Roman"/>
              </a:rPr>
              <a:t> </a:t>
            </a:r>
            <a:r>
              <a:rPr lang="en-US" sz="2400" dirty="0" err="1">
                <a:solidFill>
                  <a:srgbClr val="4D5156"/>
                </a:solidFill>
                <a:latin typeface="Arial"/>
                <a:ea typeface="Times New Roman"/>
              </a:rPr>
              <a:t>الغالب</a:t>
            </a:r>
            <a:r>
              <a:rPr lang="en-US" sz="2400" dirty="0">
                <a:solidFill>
                  <a:srgbClr val="4D5156"/>
                </a:solidFill>
                <a:latin typeface="Arial"/>
                <a:ea typeface="Times New Roman"/>
              </a:rPr>
              <a:t> </a:t>
            </a:r>
            <a:r>
              <a:rPr lang="en-US" sz="2400" dirty="0" err="1">
                <a:solidFill>
                  <a:srgbClr val="4D5156"/>
                </a:solidFill>
                <a:latin typeface="Arial"/>
                <a:ea typeface="Times New Roman"/>
              </a:rPr>
              <a:t>يكون</a:t>
            </a:r>
            <a:r>
              <a:rPr lang="en-US" sz="2400" dirty="0">
                <a:solidFill>
                  <a:srgbClr val="4D5156"/>
                </a:solidFill>
                <a:latin typeface="Arial"/>
                <a:ea typeface="Times New Roman"/>
              </a:rPr>
              <a:t> </a:t>
            </a:r>
            <a:r>
              <a:rPr lang="en-US" sz="2400" dirty="0" err="1">
                <a:solidFill>
                  <a:srgbClr val="4D5156"/>
                </a:solidFill>
                <a:latin typeface="Arial"/>
                <a:ea typeface="Times New Roman"/>
              </a:rPr>
              <a:t>قادراً</a:t>
            </a:r>
            <a:r>
              <a:rPr lang="en-US" sz="2400" dirty="0">
                <a:solidFill>
                  <a:srgbClr val="4D5156"/>
                </a:solidFill>
                <a:latin typeface="Arial"/>
                <a:ea typeface="Times New Roman"/>
              </a:rPr>
              <a:t> </a:t>
            </a:r>
            <a:r>
              <a:rPr lang="en-US" sz="2400" dirty="0" err="1">
                <a:solidFill>
                  <a:srgbClr val="4D5156"/>
                </a:solidFill>
                <a:latin typeface="Arial"/>
                <a:ea typeface="Times New Roman"/>
              </a:rPr>
              <a:t>على</a:t>
            </a:r>
            <a:r>
              <a:rPr lang="en-US" sz="2400" dirty="0">
                <a:solidFill>
                  <a:srgbClr val="4D5156"/>
                </a:solidFill>
                <a:latin typeface="Arial"/>
                <a:ea typeface="Times New Roman"/>
              </a:rPr>
              <a:t> </a:t>
            </a:r>
            <a:r>
              <a:rPr lang="en-US" sz="2400" dirty="0" err="1">
                <a:solidFill>
                  <a:srgbClr val="4D5156"/>
                </a:solidFill>
                <a:latin typeface="Arial"/>
                <a:ea typeface="Times New Roman"/>
              </a:rPr>
              <a:t>تبادل</a:t>
            </a:r>
            <a:r>
              <a:rPr lang="en-US" sz="2400" dirty="0">
                <a:solidFill>
                  <a:srgbClr val="4D5156"/>
                </a:solidFill>
                <a:latin typeface="Arial"/>
                <a:ea typeface="Times New Roman"/>
              </a:rPr>
              <a:t> </a:t>
            </a:r>
            <a:r>
              <a:rPr lang="en-US" sz="2400" dirty="0" err="1">
                <a:solidFill>
                  <a:srgbClr val="4D5156"/>
                </a:solidFill>
                <a:latin typeface="Arial"/>
                <a:ea typeface="Times New Roman"/>
              </a:rPr>
              <a:t>هذه</a:t>
            </a:r>
            <a:r>
              <a:rPr lang="en-US" sz="2400" dirty="0">
                <a:solidFill>
                  <a:srgbClr val="4D5156"/>
                </a:solidFill>
                <a:latin typeface="Arial"/>
                <a:ea typeface="Times New Roman"/>
              </a:rPr>
              <a:t> </a:t>
            </a:r>
            <a:r>
              <a:rPr lang="en-US" sz="2400" dirty="0" err="1">
                <a:solidFill>
                  <a:srgbClr val="4D5156"/>
                </a:solidFill>
                <a:latin typeface="Arial"/>
                <a:ea typeface="Times New Roman"/>
              </a:rPr>
              <a:t>النَتَائِج</a:t>
            </a:r>
            <a:r>
              <a:rPr lang="en-US" sz="2400" dirty="0">
                <a:solidFill>
                  <a:srgbClr val="4D5156"/>
                </a:solidFill>
                <a:latin typeface="Arial"/>
                <a:ea typeface="Times New Roman"/>
              </a:rPr>
              <a:t> </a:t>
            </a:r>
            <a:r>
              <a:rPr lang="en-US" sz="2400" dirty="0" err="1">
                <a:solidFill>
                  <a:srgbClr val="4D5156"/>
                </a:solidFill>
                <a:latin typeface="Arial"/>
                <a:ea typeface="Times New Roman"/>
              </a:rPr>
              <a:t>والمعلومات</a:t>
            </a:r>
            <a:r>
              <a:rPr lang="en-US" sz="2400" dirty="0">
                <a:solidFill>
                  <a:srgbClr val="4D5156"/>
                </a:solidFill>
                <a:latin typeface="Arial"/>
                <a:ea typeface="Times New Roman"/>
              </a:rPr>
              <a:t> </a:t>
            </a:r>
            <a:r>
              <a:rPr lang="en-US" sz="2400" dirty="0" err="1">
                <a:solidFill>
                  <a:srgbClr val="4D5156"/>
                </a:solidFill>
                <a:latin typeface="Arial"/>
                <a:ea typeface="Times New Roman"/>
              </a:rPr>
              <a:t>مع</a:t>
            </a:r>
            <a:r>
              <a:rPr lang="en-US" sz="2400" dirty="0">
                <a:solidFill>
                  <a:srgbClr val="4D5156"/>
                </a:solidFill>
                <a:latin typeface="Arial"/>
                <a:ea typeface="Times New Roman"/>
              </a:rPr>
              <a:t> </a:t>
            </a:r>
            <a:r>
              <a:rPr lang="en-US" sz="2400" dirty="0" err="1">
                <a:solidFill>
                  <a:srgbClr val="4D5156"/>
                </a:solidFill>
                <a:latin typeface="Arial"/>
                <a:ea typeface="Times New Roman"/>
              </a:rPr>
              <a:t>أجهزة</a:t>
            </a:r>
            <a:r>
              <a:rPr lang="en-US" sz="2400" dirty="0">
                <a:solidFill>
                  <a:srgbClr val="4D5156"/>
                </a:solidFill>
                <a:latin typeface="Arial"/>
                <a:ea typeface="Times New Roman"/>
              </a:rPr>
              <a:t> </a:t>
            </a:r>
            <a:r>
              <a:rPr lang="en-US" sz="2400" dirty="0" err="1">
                <a:solidFill>
                  <a:srgbClr val="4D5156"/>
                </a:solidFill>
                <a:latin typeface="Arial"/>
                <a:ea typeface="Times New Roman"/>
              </a:rPr>
              <a:t>أخرى</a:t>
            </a:r>
            <a:r>
              <a:rPr lang="en-US" sz="2400" dirty="0">
                <a:solidFill>
                  <a:srgbClr val="4D5156"/>
                </a:solidFill>
                <a:latin typeface="Arial"/>
                <a:ea typeface="Times New Roman"/>
              </a:rPr>
              <a:t> </a:t>
            </a:r>
            <a:r>
              <a:rPr lang="en-US" sz="2400" dirty="0" err="1">
                <a:solidFill>
                  <a:srgbClr val="4D5156"/>
                </a:solidFill>
                <a:latin typeface="Arial"/>
                <a:ea typeface="Times New Roman"/>
              </a:rPr>
              <a:t>متوافقة</a:t>
            </a:r>
            <a:r>
              <a:rPr lang="en-US" sz="2400" dirty="0">
                <a:solidFill>
                  <a:srgbClr val="4D5156"/>
                </a:solidFill>
                <a:latin typeface="Arial"/>
                <a:ea typeface="Times New Roman"/>
              </a:rPr>
              <a:t>. </a:t>
            </a:r>
            <a:r>
              <a:rPr lang="en-US" sz="2400" dirty="0" err="1">
                <a:solidFill>
                  <a:srgbClr val="4D5156"/>
                </a:solidFill>
                <a:latin typeface="Arial"/>
                <a:ea typeface="Times New Roman"/>
              </a:rPr>
              <a:t>تستطيع</a:t>
            </a:r>
            <a:r>
              <a:rPr lang="en-US" sz="2400" dirty="0">
                <a:solidFill>
                  <a:srgbClr val="4D5156"/>
                </a:solidFill>
                <a:latin typeface="Arial"/>
                <a:ea typeface="Times New Roman"/>
              </a:rPr>
              <a:t> </a:t>
            </a:r>
            <a:r>
              <a:rPr lang="en-US" sz="2400" dirty="0" err="1">
                <a:solidFill>
                  <a:srgbClr val="4D5156"/>
                </a:solidFill>
                <a:latin typeface="Arial"/>
                <a:ea typeface="Times New Roman"/>
              </a:rPr>
              <a:t>أسرع</a:t>
            </a:r>
            <a:r>
              <a:rPr lang="en-US" sz="2400" dirty="0">
                <a:solidFill>
                  <a:srgbClr val="4D5156"/>
                </a:solidFill>
                <a:latin typeface="Arial"/>
                <a:ea typeface="Times New Roman"/>
              </a:rPr>
              <a:t> </a:t>
            </a:r>
            <a:r>
              <a:rPr lang="en-US" sz="2400" dirty="0" err="1">
                <a:solidFill>
                  <a:srgbClr val="4D5156"/>
                </a:solidFill>
                <a:latin typeface="Arial"/>
                <a:ea typeface="Times New Roman"/>
              </a:rPr>
              <a:t>الحواسيب</a:t>
            </a:r>
            <a:r>
              <a:rPr lang="en-US" sz="2400" dirty="0">
                <a:solidFill>
                  <a:srgbClr val="4D5156"/>
                </a:solidFill>
                <a:latin typeface="Arial"/>
                <a:ea typeface="Times New Roman"/>
              </a:rPr>
              <a:t> </a:t>
            </a:r>
            <a:r>
              <a:rPr lang="en-US" sz="2400" dirty="0" err="1">
                <a:solidFill>
                  <a:srgbClr val="4D5156"/>
                </a:solidFill>
                <a:latin typeface="Arial"/>
                <a:ea typeface="Times New Roman"/>
              </a:rPr>
              <a:t>اليوم</a:t>
            </a:r>
            <a:r>
              <a:rPr lang="en-US" sz="2400" dirty="0">
                <a:solidFill>
                  <a:srgbClr val="4D5156"/>
                </a:solidFill>
                <a:latin typeface="Arial"/>
                <a:ea typeface="Times New Roman"/>
              </a:rPr>
              <a:t> </a:t>
            </a:r>
            <a:r>
              <a:rPr lang="en-US" sz="2400" dirty="0" err="1">
                <a:solidFill>
                  <a:srgbClr val="4D5156"/>
                </a:solidFill>
                <a:latin typeface="Arial"/>
                <a:ea typeface="Times New Roman"/>
              </a:rPr>
              <a:t>القيام</a:t>
            </a:r>
            <a:r>
              <a:rPr lang="en-US" sz="2400" dirty="0">
                <a:solidFill>
                  <a:srgbClr val="4D5156"/>
                </a:solidFill>
                <a:latin typeface="Arial"/>
                <a:ea typeface="Times New Roman"/>
              </a:rPr>
              <a:t> </a:t>
            </a:r>
            <a:r>
              <a:rPr lang="en-US" sz="2400" dirty="0" err="1">
                <a:solidFill>
                  <a:srgbClr val="4D5156"/>
                </a:solidFill>
                <a:latin typeface="Arial"/>
                <a:ea typeface="Times New Roman"/>
              </a:rPr>
              <a:t>بمئات</a:t>
            </a:r>
            <a:r>
              <a:rPr lang="en-US" sz="2400" dirty="0">
                <a:solidFill>
                  <a:srgbClr val="4D5156"/>
                </a:solidFill>
                <a:latin typeface="Arial"/>
                <a:ea typeface="Times New Roman"/>
              </a:rPr>
              <a:t> </a:t>
            </a:r>
            <a:r>
              <a:rPr lang="en-US" sz="2400" dirty="0" err="1">
                <a:solidFill>
                  <a:srgbClr val="4D5156"/>
                </a:solidFill>
                <a:latin typeface="Arial"/>
                <a:ea typeface="Times New Roman"/>
              </a:rPr>
              <a:t>مليارات</a:t>
            </a:r>
            <a:r>
              <a:rPr lang="en-US" sz="2400" dirty="0">
                <a:solidFill>
                  <a:srgbClr val="4D5156"/>
                </a:solidFill>
                <a:latin typeface="Arial"/>
                <a:ea typeface="Times New Roman"/>
              </a:rPr>
              <a:t> </a:t>
            </a:r>
            <a:r>
              <a:rPr lang="en-US" sz="2400" dirty="0" err="1">
                <a:solidFill>
                  <a:srgbClr val="4D5156"/>
                </a:solidFill>
                <a:latin typeface="Arial"/>
                <a:ea typeface="Times New Roman"/>
              </a:rPr>
              <a:t>العمليات</a:t>
            </a:r>
            <a:r>
              <a:rPr lang="en-US" sz="2400" dirty="0">
                <a:solidFill>
                  <a:srgbClr val="4D5156"/>
                </a:solidFill>
                <a:latin typeface="Arial"/>
                <a:ea typeface="Times New Roman"/>
              </a:rPr>
              <a:t> </a:t>
            </a:r>
            <a:r>
              <a:rPr lang="en-US" sz="2400" dirty="0" err="1">
                <a:solidFill>
                  <a:srgbClr val="4D5156"/>
                </a:solidFill>
                <a:latin typeface="Arial"/>
                <a:ea typeface="Times New Roman"/>
              </a:rPr>
              <a:t>الحسابية</a:t>
            </a:r>
            <a:r>
              <a:rPr lang="en-US" sz="2400" dirty="0">
                <a:solidFill>
                  <a:srgbClr val="4D5156"/>
                </a:solidFill>
                <a:latin typeface="Arial"/>
                <a:ea typeface="Times New Roman"/>
              </a:rPr>
              <a:t> </a:t>
            </a:r>
            <a:r>
              <a:rPr lang="en-US" sz="2400" dirty="0" err="1">
                <a:solidFill>
                  <a:srgbClr val="4D5156"/>
                </a:solidFill>
                <a:latin typeface="Arial"/>
                <a:ea typeface="Times New Roman"/>
              </a:rPr>
              <a:t>والمنطقية</a:t>
            </a:r>
            <a:r>
              <a:rPr lang="en-US" sz="2400" dirty="0">
                <a:solidFill>
                  <a:srgbClr val="4D5156"/>
                </a:solidFill>
                <a:latin typeface="Arial"/>
                <a:ea typeface="Times New Roman"/>
              </a:rPr>
              <a:t> </a:t>
            </a:r>
            <a:r>
              <a:rPr lang="en-US" sz="2400" dirty="0" err="1">
                <a:solidFill>
                  <a:srgbClr val="4D5156"/>
                </a:solidFill>
                <a:latin typeface="Arial"/>
                <a:ea typeface="Times New Roman"/>
              </a:rPr>
              <a:t>في</a:t>
            </a:r>
            <a:r>
              <a:rPr lang="en-US" sz="2400" dirty="0">
                <a:solidFill>
                  <a:srgbClr val="4D5156"/>
                </a:solidFill>
                <a:latin typeface="Arial"/>
                <a:ea typeface="Times New Roman"/>
              </a:rPr>
              <a:t> </a:t>
            </a:r>
            <a:r>
              <a:rPr lang="en-US" sz="2400" dirty="0" err="1">
                <a:solidFill>
                  <a:srgbClr val="4D5156"/>
                </a:solidFill>
                <a:latin typeface="Arial"/>
                <a:ea typeface="Times New Roman"/>
              </a:rPr>
              <a:t>ثوانٍ</a:t>
            </a:r>
            <a:r>
              <a:rPr lang="en-US" sz="2400" dirty="0">
                <a:solidFill>
                  <a:srgbClr val="4D5156"/>
                </a:solidFill>
                <a:latin typeface="Arial"/>
                <a:ea typeface="Times New Roman"/>
              </a:rPr>
              <a:t> </a:t>
            </a:r>
            <a:r>
              <a:rPr lang="en-US" sz="2400" dirty="0" err="1">
                <a:solidFill>
                  <a:srgbClr val="4D5156"/>
                </a:solidFill>
                <a:latin typeface="Arial"/>
                <a:ea typeface="Times New Roman"/>
              </a:rPr>
              <a:t>قليلة</a:t>
            </a:r>
            <a:r>
              <a:rPr lang="en-US" sz="2400" dirty="0">
                <a:solidFill>
                  <a:srgbClr val="4D5156"/>
                </a:solidFill>
                <a:latin typeface="Arial"/>
                <a:ea typeface="Times New Roman"/>
              </a:rPr>
              <a:t>.</a:t>
            </a:r>
            <a:endParaRPr lang="ar-IQ" sz="2400" dirty="0">
              <a:solidFill>
                <a:srgbClr val="4D5156"/>
              </a:solidFill>
              <a:latin typeface="Arial"/>
              <a:ea typeface="Times New Roman"/>
            </a:endParaRPr>
          </a:p>
        </p:txBody>
      </p:sp>
    </p:spTree>
    <p:extLst>
      <p:ext uri="{BB962C8B-B14F-4D97-AF65-F5344CB8AC3E}">
        <p14:creationId xmlns:p14="http://schemas.microsoft.com/office/powerpoint/2010/main" val="387796575"/>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txBox="1">
            <a:spLocks noChangeArrowheads="1"/>
          </p:cNvSpPr>
          <p:nvPr/>
        </p:nvSpPr>
        <p:spPr bwMode="auto">
          <a:xfrm>
            <a:off x="3203848" y="692696"/>
            <a:ext cx="66754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endParaRPr lang="en-US" altLang="en-US" sz="5400" b="1" dirty="0">
              <a:solidFill>
                <a:srgbClr val="C00000"/>
              </a:solidFill>
              <a:latin typeface="Simplified Arabic" pitchFamily="2" charset="-78"/>
              <a:cs typeface="Simplified Arabic" pitchFamily="2" charset="-78"/>
            </a:endParaRPr>
          </a:p>
        </p:txBody>
      </p:sp>
      <p:sp>
        <p:nvSpPr>
          <p:cNvPr id="9221" name="عنصر نائب للمحتوى 2"/>
          <p:cNvSpPr txBox="1">
            <a:spLocks/>
          </p:cNvSpPr>
          <p:nvPr/>
        </p:nvSpPr>
        <p:spPr bwMode="auto">
          <a:xfrm>
            <a:off x="638794" y="764704"/>
            <a:ext cx="8472487"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marL="0" indent="0" algn="ctr" rtl="1" eaLnBrk="1" hangingPunct="1">
              <a:lnSpc>
                <a:spcPct val="150000"/>
              </a:lnSpc>
              <a:spcBef>
                <a:spcPts val="575"/>
              </a:spcBef>
              <a:buClr>
                <a:schemeClr val="accent1"/>
              </a:buClr>
              <a:buSzPct val="85000"/>
            </a:pPr>
            <a:r>
              <a:rPr lang="ar-IQ" altLang="en-US" sz="6000" b="1" dirty="0">
                <a:solidFill>
                  <a:srgbClr val="C00000"/>
                </a:solidFill>
                <a:latin typeface="Perpetua" pitchFamily="18" charset="0"/>
              </a:rPr>
              <a:t> هل تعتقد ان هناك فرق </a:t>
            </a:r>
            <a:r>
              <a:rPr lang="ar-SA" altLang="en-US" sz="6000" b="1" dirty="0">
                <a:solidFill>
                  <a:srgbClr val="C00000"/>
                </a:solidFill>
                <a:latin typeface="Perpetua" pitchFamily="18" charset="0"/>
              </a:rPr>
              <a:t>بين البيانات والمعلومات</a:t>
            </a:r>
            <a:r>
              <a:rPr lang="ar-IQ" altLang="en-US" sz="6000" b="1" dirty="0">
                <a:solidFill>
                  <a:srgbClr val="C00000"/>
                </a:solidFill>
                <a:latin typeface="Perpetua" pitchFamily="18" charset="0"/>
              </a:rPr>
              <a:t> ؟</a:t>
            </a:r>
          </a:p>
          <a:p>
            <a:pPr marL="0" indent="0" algn="ctr" rtl="1" eaLnBrk="1" hangingPunct="1">
              <a:lnSpc>
                <a:spcPct val="150000"/>
              </a:lnSpc>
              <a:spcBef>
                <a:spcPts val="575"/>
              </a:spcBef>
              <a:buClr>
                <a:schemeClr val="accent1"/>
              </a:buClr>
              <a:buSzPct val="85000"/>
            </a:pPr>
            <a:endParaRPr lang="ar-IQ" altLang="en-US" sz="2400" b="1" dirty="0">
              <a:solidFill>
                <a:schemeClr val="accent1">
                  <a:lumMod val="75000"/>
                </a:schemeClr>
              </a:solidFill>
              <a:latin typeface="Perpetua" pitchFamily="18" charset="0"/>
            </a:endParaRPr>
          </a:p>
          <a:p>
            <a:pPr marL="0" indent="0" algn="r" rtl="1" eaLnBrk="1" hangingPunct="1">
              <a:lnSpc>
                <a:spcPct val="150000"/>
              </a:lnSpc>
              <a:spcBef>
                <a:spcPts val="575"/>
              </a:spcBef>
              <a:buClr>
                <a:schemeClr val="accent1"/>
              </a:buClr>
              <a:buSzPct val="85000"/>
            </a:pPr>
            <a:r>
              <a:rPr lang="ar-IQ" altLang="en-US" sz="2400" b="1" dirty="0">
                <a:solidFill>
                  <a:schemeClr val="accent1">
                    <a:lumMod val="75000"/>
                  </a:schemeClr>
                </a:solidFill>
                <a:latin typeface="Perpetua" pitchFamily="18" charset="0"/>
              </a:rPr>
              <a:t>          نشاط جماعي </a:t>
            </a:r>
            <a:endParaRPr lang="ar-SA" altLang="en-US" sz="2400" b="1" dirty="0">
              <a:solidFill>
                <a:schemeClr val="accent1">
                  <a:lumMod val="75000"/>
                </a:schemeClr>
              </a:solidFill>
              <a:latin typeface="Perpetua" pitchFamily="18" charset="0"/>
            </a:endParaRPr>
          </a:p>
        </p:txBody>
      </p:sp>
      <p:pic>
        <p:nvPicPr>
          <p:cNvPr id="2050" name="Picture 2" descr="Globo Pensando GIFs | Ten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742" y="3573016"/>
            <a:ext cx="3051821" cy="27349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3435917"/>
      </p:ext>
    </p:extLst>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عنصر نائب للمحتوى 2"/>
          <p:cNvSpPr txBox="1">
            <a:spLocks/>
          </p:cNvSpPr>
          <p:nvPr/>
        </p:nvSpPr>
        <p:spPr bwMode="auto">
          <a:xfrm>
            <a:off x="157699" y="1196752"/>
            <a:ext cx="8760519" cy="4752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rtl="1" eaLnBrk="1" hangingPunct="1">
              <a:lnSpc>
                <a:spcPct val="150000"/>
              </a:lnSpc>
              <a:spcBef>
                <a:spcPts val="575"/>
              </a:spcBef>
              <a:buClr>
                <a:schemeClr val="accent1"/>
              </a:buClr>
              <a:buSzPct val="85000"/>
              <a:buFont typeface="Wingdings 3" pitchFamily="18" charset="2"/>
              <a:buChar char=""/>
            </a:pPr>
            <a:r>
              <a:rPr lang="ar-SA" altLang="en-US" sz="3600" b="1" dirty="0">
                <a:solidFill>
                  <a:srgbClr val="C00000"/>
                </a:solidFill>
                <a:latin typeface="Perpetua" pitchFamily="18" charset="0"/>
              </a:rPr>
              <a:t>الفرق بين البيانات والمعلومات</a:t>
            </a:r>
            <a:r>
              <a:rPr lang="ar-SA" altLang="en-US" sz="3600" dirty="0">
                <a:latin typeface="Perpetua" pitchFamily="18" charset="0"/>
              </a:rPr>
              <a:t>.</a:t>
            </a:r>
          </a:p>
        </p:txBody>
      </p:sp>
      <p:graphicFrame>
        <p:nvGraphicFramePr>
          <p:cNvPr id="2" name="Table 1"/>
          <p:cNvGraphicFramePr>
            <a:graphicFrameLocks noGrp="1"/>
          </p:cNvGraphicFramePr>
          <p:nvPr>
            <p:extLst>
              <p:ext uri="{D42A27DB-BD31-4B8C-83A1-F6EECF244321}">
                <p14:modId xmlns:p14="http://schemas.microsoft.com/office/powerpoint/2010/main" val="4159311342"/>
              </p:ext>
            </p:extLst>
          </p:nvPr>
        </p:nvGraphicFramePr>
        <p:xfrm>
          <a:off x="1403648" y="1340768"/>
          <a:ext cx="6096000" cy="3096345"/>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20000"/>
                    </a:ext>
                  </a:extLst>
                </a:gridCol>
                <a:gridCol w="3048000">
                  <a:extLst>
                    <a:ext uri="{9D8B030D-6E8A-4147-A177-3AD203B41FA5}">
                      <a16:colId xmlns="" xmlns:a16="http://schemas.microsoft.com/office/drawing/2014/main" val="20001"/>
                    </a:ext>
                  </a:extLst>
                </a:gridCol>
              </a:tblGrid>
              <a:tr h="431361">
                <a:tc>
                  <a:txBody>
                    <a:bodyPr/>
                    <a:lstStyle/>
                    <a:p>
                      <a:r>
                        <a:rPr lang="ar-IQ" dirty="0"/>
                        <a:t>المعلومات             </a:t>
                      </a:r>
                      <a:endParaRPr lang="en-US" dirty="0"/>
                    </a:p>
                  </a:txBody>
                  <a:tcPr/>
                </a:tc>
                <a:tc>
                  <a:txBody>
                    <a:bodyPr/>
                    <a:lstStyle/>
                    <a:p>
                      <a:r>
                        <a:rPr lang="ar-IQ" dirty="0"/>
                        <a:t>البيانات</a:t>
                      </a:r>
                      <a:r>
                        <a:rPr lang="ar-IQ" baseline="0" dirty="0"/>
                        <a:t>             </a:t>
                      </a:r>
                      <a:endParaRPr lang="en-US" dirty="0"/>
                    </a:p>
                  </a:txBody>
                  <a:tcPr/>
                </a:tc>
                <a:extLst>
                  <a:ext uri="{0D108BD9-81ED-4DB2-BD59-A6C34878D82A}">
                    <a16:rowId xmlns="" xmlns:a16="http://schemas.microsoft.com/office/drawing/2014/main" val="10000"/>
                  </a:ext>
                </a:extLst>
              </a:tr>
              <a:tr h="431361">
                <a:tc>
                  <a:txBody>
                    <a:bodyPr/>
                    <a:lstStyle/>
                    <a:p>
                      <a:pPr algn="ctr"/>
                      <a:r>
                        <a:rPr lang="ar-IQ" dirty="0"/>
                        <a:t>هي مخرجات</a:t>
                      </a:r>
                      <a:r>
                        <a:rPr lang="ar-IQ" baseline="0" dirty="0"/>
                        <a:t> اللغة التي تصل للمستخدم </a:t>
                      </a:r>
                      <a:endParaRPr lang="en-US" dirty="0"/>
                    </a:p>
                  </a:txBody>
                  <a:tcPr/>
                </a:tc>
                <a:tc>
                  <a:txBody>
                    <a:bodyPr/>
                    <a:lstStyle/>
                    <a:p>
                      <a:pPr algn="ctr"/>
                      <a:r>
                        <a:rPr lang="ar-IQ" dirty="0"/>
                        <a:t>هي لغة الادخال للحاسوب     </a:t>
                      </a:r>
                      <a:endParaRPr lang="en-US" dirty="0"/>
                    </a:p>
                  </a:txBody>
                  <a:tcPr/>
                </a:tc>
                <a:extLst>
                  <a:ext uri="{0D108BD9-81ED-4DB2-BD59-A6C34878D82A}">
                    <a16:rowId xmlns="" xmlns:a16="http://schemas.microsoft.com/office/drawing/2014/main" val="10001"/>
                  </a:ext>
                </a:extLst>
              </a:tr>
              <a:tr h="744541">
                <a:tc>
                  <a:txBody>
                    <a:bodyPr/>
                    <a:lstStyle/>
                    <a:p>
                      <a:pPr algn="ctr"/>
                      <a:r>
                        <a:rPr lang="ar-SA" sz="1800" kern="1200" dirty="0">
                          <a:solidFill>
                            <a:schemeClr val="dk1"/>
                          </a:solidFill>
                          <a:effectLst/>
                          <a:latin typeface="+mn-lt"/>
                          <a:ea typeface="+mn-ea"/>
                          <a:cs typeface="+mn-cs"/>
                        </a:rPr>
                        <a:t>البيانات المعالجة والتي أصبح لها معنى وفائدة</a:t>
                      </a:r>
                      <a:endParaRPr lang="en-US" dirty="0"/>
                    </a:p>
                  </a:txBody>
                  <a:tcPr/>
                </a:tc>
                <a:tc>
                  <a:txBody>
                    <a:bodyPr/>
                    <a:lstStyle/>
                    <a:p>
                      <a:pPr algn="ctr"/>
                      <a:r>
                        <a:rPr lang="ar-SA" sz="1800" kern="1200" dirty="0">
                          <a:solidFill>
                            <a:schemeClr val="dk1"/>
                          </a:solidFill>
                          <a:effectLst/>
                          <a:latin typeface="+mn-lt"/>
                          <a:ea typeface="+mn-ea"/>
                          <a:cs typeface="+mn-cs"/>
                        </a:rPr>
                        <a:t>هي حقائق غير معالجة، أو مجرد أرقام</a:t>
                      </a:r>
                      <a:endParaRPr lang="en-US" dirty="0"/>
                    </a:p>
                  </a:txBody>
                  <a:tcPr/>
                </a:tc>
                <a:extLst>
                  <a:ext uri="{0D108BD9-81ED-4DB2-BD59-A6C34878D82A}">
                    <a16:rowId xmlns="" xmlns:a16="http://schemas.microsoft.com/office/drawing/2014/main" val="10002"/>
                  </a:ext>
                </a:extLst>
              </a:tr>
              <a:tr h="744541">
                <a:tc>
                  <a:txBody>
                    <a:bodyPr/>
                    <a:lstStyle/>
                    <a:p>
                      <a:pPr algn="ctr"/>
                      <a:r>
                        <a:rPr lang="ar-SA" sz="1800" kern="1200" dirty="0">
                          <a:solidFill>
                            <a:schemeClr val="dk1"/>
                          </a:solidFill>
                          <a:effectLst/>
                          <a:latin typeface="+mn-lt"/>
                          <a:ea typeface="+mn-ea"/>
                          <a:cs typeface="+mn-cs"/>
                        </a:rPr>
                        <a:t>المعلومات محددة بما فيه الكفاية لتوليد معنى </a:t>
                      </a:r>
                      <a:endParaRPr lang="en-US" dirty="0"/>
                    </a:p>
                  </a:txBody>
                  <a:tcPr/>
                </a:tc>
                <a:tc>
                  <a:txBody>
                    <a:bodyPr/>
                    <a:lstStyle/>
                    <a:p>
                      <a:pPr algn="ctr"/>
                      <a:r>
                        <a:rPr lang="ar-SA" sz="1800" kern="1200" dirty="0">
                          <a:solidFill>
                            <a:schemeClr val="dk1"/>
                          </a:solidFill>
                          <a:effectLst/>
                          <a:latin typeface="+mn-lt"/>
                          <a:ea typeface="+mn-ea"/>
                          <a:cs typeface="+mn-cs"/>
                        </a:rPr>
                        <a:t>البيانات غير محددة</a:t>
                      </a:r>
                      <a:endParaRPr lang="en-US" dirty="0"/>
                    </a:p>
                  </a:txBody>
                  <a:tcPr/>
                </a:tc>
                <a:extLst>
                  <a:ext uri="{0D108BD9-81ED-4DB2-BD59-A6C34878D82A}">
                    <a16:rowId xmlns="" xmlns:a16="http://schemas.microsoft.com/office/drawing/2014/main" val="10003"/>
                  </a:ext>
                </a:extLst>
              </a:tr>
              <a:tr h="744541">
                <a:tc>
                  <a:txBody>
                    <a:bodyPr/>
                    <a:lstStyle/>
                    <a:p>
                      <a:pPr algn="ctr"/>
                      <a:r>
                        <a:rPr lang="ar-SA" sz="1800" kern="1200" dirty="0">
                          <a:solidFill>
                            <a:schemeClr val="dk1"/>
                          </a:solidFill>
                          <a:effectLst/>
                          <a:latin typeface="+mn-lt"/>
                          <a:ea typeface="+mn-ea"/>
                          <a:cs typeface="+mn-cs"/>
                        </a:rPr>
                        <a:t>المعلومات معنى مفصل ناتج عن تلك البيانات</a:t>
                      </a:r>
                      <a:endParaRPr lang="en-US" dirty="0"/>
                    </a:p>
                  </a:txBody>
                  <a:tcPr/>
                </a:tc>
                <a:tc>
                  <a:txBody>
                    <a:bodyPr/>
                    <a:lstStyle/>
                    <a:p>
                      <a:pPr algn="ctr"/>
                      <a:r>
                        <a:rPr lang="ar-SA" sz="1800" kern="1200" dirty="0">
                          <a:solidFill>
                            <a:schemeClr val="dk1"/>
                          </a:solidFill>
                          <a:effectLst/>
                          <a:latin typeface="+mn-lt"/>
                          <a:ea typeface="+mn-ea"/>
                          <a:cs typeface="+mn-cs"/>
                        </a:rPr>
                        <a:t>هي المادة الخام التي يتم جمعها</a:t>
                      </a:r>
                      <a:endParaRPr lang="en-US" dirty="0"/>
                    </a:p>
                  </a:txBody>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1054671474"/>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8192" y="836712"/>
            <a:ext cx="3135982" cy="31359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2771800" y="3501007"/>
            <a:ext cx="5544616" cy="2016225"/>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sz="3200" dirty="0"/>
              <a:t>هل </a:t>
            </a:r>
            <a:r>
              <a:rPr lang="ar-IQ" sz="3200" dirty="0" smtClean="0"/>
              <a:t>المعلومات تعتمد على البيانات </a:t>
            </a:r>
            <a:r>
              <a:rPr lang="ar-IQ" sz="3200" dirty="0"/>
              <a:t>؟؟؟</a:t>
            </a:r>
          </a:p>
          <a:p>
            <a:pPr algn="ctr"/>
            <a:endParaRPr lang="ar-IQ" dirty="0"/>
          </a:p>
          <a:p>
            <a:pPr algn="ctr"/>
            <a:endParaRPr lang="ar-IQ" dirty="0"/>
          </a:p>
        </p:txBody>
      </p:sp>
      <p:sp>
        <p:nvSpPr>
          <p:cNvPr id="4" name="Oval 3"/>
          <p:cNvSpPr/>
          <p:nvPr/>
        </p:nvSpPr>
        <p:spPr>
          <a:xfrm>
            <a:off x="4716016" y="1124744"/>
            <a:ext cx="2736304" cy="1584176"/>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sz="2800" dirty="0">
                <a:solidFill>
                  <a:srgbClr val="FF0000"/>
                </a:solidFill>
              </a:rPr>
              <a:t> فكر واستنتج</a:t>
            </a:r>
            <a:r>
              <a:rPr lang="ar-IQ" dirty="0">
                <a:solidFill>
                  <a:schemeClr val="tx1"/>
                </a:solidFill>
              </a:rPr>
              <a:t> </a:t>
            </a:r>
          </a:p>
        </p:txBody>
      </p:sp>
    </p:spTree>
    <p:extLst>
      <p:ext uri="{BB962C8B-B14F-4D97-AF65-F5344CB8AC3E}">
        <p14:creationId xmlns:p14="http://schemas.microsoft.com/office/powerpoint/2010/main" val="1563374659"/>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عنصر نائب للمحتوى 2"/>
          <p:cNvSpPr txBox="1">
            <a:spLocks/>
          </p:cNvSpPr>
          <p:nvPr/>
        </p:nvSpPr>
        <p:spPr bwMode="auto">
          <a:xfrm>
            <a:off x="219884" y="2492896"/>
            <a:ext cx="8472487"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rtl="1" eaLnBrk="1" hangingPunct="1">
              <a:lnSpc>
                <a:spcPct val="150000"/>
              </a:lnSpc>
              <a:spcBef>
                <a:spcPts val="575"/>
              </a:spcBef>
              <a:buClr>
                <a:schemeClr val="accent1"/>
              </a:buClr>
              <a:buSzPct val="85000"/>
              <a:buFont typeface="Wingdings 2" pitchFamily="18" charset="2"/>
              <a:buNone/>
            </a:pPr>
            <a:r>
              <a:rPr lang="ar-IQ" altLang="en-US" sz="2400" dirty="0">
                <a:latin typeface="Perpetua" pitchFamily="18" charset="0"/>
                <a:cs typeface="Arial" charset="0"/>
              </a:rPr>
              <a:t>نشاط فردي 1</a:t>
            </a:r>
          </a:p>
          <a:p>
            <a:pPr marL="342900" indent="-342900" algn="r" rtl="1" eaLnBrk="1" hangingPunct="1">
              <a:lnSpc>
                <a:spcPct val="150000"/>
              </a:lnSpc>
              <a:spcBef>
                <a:spcPts val="575"/>
              </a:spcBef>
              <a:buClr>
                <a:schemeClr val="accent1"/>
              </a:buClr>
              <a:buSzPct val="85000"/>
              <a:buFont typeface="Wingdings" pitchFamily="2" charset="2"/>
              <a:buChar char="q"/>
            </a:pPr>
            <a:r>
              <a:rPr lang="ar-IQ" altLang="en-US" sz="3600" dirty="0">
                <a:solidFill>
                  <a:schemeClr val="tx2"/>
                </a:solidFill>
                <a:latin typeface="Arial Unicode MS" pitchFamily="34" charset="-128"/>
                <a:ea typeface="Arial Unicode MS" pitchFamily="34" charset="-128"/>
                <a:cs typeface="Arial Unicode MS" pitchFamily="34" charset="-128"/>
              </a:rPr>
              <a:t>اعطِ مثال اذا كانت اجابتك .....نعم </a:t>
            </a:r>
          </a:p>
          <a:p>
            <a:pPr marL="342900" indent="-342900" algn="r" rtl="1" eaLnBrk="1" hangingPunct="1">
              <a:lnSpc>
                <a:spcPct val="150000"/>
              </a:lnSpc>
              <a:spcBef>
                <a:spcPts val="575"/>
              </a:spcBef>
              <a:buClr>
                <a:schemeClr val="accent1"/>
              </a:buClr>
              <a:buSzPct val="85000"/>
              <a:buFont typeface="Wingdings" pitchFamily="2" charset="2"/>
              <a:buChar char="q"/>
            </a:pPr>
            <a:r>
              <a:rPr lang="ar-IQ" altLang="en-US" sz="3600" dirty="0">
                <a:solidFill>
                  <a:schemeClr val="tx2"/>
                </a:solidFill>
                <a:latin typeface="Arial Unicode MS" pitchFamily="34" charset="-128"/>
                <a:ea typeface="Arial Unicode MS" pitchFamily="34" charset="-128"/>
                <a:cs typeface="Arial Unicode MS" pitchFamily="34" charset="-128"/>
              </a:rPr>
              <a:t>علل اجابتك اذا كانت ....لا </a:t>
            </a:r>
          </a:p>
          <a:p>
            <a:pPr marL="0" indent="0" algn="r" rtl="1" eaLnBrk="1" hangingPunct="1">
              <a:lnSpc>
                <a:spcPct val="150000"/>
              </a:lnSpc>
              <a:spcBef>
                <a:spcPts val="575"/>
              </a:spcBef>
              <a:buClr>
                <a:schemeClr val="accent1"/>
              </a:buClr>
              <a:buSzPct val="85000"/>
            </a:pPr>
            <a:endParaRPr lang="en-US" altLang="en-US" sz="3600" dirty="0">
              <a:solidFill>
                <a:schemeClr val="tx2"/>
              </a:solidFill>
              <a:latin typeface="Arial Unicode MS" pitchFamily="34" charset="-128"/>
              <a:ea typeface="Arial Unicode MS" pitchFamily="34" charset="-128"/>
              <a:cs typeface="Arial Unicode MS" pitchFamily="34" charset="-128"/>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548680"/>
            <a:ext cx="2736304" cy="2736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1922044"/>
      </p:ext>
    </p:extLst>
  </p:cSld>
  <p:clrMapOvr>
    <a:masterClrMapping/>
  </p:clrMapOvr>
  <p:transition>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312</TotalTime>
  <Words>428</Words>
  <Application>Microsoft Office PowerPoint</Application>
  <PresentationFormat>On-screen Show (4:3)</PresentationFormat>
  <Paragraphs>136</Paragraphs>
  <Slides>19</Slides>
  <Notes>4</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Oriel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seham</dc:creator>
  <cp:lastModifiedBy>Maher</cp:lastModifiedBy>
  <cp:revision>32</cp:revision>
  <dcterms:created xsi:type="dcterms:W3CDTF">2017-02-19T12:16:38Z</dcterms:created>
  <dcterms:modified xsi:type="dcterms:W3CDTF">2025-01-21T07:08:21Z</dcterms:modified>
</cp:coreProperties>
</file>