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30"/>
  </p:notesMasterIdLst>
  <p:handoutMasterIdLst>
    <p:handoutMasterId r:id="rId31"/>
  </p:handoutMasterIdLst>
  <p:sldIdLst>
    <p:sldId id="552" r:id="rId2"/>
    <p:sldId id="553" r:id="rId3"/>
    <p:sldId id="554" r:id="rId4"/>
    <p:sldId id="555" r:id="rId5"/>
    <p:sldId id="556" r:id="rId6"/>
    <p:sldId id="557" r:id="rId7"/>
    <p:sldId id="558" r:id="rId8"/>
    <p:sldId id="560" r:id="rId9"/>
    <p:sldId id="561" r:id="rId10"/>
    <p:sldId id="562" r:id="rId11"/>
    <p:sldId id="563" r:id="rId12"/>
    <p:sldId id="564" r:id="rId13"/>
    <p:sldId id="565" r:id="rId14"/>
    <p:sldId id="566" r:id="rId15"/>
    <p:sldId id="567" r:id="rId16"/>
    <p:sldId id="568" r:id="rId17"/>
    <p:sldId id="569" r:id="rId18"/>
    <p:sldId id="571" r:id="rId19"/>
    <p:sldId id="572" r:id="rId20"/>
    <p:sldId id="573" r:id="rId21"/>
    <p:sldId id="574" r:id="rId22"/>
    <p:sldId id="581" r:id="rId23"/>
    <p:sldId id="582" r:id="rId24"/>
    <p:sldId id="583" r:id="rId25"/>
    <p:sldId id="584" r:id="rId26"/>
    <p:sldId id="586" r:id="rId27"/>
    <p:sldId id="588" r:id="rId28"/>
    <p:sldId id="5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255" autoAdjust="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F83406-5602-4846-92E5-713FC98AEF2F}" type="datetimeFigureOut">
              <a:rPr lang="ar-IQ" smtClean="0"/>
              <a:pPr/>
              <a:t>16/07/1446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4F81F9B-1929-46A2-8025-4F6720D5580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3068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35D83F-90B1-4973-8E11-679B50DAF22D}" type="datetimeFigureOut">
              <a:rPr lang="ar-IQ" smtClean="0"/>
              <a:pPr/>
              <a:t>16/07/1446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76C425-FEB9-4705-9D8B-E9B01CC4BF0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228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Fundamental of Nursing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Dr. Andaleeb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81A72-E95C-4132-B3DC-A96560827C16}" type="slidenum">
              <a:rPr kumimoji="0" lang="ar-SA" altLang="ar-IQ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ar-IQ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altLang="ar-IQ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8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Fundamental of Nursing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Dr. Andaleeb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7CB0B6-F856-47CA-814D-3F8221586889}" type="slidenum">
              <a:rPr kumimoji="0" lang="ar-SA" altLang="ar-IQ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ar-IQ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ar-IQ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4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2F8E-A0D6-4AEF-BAD1-5A783F586812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1111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BDF9B-04E9-4487-B41C-509BFA2E1D05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80809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F959B-8ADE-4731-93D5-923E874C269F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328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7200" y="1905000"/>
            <a:ext cx="4572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07200" y="4038600"/>
            <a:ext cx="4572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93ED9-4BBB-4832-B0E6-2BBF56E7BB57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5342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32000" y="1905000"/>
            <a:ext cx="4572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7200" y="1905000"/>
            <a:ext cx="4572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32000" y="4038600"/>
            <a:ext cx="4572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7200" y="4038600"/>
            <a:ext cx="4572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DBA-F7CC-4C94-B3EA-8E09E9AC5679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8351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94BA-3915-4AAA-91E0-D1FEBF1A8837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36101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D0501-871D-43B6-A611-BB271177F1E7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502870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C9685-6AFA-4C2D-B80A-F81109CC4E73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73831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65559-1B91-457E-848D-3EF7F5115714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7697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17541-E248-4075-8008-7EF1D0EC14D6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9703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63A0-AF47-4FC4-B98C-8D8C93B07778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759211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B1AAD-C9EF-464C-B346-1F6C55EBDCA6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34410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00D3-A401-4751-B276-AA4D03C53F33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68565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2011-11-28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Fundamental of Nursing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</a:defRPr>
            </a:lvl1pPr>
          </a:lstStyle>
          <a:p>
            <a:fld id="{4DF86A28-6233-457B-8C09-80925A788F12}" type="slidenum">
              <a:rPr lang="ar-SA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502053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</p:sldLayoutIdLst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r" rtl="1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 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36E34A28-28A2-49E1-9A51-1F3E4D55CB8C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ar-IQ">
              <a:solidFill>
                <a:srgbClr val="BCBCBC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454400" y="2938609"/>
            <a:ext cx="6122504" cy="1444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</a:pPr>
            <a:r>
              <a:rPr lang="en-US" altLang="ar-IQ" sz="2000" dirty="0" smtClean="0">
                <a:solidFill>
                  <a:srgbClr val="FF0000"/>
                </a:solidFill>
              </a:rPr>
              <a:t> </a:t>
            </a:r>
            <a:r>
              <a:rPr lang="en-US" altLang="ar-IQ" sz="6000" b="1" dirty="0">
                <a:solidFill>
                  <a:srgbClr val="FF0000"/>
                </a:solidFill>
              </a:rPr>
              <a:t>Medication </a:t>
            </a:r>
            <a:r>
              <a:rPr lang="en-US" altLang="ar-IQ" sz="6000" b="1" dirty="0" smtClean="0">
                <a:solidFill>
                  <a:srgbClr val="FF0000"/>
                </a:solidFill>
              </a:rPr>
              <a:t>Administration  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</a:pPr>
            <a:endParaRPr lang="en-US" altLang="ar-IQ" sz="2000" dirty="0" smtClean="0">
              <a:solidFill>
                <a:srgbClr val="DBF5F9"/>
              </a:solidFill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</a:pPr>
            <a:endParaRPr lang="en-US" altLang="ar-IQ" sz="2000" dirty="0">
              <a:solidFill>
                <a:srgbClr val="DBF5F9"/>
              </a:solidFill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white"/>
              </a:buClr>
              <a:buSzPct val="70000"/>
            </a:pPr>
            <a:endParaRPr lang="en-US" altLang="ar-IQ" sz="2800" dirty="0">
              <a:solidFill>
                <a:srgbClr val="FFFF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 bwMode="auto">
          <a:xfrm>
            <a:off x="708452" y="5306326"/>
            <a:ext cx="5692348" cy="116955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dalus" pitchFamily="18" charset="-78"/>
                <a:ea typeface="+mn-ea"/>
                <a:cs typeface="Old Antic Bold" pitchFamily="2" charset="-78"/>
              </a:rPr>
              <a:t>Instructor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ndalus" pitchFamily="18" charset="-78"/>
                <a:ea typeface="+mn-ea"/>
                <a:cs typeface="Old Antic Bold" pitchFamily="2" charset="-78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Mahdi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Hamzah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Taee</a:t>
            </a:r>
            <a:endParaRPr lang="ar-IQ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114270" y="247135"/>
            <a:ext cx="3941805" cy="78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j-ea"/>
                <a:cs typeface="Arial"/>
              </a:rPr>
              <a:t>Collage of nursing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Arial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Lec:5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dalus" pitchFamily="18" charset="-78"/>
              <a:ea typeface="+mj-ea"/>
              <a:cs typeface="Old Antic Bold" pitchFamily="2" charset="-7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90750" y="1613016"/>
            <a:ext cx="8589319" cy="74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Fundamental of Nursing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dalus" pitchFamily="18" charset="-78"/>
              <a:ea typeface="+mj-ea"/>
              <a:cs typeface="Old Antic Bold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677886" cy="23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01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557" y="329164"/>
            <a:ext cx="8229600" cy="1343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>
                <a:solidFill>
                  <a:schemeClr val="hlink"/>
                </a:solidFill>
              </a:rPr>
              <a:t>3. Topical </a:t>
            </a:r>
            <a:r>
              <a:rPr lang="en-US" sz="3800" dirty="0" smtClean="0">
                <a:solidFill>
                  <a:schemeClr val="hlink"/>
                </a:solidFill>
              </a:rPr>
              <a:t>route</a:t>
            </a:r>
            <a:r>
              <a:rPr lang="en-US" sz="3800" dirty="0">
                <a:solidFill>
                  <a:schemeClr val="hlink"/>
                </a:solidFill>
              </a:rPr>
              <a:t/>
            </a:r>
            <a:br>
              <a:rPr lang="en-US" sz="3800" dirty="0">
                <a:solidFill>
                  <a:schemeClr val="hlink"/>
                </a:solidFill>
              </a:rPr>
            </a:br>
            <a:r>
              <a:rPr lang="en-US" sz="3800" dirty="0">
                <a:solidFill>
                  <a:schemeClr val="hlink"/>
                </a:solidFill>
              </a:rPr>
              <a:t>(</a:t>
            </a:r>
            <a:r>
              <a:rPr lang="en-US" sz="2500" dirty="0">
                <a:solidFill>
                  <a:schemeClr val="hlink"/>
                </a:solidFill>
              </a:rPr>
              <a:t>Dermatological Preparation, Instillation and irrigation, and Inhalation).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22713" y="2322514"/>
            <a:ext cx="7235687" cy="36972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3.1 Dermatological preparation </a:t>
            </a:r>
          </a:p>
          <a:p>
            <a:pPr algn="l" rtl="0"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3.2 Eye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hlink"/>
                </a:solidFill>
              </a:rPr>
              <a:t>Ophthalmic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hlink"/>
                </a:solidFill>
              </a:rPr>
              <a:t>instillation</a:t>
            </a:r>
          </a:p>
          <a:p>
            <a:pPr marL="136525" indent="0" algn="l" rtl="0" eaLnBrk="1" hangingPunct="1"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hlink"/>
                </a:solidFill>
              </a:rPr>
              <a:t>Eye Drops, Eye Ointment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</a:p>
          <a:p>
            <a:pPr marL="136525" indent="0" algn="l" rtl="0" eaLnBrk="1" hangingPunct="1">
              <a:buNone/>
              <a:defRPr/>
            </a:pPr>
            <a:endParaRPr lang="en-US" b="1" dirty="0" smtClean="0">
              <a:solidFill>
                <a:schemeClr val="hlink"/>
              </a:solidFill>
            </a:endParaRPr>
          </a:p>
          <a:p>
            <a:pPr marL="136525" indent="0" algn="l" rtl="0" eaLnBrk="1" hangingPunct="1">
              <a:buNone/>
              <a:defRPr/>
            </a:pPr>
            <a:endParaRPr lang="en-US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A201EFAF-E697-4169-8E28-5AEAD2B661C6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13319" name="Picture 7" descr="eyedro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4005263"/>
            <a:ext cx="32400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eye drop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005263"/>
            <a:ext cx="28098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1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DF6831A4-8D08-459E-B2E4-FC9486BF246A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14343" name="Picture 4" descr="bledsoe+f10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185863"/>
            <a:ext cx="4248150" cy="429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344" name="Picture 4" descr="bledsoe+f10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2" y="792163"/>
            <a:ext cx="3887788" cy="429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314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dirty="0">
                <a:solidFill>
                  <a:schemeClr val="hlink"/>
                </a:solidFill>
              </a:rPr>
              <a:t>3.3 Ear </a:t>
            </a:r>
            <a:r>
              <a:rPr lang="en-US" sz="2900" dirty="0" smtClean="0">
                <a:solidFill>
                  <a:schemeClr val="hlink"/>
                </a:solidFill>
              </a:rPr>
              <a:t>(</a:t>
            </a:r>
            <a:r>
              <a:rPr lang="en-US" sz="2900" dirty="0" err="1" smtClean="0">
                <a:solidFill>
                  <a:schemeClr val="hlink"/>
                </a:solidFill>
              </a:rPr>
              <a:t>otic</a:t>
            </a:r>
            <a:r>
              <a:rPr lang="en-US" sz="2900" dirty="0" smtClean="0">
                <a:solidFill>
                  <a:schemeClr val="hlink"/>
                </a:solidFill>
              </a:rPr>
              <a:t>) </a:t>
            </a:r>
            <a:r>
              <a:rPr lang="en-US" sz="2900" dirty="0">
                <a:solidFill>
                  <a:schemeClr val="hlink"/>
                </a:solidFill>
              </a:rPr>
              <a:t>drops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868557" y="1916113"/>
            <a:ext cx="4659243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z="2200" b="1" dirty="0"/>
              <a:t>Assist </a:t>
            </a:r>
            <a:r>
              <a:rPr lang="en-US" altLang="ar-IQ" sz="2200" b="1" dirty="0" smtClean="0"/>
              <a:t>patient </a:t>
            </a:r>
            <a:r>
              <a:rPr lang="en-US" altLang="ar-IQ" sz="2200" b="1" dirty="0"/>
              <a:t>in </a:t>
            </a:r>
            <a:r>
              <a:rPr lang="en-US" altLang="ar-IQ" sz="2200" b="1" dirty="0">
                <a:solidFill>
                  <a:schemeClr val="hlink"/>
                </a:solidFill>
              </a:rPr>
              <a:t>side-lying position </a:t>
            </a:r>
          </a:p>
          <a:p>
            <a:pPr algn="l" rtl="0" eaLnBrk="1" hangingPunct="1"/>
            <a:r>
              <a:rPr lang="en-US" altLang="ar-IQ" sz="2200" b="1" dirty="0"/>
              <a:t>Clean the ear</a:t>
            </a:r>
          </a:p>
          <a:p>
            <a:pPr algn="l" rtl="0" eaLnBrk="1" hangingPunct="1"/>
            <a:r>
              <a:rPr lang="en-US" altLang="ar-IQ" sz="2200" b="1" dirty="0">
                <a:solidFill>
                  <a:schemeClr val="hlink"/>
                </a:solidFill>
              </a:rPr>
              <a:t>For children (under three years old) gently pull the pinna down and back</a:t>
            </a:r>
            <a:endParaRPr lang="ar-SA" altLang="ar-IQ" sz="2200" b="1" dirty="0">
              <a:solidFill>
                <a:schemeClr val="hlink"/>
              </a:solidFill>
            </a:endParaRPr>
          </a:p>
          <a:p>
            <a:pPr algn="l" rtl="0" eaLnBrk="1" hangingPunct="1"/>
            <a:r>
              <a:rPr lang="en-US" altLang="ar-IQ" sz="2200" b="1" dirty="0">
                <a:solidFill>
                  <a:schemeClr val="hlink"/>
                </a:solidFill>
              </a:rPr>
              <a:t>For the adult pull the </a:t>
            </a:r>
            <a:r>
              <a:rPr lang="en-US" altLang="ar-IQ" sz="2200" b="1" dirty="0" smtClean="0">
                <a:solidFill>
                  <a:schemeClr val="hlink"/>
                </a:solidFill>
              </a:rPr>
              <a:t>pinna </a:t>
            </a:r>
            <a:r>
              <a:rPr lang="en-US" altLang="ar-IQ" sz="2200" b="1" dirty="0">
                <a:solidFill>
                  <a:schemeClr val="hlink"/>
                </a:solidFill>
              </a:rPr>
              <a:t>upward and back ward to straighten the auditory canal.</a:t>
            </a:r>
          </a:p>
        </p:txBody>
      </p:sp>
      <p:pic>
        <p:nvPicPr>
          <p:cNvPr id="15364" name="Picture 8" descr="70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7676" y="1931989"/>
            <a:ext cx="3512515" cy="4098924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72DF08D6-1037-4C39-8A15-EF6710C7E32D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ar-IQ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590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10817" y="142117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hlink"/>
                </a:solidFill>
              </a:rPr>
              <a:t>3.4 Respiratory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hlink"/>
                </a:solidFill>
              </a:rPr>
              <a:t>inhalation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48139" y="1557338"/>
            <a:ext cx="5319299" cy="446246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z="2800" b="1" dirty="0" smtClean="0">
                <a:solidFill>
                  <a:srgbClr val="FF0000"/>
                </a:solidFill>
              </a:rPr>
              <a:t>Introduce</a:t>
            </a:r>
            <a:r>
              <a:rPr lang="en-US" altLang="ar-IQ" sz="2800" b="1" dirty="0" smtClean="0"/>
              <a:t> </a:t>
            </a:r>
            <a:r>
              <a:rPr lang="en-US" altLang="ar-IQ" sz="2800" b="1" dirty="0" smtClean="0">
                <a:solidFill>
                  <a:schemeClr val="bg1"/>
                </a:solidFill>
              </a:rPr>
              <a:t>drug through out respiratory tract </a:t>
            </a:r>
          </a:p>
          <a:p>
            <a:pPr algn="l" rtl="0" eaLnBrk="1" hangingPunct="1"/>
            <a:r>
              <a:rPr lang="en-US" altLang="ar-IQ" sz="2800" b="1" dirty="0" smtClean="0">
                <a:solidFill>
                  <a:schemeClr val="bg1"/>
                </a:solidFill>
              </a:rPr>
              <a:t>Rapid localized relief </a:t>
            </a:r>
          </a:p>
          <a:p>
            <a:pPr algn="l" rtl="0" eaLnBrk="1" hangingPunct="1"/>
            <a:r>
              <a:rPr lang="en-US" altLang="ar-IQ" sz="2800" b="1" dirty="0" smtClean="0">
                <a:solidFill>
                  <a:schemeClr val="bg1"/>
                </a:solidFill>
              </a:rPr>
              <a:t>Use only for respiratory system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172200" y="1600200"/>
            <a:ext cx="4038600" cy="4421188"/>
          </a:xfrm>
        </p:spPr>
        <p:txBody>
          <a:bodyPr/>
          <a:lstStyle/>
          <a:p>
            <a:pPr eaLnBrk="1" hangingPunct="1"/>
            <a:endParaRPr lang="ar-JO" altLang="ar-IQ" smtClean="0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D19A38D4-9920-4A69-AE83-5FB0542AD127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16392" name="Picture 4" descr="7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557339"/>
            <a:ext cx="4032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bledsoe+f10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3716338"/>
            <a:ext cx="4032250" cy="2303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687" y="768626"/>
            <a:ext cx="10230679" cy="458525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hlink"/>
                </a:solidFill>
              </a:rPr>
              <a:t>4. </a:t>
            </a:r>
            <a:r>
              <a:rPr lang="en-US" sz="3600" dirty="0" smtClean="0">
                <a:solidFill>
                  <a:schemeClr val="hlink"/>
                </a:solidFill>
              </a:rPr>
              <a:t>Parenteral routes(injections</a:t>
            </a:r>
            <a:r>
              <a:rPr lang="en-US" sz="3600" dirty="0">
                <a:solidFill>
                  <a:schemeClr val="hlink"/>
                </a:solidFill>
              </a:rPr>
              <a:t>) </a:t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3600" dirty="0">
                <a:solidFill>
                  <a:schemeClr val="hlink"/>
                </a:solidFill>
              </a:rPr>
              <a:t/>
            </a:r>
            <a:br>
              <a:rPr lang="en-US" sz="3600" dirty="0">
                <a:solidFill>
                  <a:schemeClr val="hlink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1.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900" dirty="0">
                <a:solidFill>
                  <a:schemeClr val="bg1"/>
                </a:solidFill>
              </a:rPr>
              <a:t>Intradermal (ID)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2. Subcutaneous (</a:t>
            </a:r>
            <a:r>
              <a:rPr lang="en-US" sz="2900" dirty="0" smtClean="0">
                <a:solidFill>
                  <a:schemeClr val="bg1"/>
                </a:solidFill>
              </a:rPr>
              <a:t>SQ or SC)</a:t>
            </a:r>
            <a:r>
              <a:rPr lang="en-US" sz="2900" dirty="0">
                <a:solidFill>
                  <a:schemeClr val="bg1"/>
                </a:solidFill>
              </a:rPr>
              <a:t/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3. Intramuscular (IM)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4. Intravenous (</a:t>
            </a:r>
            <a:r>
              <a:rPr lang="en-US" sz="2900" dirty="0" smtClean="0">
                <a:solidFill>
                  <a:schemeClr val="bg1"/>
                </a:solidFill>
              </a:rPr>
              <a:t>IV)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D4018391-7BE1-4954-897F-FB66C746644B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ar-IQ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93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17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66"/>
                </a:solidFill>
              </a:rPr>
              <a:t>Equipment's</a:t>
            </a:r>
            <a:br>
              <a:rPr lang="en-US" sz="4400" dirty="0" smtClean="0">
                <a:solidFill>
                  <a:srgbClr val="FF0066"/>
                </a:solidFill>
              </a:rPr>
            </a:br>
            <a:r>
              <a:rPr lang="en-US" sz="4400" dirty="0" smtClean="0">
                <a:solidFill>
                  <a:srgbClr val="FF0066"/>
                </a:solidFill>
              </a:rPr>
              <a:t>Syringes</a:t>
            </a:r>
            <a:endParaRPr lang="en-US" sz="4400" dirty="0">
              <a:solidFill>
                <a:srgbClr val="FF0066"/>
              </a:solidFill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18052" y="1510403"/>
            <a:ext cx="5989983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dirty="0" smtClean="0">
                <a:solidFill>
                  <a:srgbClr val="FF9900"/>
                </a:solidFill>
              </a:rPr>
              <a:t>Types</a:t>
            </a:r>
          </a:p>
          <a:p>
            <a:pPr lvl="1" algn="l" rtl="0" eaLnBrk="1" hangingPunct="1"/>
            <a:r>
              <a:rPr lang="en-US" altLang="ar-IQ" dirty="0" smtClean="0"/>
              <a:t>Hypodermic syringe</a:t>
            </a:r>
          </a:p>
          <a:p>
            <a:pPr lvl="1" algn="l" rtl="0" eaLnBrk="1" hangingPunct="1"/>
            <a:r>
              <a:rPr lang="en-US" altLang="ar-IQ" dirty="0" smtClean="0"/>
              <a:t>Insulin syringe (100 unit/ 1ml)</a:t>
            </a:r>
          </a:p>
          <a:p>
            <a:pPr lvl="1" algn="l" rtl="0" eaLnBrk="1" hangingPunct="1"/>
            <a:r>
              <a:rPr lang="en-US" altLang="ar-IQ" dirty="0" smtClean="0"/>
              <a:t>Tuberculin syringe (1 ml)</a:t>
            </a:r>
          </a:p>
          <a:p>
            <a:pPr lvl="1" algn="l" rtl="0" eaLnBrk="1" hangingPunct="1"/>
            <a:r>
              <a:rPr lang="en-US" altLang="ar-IQ" dirty="0" smtClean="0"/>
              <a:t>Regular syringe (5, 10, 20, and 50 ml) </a:t>
            </a:r>
          </a:p>
          <a:p>
            <a:pPr algn="l" rtl="0" eaLnBrk="1" hangingPunct="1"/>
            <a:r>
              <a:rPr lang="en-US" altLang="ar-IQ" b="1" dirty="0" smtClean="0">
                <a:solidFill>
                  <a:srgbClr val="003399"/>
                </a:solidFill>
              </a:rPr>
              <a:t>Prefilled unit-dose system</a:t>
            </a: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A5976E90-B8B6-4FD1-B409-44118E8C8234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18440" name="Picture 1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80" y="1510403"/>
            <a:ext cx="4037150" cy="27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9" descr="IMG_07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80" y="4346096"/>
            <a:ext cx="4037149" cy="20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1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56383" y="125413"/>
            <a:ext cx="439972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66"/>
                </a:solidFill>
              </a:rPr>
              <a:t>Equipment's</a:t>
            </a:r>
            <a:br>
              <a:rPr lang="en-US" sz="4000" dirty="0">
                <a:solidFill>
                  <a:srgbClr val="FF0066"/>
                </a:solidFill>
              </a:rPr>
            </a:br>
            <a:r>
              <a:rPr lang="en-US" sz="4000" dirty="0">
                <a:solidFill>
                  <a:srgbClr val="FF0066"/>
                </a:solidFill>
              </a:rPr>
              <a:t> needles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722244" y="1238113"/>
            <a:ext cx="6268277" cy="190658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36525" indent="0" algn="l" rtl="0" eaLnBrk="1" hangingPunct="1">
              <a:buNone/>
            </a:pPr>
            <a:r>
              <a:rPr lang="en-US" altLang="ar-IQ" b="1" u="sng" dirty="0" smtClean="0">
                <a:solidFill>
                  <a:schemeClr val="bg1"/>
                </a:solidFill>
              </a:rPr>
              <a:t>Needle characteristics  </a:t>
            </a:r>
          </a:p>
          <a:p>
            <a:pPr algn="l" rtl="0" eaLnBrk="1" hangingPunct="1"/>
            <a:r>
              <a:rPr lang="en-US" altLang="ar-IQ" dirty="0" smtClean="0">
                <a:solidFill>
                  <a:schemeClr val="bg1"/>
                </a:solidFill>
              </a:rPr>
              <a:t>Bevel (short/ long)</a:t>
            </a:r>
          </a:p>
          <a:p>
            <a:pPr algn="l" rtl="0" eaLnBrk="1" hangingPunct="1"/>
            <a:r>
              <a:rPr lang="en-US" altLang="ar-IQ" dirty="0" smtClean="0">
                <a:solidFill>
                  <a:schemeClr val="bg1"/>
                </a:solidFill>
              </a:rPr>
              <a:t>Shaft (1/2- 2 inches)</a:t>
            </a:r>
          </a:p>
          <a:p>
            <a:pPr algn="l" rtl="0" eaLnBrk="1" hangingPunct="1"/>
            <a:r>
              <a:rPr lang="en-US" altLang="ar-IQ" dirty="0" smtClean="0">
                <a:solidFill>
                  <a:schemeClr val="bg1"/>
                </a:solidFill>
              </a:rPr>
              <a:t>Gauge (diameter) = 18- 28</a:t>
            </a:r>
          </a:p>
          <a:p>
            <a:pPr eaLnBrk="1" hangingPunct="1"/>
            <a:endParaRPr lang="en-US" altLang="ar-IQ" dirty="0" smtClean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5AAC5DF7-2E3B-4F80-8B0B-F6111A328790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19464" name="Picture 7" descr="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36" y="4518302"/>
            <a:ext cx="4148138" cy="20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23" descr="IMG_07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51" y="3246438"/>
            <a:ext cx="4029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5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</a:rPr>
              <a:t>4. 1 Intradermal injections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774825" y="1268414"/>
            <a:ext cx="4249738" cy="55895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b="1" dirty="0" smtClean="0"/>
              <a:t>ID in to the dermal layer of the skin </a:t>
            </a:r>
          </a:p>
          <a:p>
            <a:pPr algn="l" rtl="0" eaLnBrk="1" hangingPunct="1"/>
            <a:r>
              <a:rPr lang="en-US" altLang="ar-IQ" b="1" dirty="0" smtClean="0"/>
              <a:t>Small doses </a:t>
            </a:r>
            <a:r>
              <a:rPr lang="en-US" altLang="ar-IQ" b="1" dirty="0" smtClean="0">
                <a:solidFill>
                  <a:schemeClr val="hlink"/>
                </a:solidFill>
              </a:rPr>
              <a:t>0.1 ml</a:t>
            </a:r>
          </a:p>
          <a:p>
            <a:pPr algn="l" rtl="0" eaLnBrk="1" hangingPunct="1"/>
            <a:r>
              <a:rPr lang="en-US" altLang="ar-IQ" b="1" dirty="0" smtClean="0"/>
              <a:t>Used for </a:t>
            </a:r>
            <a:r>
              <a:rPr lang="en-US" altLang="ar-IQ" b="1" dirty="0" smtClean="0">
                <a:solidFill>
                  <a:schemeClr val="hlink"/>
                </a:solidFill>
              </a:rPr>
              <a:t>diagnostic purposes</a:t>
            </a:r>
          </a:p>
          <a:p>
            <a:pPr algn="l" rtl="0" eaLnBrk="1" hangingPunct="1"/>
            <a:r>
              <a:rPr lang="en-US" altLang="ar-IQ" b="1" dirty="0" smtClean="0">
                <a:solidFill>
                  <a:srgbClr val="FF0000"/>
                </a:solidFill>
              </a:rPr>
              <a:t>15 degrees</a:t>
            </a:r>
            <a:r>
              <a:rPr lang="en-US" altLang="ar-IQ" b="1" dirty="0" smtClean="0"/>
              <a:t> angle insertion of the needle</a:t>
            </a:r>
          </a:p>
          <a:p>
            <a:pPr algn="l" rtl="0" eaLnBrk="1" hangingPunct="1"/>
            <a:r>
              <a:rPr lang="en-US" altLang="ar-IQ" b="1" dirty="0" smtClean="0"/>
              <a:t>The drug produce a </a:t>
            </a:r>
            <a:r>
              <a:rPr lang="en-US" altLang="ar-IQ" b="1" dirty="0" smtClean="0">
                <a:solidFill>
                  <a:srgbClr val="FF0000"/>
                </a:solidFill>
              </a:rPr>
              <a:t>bleb (wheal)</a:t>
            </a:r>
          </a:p>
          <a:p>
            <a:pPr algn="l" rtl="0" eaLnBrk="1" hangingPunct="1"/>
            <a:r>
              <a:rPr lang="en-US" altLang="ar-IQ" b="1" dirty="0" smtClean="0"/>
              <a:t>Common site :inner aspect of the arm. upper chest, under scapula </a:t>
            </a:r>
          </a:p>
          <a:p>
            <a:pPr algn="l" rtl="0" eaLnBrk="1" hangingPunct="1"/>
            <a:endParaRPr lang="en-US" altLang="ar-IQ" b="1" dirty="0" smtClean="0">
              <a:solidFill>
                <a:srgbClr val="FF0000"/>
              </a:solidFill>
            </a:endParaRPr>
          </a:p>
          <a:p>
            <a:pPr algn="l" rtl="0" eaLnBrk="1" hangingPunct="1"/>
            <a:endParaRPr lang="en-US" altLang="ar-IQ" b="1" dirty="0" smtClean="0">
              <a:solidFill>
                <a:schemeClr val="hlink"/>
              </a:solidFill>
            </a:endParaRPr>
          </a:p>
        </p:txBody>
      </p:sp>
      <p:sp>
        <p:nvSpPr>
          <p:cNvPr id="20484" name="Rectangle 15"/>
          <p:cNvSpPr>
            <a:spLocks noGrp="1" noChangeArrowheads="1"/>
          </p:cNvSpPr>
          <p:nvPr>
            <p:ph sz="half" idx="2"/>
          </p:nvPr>
        </p:nvSpPr>
        <p:spPr>
          <a:xfrm>
            <a:off x="6618288" y="3789364"/>
            <a:ext cx="3440112" cy="22304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b="1" smtClean="0"/>
              <a:t>Do not massage the site of the injection</a:t>
            </a:r>
          </a:p>
          <a:p>
            <a:pPr algn="l" rtl="0" eaLnBrk="1" hangingPunct="1"/>
            <a:r>
              <a:rPr lang="en-US" altLang="ar-IQ" b="1" smtClean="0"/>
              <a:t>Need time to interpret</a:t>
            </a:r>
          </a:p>
        </p:txBody>
      </p:sp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BDDC7FA5-141B-4E95-B1D9-9109B09CFAC2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20486" name="Picture 9" descr="59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268414"/>
            <a:ext cx="3527425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013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4. 2 Subcutaneous injections(SQ)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1802297" y="1268414"/>
            <a:ext cx="4685818" cy="51133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>
                <a:solidFill>
                  <a:schemeClr val="bg1"/>
                </a:solidFill>
              </a:rPr>
              <a:t>Just </a:t>
            </a:r>
            <a:r>
              <a:rPr lang="en-US" altLang="ar-IQ" sz="2400" b="1" dirty="0" smtClean="0">
                <a:solidFill>
                  <a:schemeClr val="bg1"/>
                </a:solidFill>
              </a:rPr>
              <a:t>under </a:t>
            </a:r>
            <a:r>
              <a:rPr lang="en-US" altLang="ar-IQ" sz="2400" b="1" dirty="0">
                <a:solidFill>
                  <a:schemeClr val="bg1"/>
                </a:solidFill>
              </a:rPr>
              <a:t>the skin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>
                <a:solidFill>
                  <a:schemeClr val="bg1"/>
                </a:solidFill>
              </a:rPr>
              <a:t>usage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IQ" b="1" dirty="0" smtClean="0">
                <a:solidFill>
                  <a:schemeClr val="bg1"/>
                </a:solidFill>
              </a:rPr>
              <a:t>Vaccination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IQ" b="1" dirty="0" smtClean="0">
                <a:solidFill>
                  <a:schemeClr val="bg1"/>
                </a:solidFill>
              </a:rPr>
              <a:t>Insulin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IQ" b="1" dirty="0" smtClean="0">
                <a:solidFill>
                  <a:schemeClr val="bg1"/>
                </a:solidFill>
              </a:rPr>
              <a:t>Heparin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>
                <a:solidFill>
                  <a:schemeClr val="bg1"/>
                </a:solidFill>
              </a:rPr>
              <a:t>Only small doses</a:t>
            </a:r>
            <a:r>
              <a:rPr lang="en-US" altLang="ar-IQ" sz="2400" b="1" dirty="0">
                <a:solidFill>
                  <a:schemeClr val="hlink"/>
                </a:solidFill>
              </a:rPr>
              <a:t>(0.5-1ml)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>
                <a:solidFill>
                  <a:schemeClr val="bg1"/>
                </a:solidFill>
              </a:rPr>
              <a:t>Needle size and length based on the </a:t>
            </a:r>
            <a:r>
              <a:rPr lang="en-US" altLang="ar-IQ" sz="2400" b="1" dirty="0" smtClean="0">
                <a:solidFill>
                  <a:schemeClr val="bg1"/>
                </a:solidFill>
              </a:rPr>
              <a:t>patient </a:t>
            </a:r>
            <a:r>
              <a:rPr lang="en-US" altLang="ar-IQ" sz="2400" b="1" dirty="0">
                <a:solidFill>
                  <a:schemeClr val="hlink"/>
                </a:solidFill>
              </a:rPr>
              <a:t>body mass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>
                <a:solidFill>
                  <a:schemeClr val="hlink"/>
                </a:solidFill>
              </a:rPr>
              <a:t>45 </a:t>
            </a:r>
            <a:r>
              <a:rPr lang="en-US" altLang="ar-IQ" sz="2400" b="1" dirty="0">
                <a:solidFill>
                  <a:schemeClr val="bg1"/>
                </a:solidFill>
              </a:rPr>
              <a:t>degree angle of insertion</a:t>
            </a:r>
          </a:p>
        </p:txBody>
      </p:sp>
      <p:pic>
        <p:nvPicPr>
          <p:cNvPr id="22532" name="Picture 25" descr="61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2" y="1268414"/>
            <a:ext cx="3355767" cy="237648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CBE59C0A-6778-4F9A-B97E-994568A4CA03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22536" name="Picture 22" descr="injection sq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803374"/>
            <a:ext cx="3355766" cy="2578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4994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>
                <a:solidFill>
                  <a:schemeClr val="hlink"/>
                </a:solidFill>
              </a:rPr>
              <a:t>4. 2 Subcutaneous injections (SQ) cont. </a:t>
            </a:r>
          </a:p>
        </p:txBody>
      </p:sp>
      <p:sp>
        <p:nvSpPr>
          <p:cNvPr id="23555" name="Rectangle 13"/>
          <p:cNvSpPr>
            <a:spLocks noGrp="1" noChangeArrowheads="1"/>
          </p:cNvSpPr>
          <p:nvPr>
            <p:ph sz="half" idx="1"/>
          </p:nvPr>
        </p:nvSpPr>
        <p:spPr>
          <a:xfrm>
            <a:off x="795130" y="1412875"/>
            <a:ext cx="5692983" cy="48958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rtl="0" eaLnBrk="1" hangingPunct="1">
              <a:lnSpc>
                <a:spcPct val="90000"/>
              </a:lnSpc>
            </a:pPr>
            <a:r>
              <a:rPr lang="en-US" altLang="ar-IQ" sz="3200" b="1" dirty="0" smtClean="0">
                <a:solidFill>
                  <a:schemeClr val="bg1"/>
                </a:solidFill>
              </a:rPr>
              <a:t>SQ injection sites </a:t>
            </a:r>
            <a:r>
              <a:rPr lang="en-US" altLang="ar-IQ" sz="3200" dirty="0" smtClean="0">
                <a:solidFill>
                  <a:schemeClr val="bg1"/>
                </a:solidFill>
              </a:rPr>
              <a:t>need to be </a:t>
            </a:r>
            <a:r>
              <a:rPr lang="en-US" altLang="ar-IQ" sz="3200" dirty="0" smtClean="0">
                <a:solidFill>
                  <a:srgbClr val="FF0000"/>
                </a:solidFill>
              </a:rPr>
              <a:t>rotated to </a:t>
            </a:r>
            <a:r>
              <a:rPr lang="en-US" altLang="ar-IQ" sz="3200" dirty="0" smtClean="0">
                <a:solidFill>
                  <a:schemeClr val="bg1"/>
                </a:solidFill>
              </a:rPr>
              <a:t>minimize tissue damage</a:t>
            </a:r>
          </a:p>
          <a:p>
            <a:pPr algn="just" rtl="0" eaLnBrk="1" hangingPunct="1">
              <a:lnSpc>
                <a:spcPct val="90000"/>
              </a:lnSpc>
            </a:pPr>
            <a:r>
              <a:rPr lang="en-US" altLang="ar-IQ" sz="3200" b="1" dirty="0" smtClean="0">
                <a:solidFill>
                  <a:schemeClr val="bg1"/>
                </a:solidFill>
              </a:rPr>
              <a:t>Common sites: </a:t>
            </a:r>
            <a:r>
              <a:rPr lang="en-US" altLang="ar-IQ" sz="3200" dirty="0">
                <a:solidFill>
                  <a:schemeClr val="bg1"/>
                </a:solidFill>
              </a:rPr>
              <a:t>outer aspect of the upper arm, anterior aspect of the thigh, abdomen ,scapular area the </a:t>
            </a:r>
            <a:r>
              <a:rPr lang="en-US" altLang="ar-IQ" sz="3200" dirty="0" err="1" smtClean="0">
                <a:solidFill>
                  <a:schemeClr val="bg1"/>
                </a:solidFill>
              </a:rPr>
              <a:t>ventrogluteal</a:t>
            </a:r>
            <a:r>
              <a:rPr lang="en-US" altLang="ar-IQ" sz="3200" dirty="0" smtClean="0">
                <a:solidFill>
                  <a:schemeClr val="bg1"/>
                </a:solidFill>
              </a:rPr>
              <a:t>, </a:t>
            </a:r>
            <a:r>
              <a:rPr lang="en-US" altLang="ar-IQ" sz="3200" dirty="0" err="1" smtClean="0">
                <a:solidFill>
                  <a:schemeClr val="bg1"/>
                </a:solidFill>
              </a:rPr>
              <a:t>dorsogluteal</a:t>
            </a:r>
            <a:r>
              <a:rPr lang="en-US" altLang="ar-IQ" sz="3200" dirty="0" smtClean="0">
                <a:solidFill>
                  <a:schemeClr val="bg1"/>
                </a:solidFill>
              </a:rPr>
              <a:t> area</a:t>
            </a:r>
          </a:p>
          <a:p>
            <a:pPr eaLnBrk="1" hangingPunct="1">
              <a:lnSpc>
                <a:spcPct val="90000"/>
              </a:lnSpc>
            </a:pPr>
            <a:endParaRPr lang="en-US" altLang="ar-IQ" dirty="0" smtClean="0">
              <a:solidFill>
                <a:schemeClr val="bg1"/>
              </a:solidFill>
            </a:endParaRPr>
          </a:p>
        </p:txBody>
      </p:sp>
      <p:sp>
        <p:nvSpPr>
          <p:cNvPr id="317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06805E16-1C69-4353-956D-7B6EBDABFDE7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23559" name="Picture 18" descr="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1412876"/>
            <a:ext cx="33845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9825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3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7" y="188914"/>
            <a:ext cx="8302377" cy="57579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66"/>
                </a:solidFill>
              </a:rPr>
              <a:t>Medication-Related Terms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0574" y="908051"/>
            <a:ext cx="11410122" cy="24495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</a:t>
            </a:r>
            <a:r>
              <a:rPr lang="en-US" altLang="ar-IQ" sz="2400" b="1" dirty="0"/>
              <a:t> </a:t>
            </a:r>
            <a:r>
              <a:rPr lang="en-US" altLang="ar-IQ" sz="2400" dirty="0"/>
              <a:t>:substances administered for Dx, Rx ,cure ,relieve and prevention of diseases.</a:t>
            </a:r>
          </a:p>
          <a:p>
            <a:pPr algn="l" rtl="0" eaLnBrk="1" hangingPunct="1"/>
            <a:r>
              <a:rPr lang="en-US" altLang="ar-IQ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 name (scientific name): </a:t>
            </a:r>
            <a:r>
              <a:rPr lang="en-US" altLang="ar-IQ" sz="2400" dirty="0"/>
              <a:t>drug name describe the chemical structures of the drug.</a:t>
            </a:r>
          </a:p>
          <a:p>
            <a:pPr algn="l" rtl="0" eaLnBrk="1" hangingPunct="1"/>
            <a:r>
              <a:rPr lang="en-US" altLang="ar-IQ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name (brand name):</a:t>
            </a:r>
            <a:r>
              <a:rPr lang="ar-SA" altLang="ar-IQ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IQ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ar-IQ" sz="2400" dirty="0"/>
              <a:t>name given by the manufacturer</a:t>
            </a:r>
            <a:r>
              <a:rPr lang="en-US" altLang="ar-IQ" dirty="0" smtClean="0"/>
              <a:t>.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 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0376A141-B398-49C1-A4F7-F64DA3ADFB0A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ar-IQ">
              <a:solidFill>
                <a:srgbClr val="BCBCBC"/>
              </a:solidFill>
            </a:endParaRPr>
          </a:p>
        </p:txBody>
      </p:sp>
      <p:sp>
        <p:nvSpPr>
          <p:cNvPr id="4103" name="Rectangle 3"/>
          <p:cNvSpPr txBox="1">
            <a:spLocks noChangeArrowheads="1"/>
          </p:cNvSpPr>
          <p:nvPr/>
        </p:nvSpPr>
        <p:spPr bwMode="auto">
          <a:xfrm>
            <a:off x="450573" y="3500439"/>
            <a:ext cx="11410123" cy="324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547688" indent="-4111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Prescription: </a:t>
            </a:r>
          </a:p>
          <a:p>
            <a:pPr marL="136525" indent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Book Antiqua" pitchFamily="18" charset="0"/>
              </a:rPr>
              <a:t>written </a:t>
            </a:r>
            <a:r>
              <a:rPr lang="en-US" sz="2800" b="1" dirty="0">
                <a:solidFill>
                  <a:prstClr val="white"/>
                </a:solidFill>
                <a:latin typeface="Book Antiqua" pitchFamily="18" charset="0"/>
              </a:rPr>
              <a:t>direction for the preparation and administration of medication</a:t>
            </a:r>
          </a:p>
          <a:p>
            <a:pPr marL="136525" indent="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endParaRPr lang="en-US" sz="3200" dirty="0">
              <a:solidFill>
                <a:prstClr val="whit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4. 3 Intramuscular injections (IM) 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1046922" y="1773238"/>
            <a:ext cx="5553905" cy="46085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/>
              <a:t>Absorbed more </a:t>
            </a:r>
            <a:r>
              <a:rPr lang="en-US" altLang="ar-IQ" sz="2400" b="1" dirty="0">
                <a:solidFill>
                  <a:schemeClr val="hlink"/>
                </a:solidFill>
              </a:rPr>
              <a:t>quickly</a:t>
            </a:r>
            <a:r>
              <a:rPr lang="en-US" altLang="ar-IQ" sz="2400" b="1" dirty="0"/>
              <a:t> than SQ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>
                <a:solidFill>
                  <a:schemeClr val="hlink"/>
                </a:solidFill>
              </a:rPr>
              <a:t>1-2 ml</a:t>
            </a:r>
            <a:r>
              <a:rPr lang="en-US" altLang="ar-IQ" sz="2400" b="1" dirty="0"/>
              <a:t> used for less developed adult muscle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/>
              <a:t>Use safe site located away from large blood </a:t>
            </a:r>
            <a:r>
              <a:rPr lang="en-US" altLang="ar-IQ" sz="2400" b="1" dirty="0" smtClean="0"/>
              <a:t>vessels, </a:t>
            </a:r>
            <a:r>
              <a:rPr lang="en-US" altLang="ar-IQ" sz="2400" b="1" dirty="0"/>
              <a:t>nerves and bone.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>
                <a:solidFill>
                  <a:schemeClr val="hlink"/>
                </a:solidFill>
              </a:rPr>
              <a:t>0.5-1 ml</a:t>
            </a:r>
            <a:r>
              <a:rPr lang="en-US" altLang="ar-IQ" sz="2400" b="1" dirty="0"/>
              <a:t> in the deltoid muscle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2400" b="1" dirty="0"/>
              <a:t>Adult with well developed muscle </a:t>
            </a:r>
            <a:r>
              <a:rPr lang="en-US" altLang="ar-IQ" sz="2400" b="1" dirty="0">
                <a:solidFill>
                  <a:schemeClr val="hlink"/>
                </a:solidFill>
              </a:rPr>
              <a:t>4 ml</a:t>
            </a:r>
            <a:r>
              <a:rPr lang="en-US" altLang="ar-IQ" sz="2400" b="1" dirty="0"/>
              <a:t> in the gluteal </a:t>
            </a:r>
            <a:r>
              <a:rPr lang="en-US" altLang="ar-IQ" sz="2400" b="1" dirty="0" err="1"/>
              <a:t>medius</a:t>
            </a:r>
            <a:r>
              <a:rPr lang="en-US" altLang="ar-IQ" sz="2400" b="1" dirty="0"/>
              <a:t> and gluteal </a:t>
            </a:r>
            <a:r>
              <a:rPr lang="en-US" altLang="ar-IQ" sz="2400" b="1" dirty="0" err="1"/>
              <a:t>maximus</a:t>
            </a:r>
            <a:r>
              <a:rPr lang="en-US" altLang="ar-IQ" sz="2400" b="1" dirty="0"/>
              <a:t> muscle</a:t>
            </a:r>
          </a:p>
        </p:txBody>
      </p:sp>
      <p:sp>
        <p:nvSpPr>
          <p:cNvPr id="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1E565400-D0B9-4118-BF2C-AFB0FC9F23E2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24584" name="Picture 31" descr="inj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844675"/>
            <a:ext cx="3600450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2892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048000" y="190502"/>
            <a:ext cx="7010400" cy="7902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3399"/>
                </a:solidFill>
              </a:rPr>
              <a:t>Sites of IM injection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424113" y="981075"/>
            <a:ext cx="3440112" cy="26352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IQ" sz="2100" dirty="0"/>
              <a:t>1. </a:t>
            </a:r>
            <a:r>
              <a:rPr lang="en-US" altLang="ar-IQ" sz="2100" dirty="0">
                <a:solidFill>
                  <a:srgbClr val="FF0000"/>
                </a:solidFill>
              </a:rPr>
              <a:t>Deltoid Muscle 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6383338" y="981076"/>
            <a:ext cx="3675062" cy="29114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IQ" sz="2100" dirty="0"/>
              <a:t>2. </a:t>
            </a:r>
            <a:r>
              <a:rPr lang="en-US" altLang="ar-IQ" sz="2100" dirty="0" err="1">
                <a:solidFill>
                  <a:srgbClr val="FF0000"/>
                </a:solidFill>
              </a:rPr>
              <a:t>Vastus</a:t>
            </a:r>
            <a:r>
              <a:rPr lang="en-US" altLang="ar-IQ" sz="2100" dirty="0">
                <a:solidFill>
                  <a:srgbClr val="FF0000"/>
                </a:solidFill>
              </a:rPr>
              <a:t> </a:t>
            </a:r>
            <a:r>
              <a:rPr lang="en-US" altLang="ar-IQ" sz="2100" dirty="0" err="1">
                <a:solidFill>
                  <a:srgbClr val="FF0000"/>
                </a:solidFill>
              </a:rPr>
              <a:t>lateralis</a:t>
            </a:r>
            <a:r>
              <a:rPr lang="en-US" altLang="ar-IQ" sz="2100" dirty="0">
                <a:solidFill>
                  <a:srgbClr val="FF0000"/>
                </a:solidFill>
              </a:rPr>
              <a:t> Muscle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ar-IQ" sz="2100" dirty="0"/>
          </a:p>
        </p:txBody>
      </p:sp>
      <p:sp>
        <p:nvSpPr>
          <p:cNvPr id="2560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2424113" y="3860800"/>
            <a:ext cx="3440112" cy="25209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IQ" sz="2100" dirty="0"/>
              <a:t>3. </a:t>
            </a:r>
            <a:r>
              <a:rPr lang="en-US" altLang="ar-IQ" sz="2100" dirty="0" smtClean="0">
                <a:solidFill>
                  <a:srgbClr val="FF0000"/>
                </a:solidFill>
              </a:rPr>
              <a:t>Gluteal Muscle </a:t>
            </a:r>
            <a:endParaRPr lang="en-US" altLang="ar-IQ" sz="2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634A7B9D-9141-48EE-8CCF-1F411851F517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25613" name="Picture 12" descr="Image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4" y="1628429"/>
            <a:ext cx="3673475" cy="198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figure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28430"/>
            <a:ext cx="34559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196389" y="3822323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IQ" dirty="0">
                <a:solidFill>
                  <a:srgbClr val="FF0000"/>
                </a:solidFill>
              </a:rPr>
              <a:t>Z-track technique </a:t>
            </a:r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/>
          <a:srcRect l="5038" r="3203" b="13303"/>
          <a:stretch/>
        </p:blipFill>
        <p:spPr>
          <a:xfrm>
            <a:off x="6383337" y="4191654"/>
            <a:ext cx="3675062" cy="2225021"/>
          </a:xfrm>
          <a:ln>
            <a:solidFill>
              <a:schemeClr val="tx2">
                <a:lumMod val="85000"/>
                <a:lumOff val="15000"/>
              </a:schemeClr>
            </a:solidFill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6" t="7509" r="21906" b="10696"/>
          <a:stretch/>
        </p:blipFill>
        <p:spPr>
          <a:xfrm>
            <a:off x="2781569" y="3892551"/>
            <a:ext cx="3082656" cy="23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4. 4 Intravenous injections</a:t>
            </a:r>
            <a:r>
              <a:rPr lang="en-US" smtClean="0"/>
              <a:t> </a:t>
            </a:r>
          </a:p>
        </p:txBody>
      </p:sp>
      <p:pic>
        <p:nvPicPr>
          <p:cNvPr id="32771" name="Picture 7" descr="injec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4" y="3452813"/>
            <a:ext cx="1285875" cy="8191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921565" y="1268414"/>
            <a:ext cx="4566549" cy="496887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48640" indent="-41148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Drug enter the blood stream </a:t>
            </a:r>
            <a:r>
              <a:rPr lang="en-US" b="1" dirty="0" smtClean="0">
                <a:solidFill>
                  <a:srgbClr val="FF0000"/>
                </a:solidFill>
              </a:rPr>
              <a:t>directly</a:t>
            </a:r>
          </a:p>
          <a:p>
            <a:pPr marL="868680" lvl="1" indent="-283464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hlink"/>
                </a:solidFill>
              </a:rPr>
              <a:t>rapid effect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required</a:t>
            </a:r>
          </a:p>
          <a:p>
            <a:pPr marL="868680" lvl="1" indent="-283464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Used when medication </a:t>
            </a:r>
            <a:r>
              <a:rPr lang="en-US" b="1" dirty="0" smtClean="0">
                <a:solidFill>
                  <a:srgbClr val="FF0066"/>
                </a:solidFill>
              </a:rPr>
              <a:t>irritate the tissues</a:t>
            </a:r>
          </a:p>
          <a:p>
            <a:pPr marL="868680" lvl="1" indent="-283464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hlink"/>
              </a:solidFill>
            </a:endParaRPr>
          </a:p>
          <a:p>
            <a:pPr marL="868680" lvl="1" indent="-283464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hlink"/>
              </a:solidFill>
            </a:endParaRPr>
          </a:p>
          <a:p>
            <a:pPr marL="868680" lvl="1" indent="-283464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hlink"/>
              </a:solidFill>
            </a:endParaRPr>
          </a:p>
          <a:p>
            <a:pPr marL="868680" lvl="1" indent="-283464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Large volume of IV fluid </a:t>
            </a:r>
          </a:p>
          <a:p>
            <a:pPr marL="548640" indent="-41148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Observe patient closely for signs of adverse reactions</a:t>
            </a:r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5F977C4A-413C-4C7D-B0CA-7D444BFBE444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ar-IQ">
              <a:solidFill>
                <a:srgbClr val="BCBCBC"/>
              </a:solidFill>
            </a:endParaRP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16725" y="1268414"/>
            <a:ext cx="3455988" cy="4897437"/>
          </a:xfrm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6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Intravenous push </a:t>
            </a:r>
          </a:p>
          <a:p>
            <a:pPr algn="l" rtl="0" eaLnBrk="1" hangingPunct="1">
              <a:defRPr/>
            </a:pPr>
            <a:r>
              <a:rPr lang="en-US" sz="2600" b="1" dirty="0">
                <a:solidFill>
                  <a:schemeClr val="hlink"/>
                </a:solidFill>
              </a:rPr>
              <a:t>Hazards effect is volume overload.</a:t>
            </a:r>
          </a:p>
        </p:txBody>
      </p:sp>
      <p:pic>
        <p:nvPicPr>
          <p:cNvPr id="32777" name="Picture 9" descr="C:\Users\HP\Desktop\elixir-sy (12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6" y="2997201"/>
            <a:ext cx="30956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214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Preparing injectable medication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048001" y="1905000"/>
            <a:ext cx="3440113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mtClean="0"/>
              <a:t>Ampules 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618288" y="1905000"/>
            <a:ext cx="3440112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dirty="0" smtClean="0"/>
              <a:t>Vials</a:t>
            </a:r>
          </a:p>
          <a:p>
            <a:pPr lvl="1" algn="l" rtl="0" eaLnBrk="1" hangingPunct="1"/>
            <a:r>
              <a:rPr lang="en-US" altLang="ar-IQ" dirty="0" smtClean="0"/>
              <a:t>Single dose vial</a:t>
            </a:r>
          </a:p>
          <a:p>
            <a:pPr lvl="1" algn="l" rtl="0" eaLnBrk="1" hangingPunct="1"/>
            <a:r>
              <a:rPr lang="en-US" altLang="ar-IQ" dirty="0" smtClean="0"/>
              <a:t>Multi dose vials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9BE0736B-468F-4A83-B9D1-CAE863FCE9F5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ar-IQ">
              <a:solidFill>
                <a:srgbClr val="BCBCBC"/>
              </a:solidFill>
            </a:endParaRP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5016501" y="5373688"/>
            <a:ext cx="22320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ar-IQ">
                <a:solidFill>
                  <a:prstClr val="white"/>
                </a:solidFill>
                <a:latin typeface="Garamond" panose="02020404030301010803" pitchFamily="18" charset="0"/>
              </a:rPr>
              <a:t>Assignment </a:t>
            </a: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ar-IQ">
                <a:solidFill>
                  <a:prstClr val="white"/>
                </a:solidFill>
                <a:latin typeface="Garamond" panose="02020404030301010803" pitchFamily="18" charset="0"/>
              </a:rPr>
              <a:t>Calculation </a:t>
            </a:r>
          </a:p>
        </p:txBody>
      </p:sp>
      <p:pic>
        <p:nvPicPr>
          <p:cNvPr id="33801" name="Picture 7" descr="5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3429000"/>
            <a:ext cx="3313113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8" descr="56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284539"/>
            <a:ext cx="244951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6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0" y="581026"/>
            <a:ext cx="7010400" cy="746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Preparing Medications From Vials 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endParaRPr lang="en-US" altLang="ar-IQ" dirty="0" smtClean="0"/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altLang="ar-IQ" dirty="0" smtClean="0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E244A122-84ED-472E-8FF0-5E3D7801966C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34823" name="Picture 2" descr="55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292600"/>
            <a:ext cx="40068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 descr="55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470026"/>
            <a:ext cx="38735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6"/>
          <p:cNvSpPr txBox="1">
            <a:spLocks noChangeArrowheads="1"/>
          </p:cNvSpPr>
          <p:nvPr/>
        </p:nvSpPr>
        <p:spPr bwMode="auto">
          <a:xfrm>
            <a:off x="7775782" y="2410931"/>
            <a:ext cx="29098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Withdrawing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from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vial that is held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base down</a:t>
            </a:r>
          </a:p>
        </p:txBody>
      </p:sp>
      <p:sp>
        <p:nvSpPr>
          <p:cNvPr id="44042" name="Text Box 7"/>
          <p:cNvSpPr txBox="1">
            <a:spLocks noChangeArrowheads="1"/>
          </p:cNvSpPr>
          <p:nvPr/>
        </p:nvSpPr>
        <p:spPr bwMode="auto">
          <a:xfrm>
            <a:off x="1808164" y="4900613"/>
            <a:ext cx="246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Withdrawing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from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inverted vial</a:t>
            </a:r>
          </a:p>
        </p:txBody>
      </p:sp>
      <p:pic>
        <p:nvPicPr>
          <p:cNvPr id="34827" name="Picture 8" descr="55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1465263"/>
            <a:ext cx="3902075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5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rgbClr val="FF0066"/>
                </a:solidFill>
              </a:rPr>
              <a:t>Drug Calculation 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35414" y="1905000"/>
            <a:ext cx="4968875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z="3200" b="1" dirty="0">
                <a:solidFill>
                  <a:schemeClr val="bg1"/>
                </a:solidFill>
              </a:rPr>
              <a:t>Quantity in hand</a:t>
            </a:r>
          </a:p>
          <a:p>
            <a:pPr algn="l" rtl="0" eaLnBrk="1" hangingPunct="1"/>
            <a:r>
              <a:rPr lang="en-US" altLang="ar-IQ" sz="3200" b="1" dirty="0">
                <a:solidFill>
                  <a:schemeClr val="bg1"/>
                </a:solidFill>
              </a:rPr>
              <a:t>Dose in hand</a:t>
            </a:r>
          </a:p>
          <a:p>
            <a:pPr algn="l" rtl="0" eaLnBrk="1" hangingPunct="1"/>
            <a:r>
              <a:rPr lang="en-US" altLang="ar-IQ" sz="3200" b="1" dirty="0">
                <a:solidFill>
                  <a:schemeClr val="bg1"/>
                </a:solidFill>
              </a:rPr>
              <a:t>Desired quantity</a:t>
            </a:r>
          </a:p>
          <a:p>
            <a:pPr algn="l" rtl="0" eaLnBrk="1" hangingPunct="1"/>
            <a:r>
              <a:rPr lang="en-US" altLang="ar-IQ" sz="3200" b="1" dirty="0">
                <a:solidFill>
                  <a:schemeClr val="bg1"/>
                </a:solidFill>
              </a:rPr>
              <a:t>Desired dose</a:t>
            </a:r>
            <a:r>
              <a:rPr lang="en-US" altLang="ar-IQ" sz="2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E9FC18DD-CD2E-4869-8437-B3E73338E452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35847" name="Picture 12" descr="C:\Users\HP\Desktop\elixir-sy (1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9235"/>
            <a:ext cx="3776870" cy="151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190502"/>
            <a:ext cx="8496944" cy="430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rgbClr val="FF0066"/>
                </a:solidFill>
              </a:rPr>
              <a:t>Safe medication administration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78296" y="765175"/>
            <a:ext cx="11622156" cy="582115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/>
              <a:t>Be </a:t>
            </a:r>
            <a:r>
              <a:rPr lang="en-US" altLang="ar-IQ" sz="3200" dirty="0">
                <a:solidFill>
                  <a:srgbClr val="FF9900"/>
                </a:solidFill>
              </a:rPr>
              <a:t>acknowledge</a:t>
            </a:r>
            <a:r>
              <a:rPr lang="en-US" altLang="ar-IQ" sz="3200" dirty="0"/>
              <a:t> about the medication you administer.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/>
              <a:t>Take the medication history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 smtClean="0"/>
              <a:t>Inform </a:t>
            </a:r>
            <a:r>
              <a:rPr lang="en-US" altLang="ar-IQ" sz="3200" dirty="0"/>
              <a:t>patient, explain action, give the side </a:t>
            </a:r>
            <a:r>
              <a:rPr lang="en-US" altLang="ar-IQ" sz="3200" dirty="0" smtClean="0"/>
              <a:t>effect.</a:t>
            </a:r>
            <a:endParaRPr lang="en-US" altLang="ar-IQ" sz="3200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/>
              <a:t>Question the physician about </a:t>
            </a:r>
            <a:r>
              <a:rPr lang="en-US" altLang="ar-IQ" sz="3200" dirty="0">
                <a:solidFill>
                  <a:srgbClr val="FF9900"/>
                </a:solidFill>
              </a:rPr>
              <a:t>any unclear order, high </a:t>
            </a:r>
            <a:r>
              <a:rPr lang="en-US" altLang="ar-IQ" sz="3200" dirty="0" smtClean="0">
                <a:solidFill>
                  <a:srgbClr val="FF9900"/>
                </a:solidFill>
              </a:rPr>
              <a:t>doses. </a:t>
            </a:r>
            <a:endParaRPr lang="en-US" altLang="ar-IQ" sz="3200" dirty="0">
              <a:solidFill>
                <a:srgbClr val="FF99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 smtClean="0">
                <a:solidFill>
                  <a:srgbClr val="FF9900"/>
                </a:solidFill>
              </a:rPr>
              <a:t>Record</a:t>
            </a:r>
            <a:r>
              <a:rPr lang="en-US" altLang="ar-IQ" sz="3200" dirty="0" smtClean="0"/>
              <a:t> </a:t>
            </a:r>
            <a:r>
              <a:rPr lang="en-US" altLang="ar-IQ" sz="3200" dirty="0"/>
              <a:t>the </a:t>
            </a:r>
            <a:r>
              <a:rPr lang="en-US" altLang="ar-IQ" sz="3200" dirty="0" smtClean="0"/>
              <a:t>administration.</a:t>
            </a:r>
            <a:endParaRPr lang="en-US" altLang="ar-IQ" sz="3200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/>
              <a:t>Evaluate the </a:t>
            </a:r>
            <a:r>
              <a:rPr lang="en-US" altLang="ar-IQ" sz="3200" dirty="0">
                <a:solidFill>
                  <a:srgbClr val="FF9900"/>
                </a:solidFill>
              </a:rPr>
              <a:t>patient response</a:t>
            </a:r>
            <a:r>
              <a:rPr lang="en-US" altLang="ar-IQ" sz="3200" dirty="0"/>
              <a:t> to the </a:t>
            </a:r>
            <a:r>
              <a:rPr lang="en-US" altLang="ar-IQ" sz="3200" dirty="0" smtClean="0"/>
              <a:t>drug. </a:t>
            </a:r>
            <a:endParaRPr lang="en-US" altLang="ar-IQ" sz="3200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/>
              <a:t>Use only medication that are </a:t>
            </a:r>
            <a:r>
              <a:rPr lang="en-US" altLang="ar-IQ" sz="3200" dirty="0">
                <a:solidFill>
                  <a:srgbClr val="FF9900"/>
                </a:solidFill>
              </a:rPr>
              <a:t>clearly </a:t>
            </a:r>
            <a:r>
              <a:rPr lang="en-US" altLang="ar-IQ" sz="3200" dirty="0" smtClean="0">
                <a:solidFill>
                  <a:srgbClr val="FF9900"/>
                </a:solidFill>
              </a:rPr>
              <a:t>labeled.</a:t>
            </a:r>
            <a:r>
              <a:rPr lang="en-US" altLang="ar-IQ" sz="3200" dirty="0" smtClean="0"/>
              <a:t> </a:t>
            </a:r>
            <a:endParaRPr lang="en-US" altLang="ar-IQ" sz="3200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>
                <a:solidFill>
                  <a:srgbClr val="FF9900"/>
                </a:solidFill>
              </a:rPr>
              <a:t>Do not use liquid drug that are cloudy, change in </a:t>
            </a:r>
            <a:r>
              <a:rPr lang="en-US" altLang="ar-IQ" sz="3200" dirty="0" smtClean="0">
                <a:solidFill>
                  <a:srgbClr val="FF9900"/>
                </a:solidFill>
              </a:rPr>
              <a:t>color.</a:t>
            </a:r>
            <a:endParaRPr lang="en-US" altLang="ar-IQ" sz="3200" dirty="0">
              <a:solidFill>
                <a:srgbClr val="FF9900"/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sz="3200" dirty="0"/>
              <a:t>Do not leave the medication at the bed </a:t>
            </a:r>
            <a:r>
              <a:rPr lang="en-US" altLang="ar-IQ" sz="3200" dirty="0" smtClean="0"/>
              <a:t>side.</a:t>
            </a:r>
            <a:r>
              <a:rPr lang="en-US" altLang="ar-IQ" dirty="0" smtClean="0"/>
              <a:t> </a:t>
            </a:r>
            <a:endParaRPr lang="en-US" altLang="ar-IQ" dirty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7E3DBB4D-D58E-44E8-B400-62838525AA7C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ar-IQ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8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304" y="274638"/>
            <a:ext cx="752723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rgbClr val="FF0066"/>
                </a:solidFill>
              </a:rPr>
              <a:t>Rights of the Drug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696278" y="1590261"/>
            <a:ext cx="8362122" cy="457558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z="3900" b="1" dirty="0">
                <a:solidFill>
                  <a:schemeClr val="bg1"/>
                </a:solidFill>
              </a:rPr>
              <a:t>Right medication</a:t>
            </a:r>
          </a:p>
          <a:p>
            <a:pPr algn="l" rtl="0" eaLnBrk="1" hangingPunct="1"/>
            <a:r>
              <a:rPr lang="en-US" altLang="ar-IQ" sz="3900" b="1" dirty="0">
                <a:solidFill>
                  <a:schemeClr val="bg1"/>
                </a:solidFill>
              </a:rPr>
              <a:t>Right dose</a:t>
            </a:r>
          </a:p>
          <a:p>
            <a:pPr algn="l" rtl="0" eaLnBrk="1" hangingPunct="1"/>
            <a:r>
              <a:rPr lang="en-US" altLang="ar-IQ" sz="3900" b="1" dirty="0">
                <a:solidFill>
                  <a:schemeClr val="bg1"/>
                </a:solidFill>
              </a:rPr>
              <a:t>Right time (frequency)</a:t>
            </a:r>
          </a:p>
          <a:p>
            <a:pPr algn="l" rtl="0" eaLnBrk="1" hangingPunct="1"/>
            <a:r>
              <a:rPr lang="en-US" altLang="ar-IQ" sz="3900" b="1" dirty="0">
                <a:solidFill>
                  <a:schemeClr val="bg1"/>
                </a:solidFill>
              </a:rPr>
              <a:t>Right </a:t>
            </a:r>
            <a:r>
              <a:rPr lang="en-US" altLang="ar-IQ" sz="3900" b="1" dirty="0" smtClean="0">
                <a:solidFill>
                  <a:schemeClr val="bg1"/>
                </a:solidFill>
              </a:rPr>
              <a:t>route</a:t>
            </a:r>
            <a:endParaRPr lang="en-US" altLang="ar-IQ" sz="3900" b="1" dirty="0">
              <a:solidFill>
                <a:schemeClr val="bg1"/>
              </a:solidFill>
            </a:endParaRPr>
          </a:p>
          <a:p>
            <a:pPr algn="l" rtl="0" eaLnBrk="1" hangingPunct="1"/>
            <a:r>
              <a:rPr lang="en-US" altLang="ar-IQ" sz="3900" b="1" dirty="0">
                <a:solidFill>
                  <a:schemeClr val="bg1"/>
                </a:solidFill>
              </a:rPr>
              <a:t>Right </a:t>
            </a:r>
            <a:r>
              <a:rPr lang="en-US" altLang="ar-IQ" sz="3900" b="1" dirty="0" smtClean="0">
                <a:solidFill>
                  <a:schemeClr val="bg1"/>
                </a:solidFill>
              </a:rPr>
              <a:t>patient </a:t>
            </a:r>
            <a:endParaRPr lang="en-US" altLang="ar-IQ" sz="3900" b="1" dirty="0">
              <a:solidFill>
                <a:schemeClr val="bg1"/>
              </a:solidFill>
            </a:endParaRPr>
          </a:p>
          <a:p>
            <a:pPr algn="l" rtl="0" eaLnBrk="1" hangingPunct="1"/>
            <a:r>
              <a:rPr lang="en-US" altLang="ar-IQ" sz="3900" b="1" dirty="0">
                <a:solidFill>
                  <a:schemeClr val="bg1"/>
                </a:solidFill>
              </a:rPr>
              <a:t>Right documentation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CA7982C7-BBD5-40D4-A6DC-3076289E5CB5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ar-IQ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3195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0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87896" y="2911821"/>
            <a:ext cx="10972800" cy="1143000"/>
          </a:xfrm>
        </p:spPr>
        <p:txBody>
          <a:bodyPr>
            <a:normAutofit/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ln/>
                <a:solidFill>
                  <a:srgbClr val="FF0000"/>
                </a:solidFill>
                <a:effectLst/>
              </a:rPr>
              <a:t>Thank you </a:t>
            </a:r>
            <a:r>
              <a:rPr lang="en-US" sz="6600" dirty="0">
                <a:ln/>
                <a:solidFill>
                  <a:srgbClr val="FF0000"/>
                </a:solidFill>
                <a:effectLst/>
              </a:rPr>
              <a:t>for listening </a:t>
            </a:r>
            <a:endParaRPr lang="en-US" sz="6600" dirty="0" smtClean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CA7982C7-BBD5-40D4-A6DC-3076289E5CB5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ar-IQ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607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01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23592" y="190500"/>
            <a:ext cx="7416824" cy="6462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rgbClr val="FF0066"/>
                </a:solidFill>
              </a:rPr>
              <a:t>Medication-Related Terms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410817" y="908050"/>
            <a:ext cx="11516140" cy="53292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48640" indent="-411480" algn="just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>
                <a:solidFill>
                  <a:srgbClr val="FFFF00"/>
                </a:solidFill>
              </a:rPr>
              <a:t>Therapeutic effect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600" dirty="0">
                <a:solidFill>
                  <a:schemeClr val="bg1"/>
                </a:solidFill>
              </a:rPr>
              <a:t> the reason the drug </a:t>
            </a:r>
            <a:r>
              <a:rPr lang="en-US" sz="2600" dirty="0" smtClean="0">
                <a:solidFill>
                  <a:schemeClr val="bg1"/>
                </a:solidFill>
              </a:rPr>
              <a:t>prescribed.</a:t>
            </a:r>
            <a:endParaRPr lang="en-US" sz="2600" dirty="0">
              <a:solidFill>
                <a:schemeClr val="bg1"/>
              </a:solidFill>
            </a:endParaRPr>
          </a:p>
          <a:p>
            <a:pPr marL="548640" indent="-411480" algn="just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>
                <a:solidFill>
                  <a:srgbClr val="FFFF00"/>
                </a:solidFill>
              </a:rPr>
              <a:t>Side effect (adverse effect): </a:t>
            </a:r>
            <a:r>
              <a:rPr lang="en-US" sz="2600" dirty="0">
                <a:solidFill>
                  <a:schemeClr val="bg1"/>
                </a:solidFill>
              </a:rPr>
              <a:t>the secondary effect of the drug that is unintended.</a:t>
            </a:r>
          </a:p>
          <a:p>
            <a:pPr marL="548640" indent="-411480" algn="just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>
                <a:solidFill>
                  <a:srgbClr val="FFFF00"/>
                </a:solidFill>
              </a:rPr>
              <a:t>Drug allergy: </a:t>
            </a:r>
            <a:r>
              <a:rPr lang="en-US" sz="2600" dirty="0">
                <a:solidFill>
                  <a:schemeClr val="bg1"/>
                </a:solidFill>
              </a:rPr>
              <a:t>immunologic reaction to </a:t>
            </a:r>
            <a:r>
              <a:rPr lang="en-US" sz="2600" dirty="0" smtClean="0">
                <a:solidFill>
                  <a:schemeClr val="bg1"/>
                </a:solidFill>
              </a:rPr>
              <a:t>drug.</a:t>
            </a:r>
            <a:endParaRPr lang="en-US" sz="2600" dirty="0">
              <a:solidFill>
                <a:schemeClr val="bg1"/>
              </a:solidFill>
            </a:endParaRPr>
          </a:p>
          <a:p>
            <a:pPr marL="548640" indent="-411480" algn="just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>
                <a:solidFill>
                  <a:srgbClr val="FFFF00"/>
                </a:solidFill>
              </a:rPr>
              <a:t>Anaphylactic reaction: </a:t>
            </a:r>
            <a:r>
              <a:rPr lang="en-US" sz="2600" dirty="0">
                <a:solidFill>
                  <a:schemeClr val="bg1"/>
                </a:solidFill>
              </a:rPr>
              <a:t>severe allergic reaction usually occur immediately after drug administration.</a:t>
            </a:r>
          </a:p>
          <a:p>
            <a:pPr marL="548640" indent="-411480" algn="just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>
                <a:solidFill>
                  <a:srgbClr val="FFFF00"/>
                </a:solidFill>
              </a:rPr>
              <a:t>Drug toxicity: </a:t>
            </a:r>
            <a:r>
              <a:rPr lang="en-US" sz="2600" dirty="0">
                <a:solidFill>
                  <a:schemeClr val="bg1"/>
                </a:solidFill>
              </a:rPr>
              <a:t>deleterious effects of a drug on an organism or tissue, results from over dosage, buildup of the drug in the blood because of impaired metabolism or excretion. </a:t>
            </a:r>
          </a:p>
          <a:p>
            <a:pPr marL="548640" indent="-411480" algn="just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600" b="1" dirty="0">
                <a:solidFill>
                  <a:srgbClr val="FFFF00"/>
                </a:solidFill>
              </a:rPr>
              <a:t>Drug interaction: </a:t>
            </a:r>
            <a:r>
              <a:rPr lang="en-US" sz="2600" dirty="0">
                <a:solidFill>
                  <a:schemeClr val="bg1"/>
                </a:solidFill>
              </a:rPr>
              <a:t>occurs when the administration of one drug before, at the same time, or after another drug alter the effect of one or both drug.</a:t>
            </a:r>
          </a:p>
          <a:p>
            <a:pPr marL="136525" indent="0" algn="just" rtl="0" eaLnBrk="1" hangingPunct="1">
              <a:lnSpc>
                <a:spcPct val="90000"/>
              </a:lnSpc>
              <a:buNone/>
              <a:defRPr/>
            </a:pPr>
            <a:endParaRPr lang="en-US" sz="2600" dirty="0">
              <a:solidFill>
                <a:schemeClr val="bg1"/>
              </a:solidFill>
            </a:endParaRPr>
          </a:p>
          <a:p>
            <a:pPr marL="548640" indent="-411480" algn="l" rtl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6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600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40831B98-9779-44ED-84C8-91FF44DD8DC6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ar-IQ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0066"/>
                </a:solidFill>
              </a:rPr>
              <a:t>Actions of Drugs on the Bodies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38539" y="1905000"/>
            <a:ext cx="11741426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of action: </a:t>
            </a:r>
            <a:r>
              <a:rPr lang="en-US" altLang="ar-IQ" sz="4400" dirty="0" smtClean="0"/>
              <a:t>the time after administration when the body initially responds to drug.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46DC0FC5-FC48-4201-83FB-4D8B7F07A883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ar-IQ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FF0066"/>
                </a:solidFill>
              </a:rPr>
              <a:t>Factors Affecting Medication Actions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1635" y="1412876"/>
            <a:ext cx="5666479" cy="50403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ar-IQ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 factors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IQ" sz="2800" dirty="0" smtClean="0">
                <a:solidFill>
                  <a:schemeClr val="bg1"/>
                </a:solidFill>
              </a:rPr>
              <a:t>Pregnancy, and the effect of medication on the fetus.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IQ" sz="2800" dirty="0" smtClean="0">
                <a:solidFill>
                  <a:schemeClr val="bg1"/>
                </a:solidFill>
              </a:rPr>
              <a:t>Physical changes due </a:t>
            </a:r>
            <a:r>
              <a:rPr lang="en-US" altLang="ar-IQ" sz="2800" dirty="0">
                <a:solidFill>
                  <a:schemeClr val="bg1"/>
                </a:solidFill>
              </a:rPr>
              <a:t>to aging.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IQ" sz="2800" dirty="0">
                <a:solidFill>
                  <a:schemeClr val="bg1"/>
                </a:solidFill>
              </a:rPr>
              <a:t>Gender: hormonal </a:t>
            </a:r>
            <a:r>
              <a:rPr lang="en-US" altLang="ar-IQ" sz="2800" dirty="0" smtClean="0">
                <a:solidFill>
                  <a:schemeClr val="bg1"/>
                </a:solidFill>
              </a:rPr>
              <a:t>actions</a:t>
            </a:r>
            <a:endParaRPr lang="en-US" altLang="ar-IQ" sz="2800" dirty="0">
              <a:solidFill>
                <a:schemeClr val="bg1"/>
              </a:solidFill>
            </a:endParaRPr>
          </a:p>
        </p:txBody>
      </p:sp>
      <p:sp>
        <p:nvSpPr>
          <p:cNvPr id="717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618289" y="1412876"/>
            <a:ext cx="4964111" cy="50403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ar-IQ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</a:t>
            </a:r>
            <a:endParaRPr lang="en-US" altLang="ar-IQ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IQ" dirty="0" smtClean="0">
                <a:solidFill>
                  <a:schemeClr val="bg1"/>
                </a:solidFill>
              </a:rPr>
              <a:t>Ex. Vitamin K and Warfarin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Environment: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IQ" dirty="0">
                <a:solidFill>
                  <a:schemeClr val="bg1"/>
                </a:solidFill>
              </a:rPr>
              <a:t>Temperature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factor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IQ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Illness and disease</a:t>
            </a:r>
          </a:p>
          <a:p>
            <a:pPr marL="585788" lvl="1" indent="0" algn="l" rtl="0" eaLnBrk="1" hangingPunct="1">
              <a:lnSpc>
                <a:spcPct val="90000"/>
              </a:lnSpc>
              <a:buNone/>
            </a:pPr>
            <a:endParaRPr lang="en-US" altLang="ar-IQ" dirty="0" smtClean="0"/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ECE08024-2527-4734-8781-57ABCA4849F0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ar-IQ">
              <a:solidFill>
                <a:srgbClr val="BCBC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2296" y="274638"/>
            <a:ext cx="8547652" cy="9223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700" dirty="0">
                <a:solidFill>
                  <a:srgbClr val="FF0066"/>
                </a:solidFill>
              </a:rPr>
              <a:t>Types of Drug Preparation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81200" y="1600200"/>
            <a:ext cx="4330700" cy="46370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Tablets</a:t>
            </a: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Pills</a:t>
            </a: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Capsule</a:t>
            </a: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Lozenge  </a:t>
            </a: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Syrup</a:t>
            </a: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Aqueous suspension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383338" y="1600200"/>
            <a:ext cx="3816350" cy="46370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Cream</a:t>
            </a: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Jells or jelly</a:t>
            </a: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Lotion </a:t>
            </a: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Ointment</a:t>
            </a:r>
          </a:p>
          <a:p>
            <a:pPr algn="l" rtl="0" eaLnBrk="1" hangingPunct="1"/>
            <a:r>
              <a:rPr lang="en-US" altLang="ar-IQ" sz="3000" b="1" dirty="0" smtClean="0">
                <a:solidFill>
                  <a:srgbClr val="FFFF00"/>
                </a:solidFill>
              </a:rPr>
              <a:t>Paste</a:t>
            </a:r>
            <a:endParaRPr lang="en-US" altLang="ar-IQ" sz="3000" b="1" dirty="0">
              <a:solidFill>
                <a:srgbClr val="FFFF00"/>
              </a:solidFill>
            </a:endParaRPr>
          </a:p>
          <a:p>
            <a:pPr algn="l" rtl="0" eaLnBrk="1" hangingPunct="1"/>
            <a:r>
              <a:rPr lang="en-US" altLang="ar-IQ" sz="3000" b="1" dirty="0">
                <a:solidFill>
                  <a:srgbClr val="FFFF00"/>
                </a:solidFill>
              </a:rPr>
              <a:t>suppositories</a:t>
            </a: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EC0F35FB-1213-411F-881E-24E3EC281D04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8200" name="Picture 6" descr="tab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81" y="2227463"/>
            <a:ext cx="576262" cy="45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 descr="medication syrup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78" y="4537077"/>
            <a:ext cx="576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8" descr="caps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81" y="2774159"/>
            <a:ext cx="5762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9" descr="cap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81" y="3429001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nimBg="1"/>
      <p:bldP spid="1536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188641"/>
            <a:ext cx="7772400" cy="133218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Route </a:t>
            </a:r>
            <a:r>
              <a:rPr lang="en-US" sz="4400" dirty="0">
                <a:solidFill>
                  <a:srgbClr val="FF006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of administration 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F3DA0B5B-B2C7-4FCE-A141-990C530E70F3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9223" name="Picture 8" descr="medication syrup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205039"/>
            <a:ext cx="2089150" cy="26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5149" r="12116" b="21071"/>
          <a:stretch/>
        </p:blipFill>
        <p:spPr bwMode="auto">
          <a:xfrm>
            <a:off x="2623929" y="1987826"/>
            <a:ext cx="2120349" cy="307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47" y="2205040"/>
            <a:ext cx="2524367" cy="26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173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800" dirty="0">
                <a:solidFill>
                  <a:schemeClr val="hlink"/>
                </a:solidFill>
              </a:rPr>
              <a:t>1. Oral</a:t>
            </a:r>
            <a:r>
              <a:rPr lang="en-US" sz="3800" dirty="0"/>
              <a:t> </a:t>
            </a:r>
            <a:r>
              <a:rPr lang="en-US" sz="3800" dirty="0">
                <a:solidFill>
                  <a:schemeClr val="hlink"/>
                </a:solidFill>
              </a:rPr>
              <a:t>medication</a:t>
            </a:r>
            <a:r>
              <a:rPr lang="en-US" sz="3800" dirty="0"/>
              <a:t> </a:t>
            </a:r>
            <a:br>
              <a:rPr lang="en-US" sz="3800" dirty="0"/>
            </a:br>
            <a:r>
              <a:rPr lang="en-US" sz="3800" dirty="0">
                <a:solidFill>
                  <a:srgbClr val="FF0000"/>
                </a:solidFill>
              </a:rPr>
              <a:t>1.1 swallowing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66989" y="1905000"/>
            <a:ext cx="3921125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b="1" dirty="0" smtClean="0">
                <a:solidFill>
                  <a:schemeClr val="hlink"/>
                </a:solidFill>
              </a:rPr>
              <a:t>1.2 Sublingual </a:t>
            </a:r>
          </a:p>
          <a:p>
            <a:pPr lvl="1" algn="l" rtl="0" eaLnBrk="1" hangingPunct="1"/>
            <a:r>
              <a:rPr lang="en-US" altLang="ar-IQ" b="1" u="sng" dirty="0" smtClean="0">
                <a:solidFill>
                  <a:srgbClr val="FF9900"/>
                </a:solidFill>
              </a:rPr>
              <a:t>Under tongue</a:t>
            </a:r>
          </a:p>
          <a:p>
            <a:pPr lvl="1" algn="l" rtl="0" eaLnBrk="1" hangingPunct="1"/>
            <a:r>
              <a:rPr lang="en-US" altLang="ar-IQ" b="1" dirty="0" smtClean="0"/>
              <a:t>Used for general or local effect</a:t>
            </a:r>
          </a:p>
          <a:p>
            <a:pPr lvl="1" algn="l" rtl="0" eaLnBrk="1" hangingPunct="1"/>
            <a:r>
              <a:rPr lang="en-US" altLang="ar-IQ" b="1" dirty="0" smtClean="0"/>
              <a:t>Under tongue </a:t>
            </a:r>
          </a:p>
          <a:p>
            <a:pPr lvl="1" algn="l" rtl="0" eaLnBrk="1" hangingPunct="1"/>
            <a:r>
              <a:rPr lang="en-US" altLang="ar-IQ" b="1" dirty="0" smtClean="0"/>
              <a:t>Dissolved </a:t>
            </a:r>
          </a:p>
          <a:p>
            <a:pPr lvl="1" algn="l" rtl="0" eaLnBrk="1" hangingPunct="1"/>
            <a:r>
              <a:rPr lang="en-US" altLang="ar-IQ" b="1" dirty="0" smtClean="0"/>
              <a:t>Largely absorbed in to blood stream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618288" y="1905000"/>
            <a:ext cx="3440112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b="1" dirty="0" smtClean="0">
                <a:solidFill>
                  <a:schemeClr val="hlink"/>
                </a:solidFill>
              </a:rPr>
              <a:t>1.3 Buccal (cheeks)</a:t>
            </a:r>
          </a:p>
          <a:p>
            <a:pPr lvl="1" algn="l" rtl="0" eaLnBrk="1" hangingPunct="1"/>
            <a:r>
              <a:rPr lang="en-US" altLang="ar-IQ" b="1" u="sng" dirty="0" smtClean="0">
                <a:solidFill>
                  <a:schemeClr val="hlink"/>
                </a:solidFill>
              </a:rPr>
              <a:t>keep until Dissolved</a:t>
            </a:r>
          </a:p>
          <a:p>
            <a:pPr lvl="1" algn="l" rtl="0" eaLnBrk="1" hangingPunct="1"/>
            <a:r>
              <a:rPr lang="en-US" altLang="ar-IQ" b="1" dirty="0" smtClean="0"/>
              <a:t>Same as oral </a:t>
            </a:r>
          </a:p>
          <a:p>
            <a:pPr lvl="1" algn="l" rtl="0" eaLnBrk="1" hangingPunct="1"/>
            <a:r>
              <a:rPr lang="en-US" altLang="ar-IQ" b="1" dirty="0" smtClean="0"/>
              <a:t>under cheeks 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1571D845-3A6B-4912-9010-393053177F4C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11272" name="Picture 7" descr="3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73" y="5335587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4" y="5335587"/>
            <a:ext cx="1368425" cy="14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7785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nimBg="1"/>
      <p:bldP spid="2150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</a:rPr>
              <a:t>2. Rectal</a:t>
            </a:r>
            <a:r>
              <a:rPr lang="en-US" dirty="0" smtClean="0"/>
              <a:t> route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279651" y="1905000"/>
            <a:ext cx="4208463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Used when oral drug has objectionable taste or odor</a:t>
            </a:r>
          </a:p>
          <a:p>
            <a:pPr algn="l" rtl="0" eaLnBrk="1" hangingPunct="1">
              <a:defRPr/>
            </a:pPr>
            <a:r>
              <a:rPr lang="en-US" b="1" dirty="0" smtClean="0"/>
              <a:t>Release at slow steady rate</a:t>
            </a:r>
          </a:p>
          <a:p>
            <a:pPr marL="136525" indent="0" algn="l" rtl="0" eaLnBrk="1" hangingPunct="1">
              <a:buNone/>
              <a:defRPr/>
            </a:pPr>
            <a:endParaRPr lang="en-US" b="1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618289" y="1905000"/>
            <a:ext cx="3654425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/>
            <a:r>
              <a:rPr lang="en-US" altLang="ar-IQ" b="1" dirty="0" smtClean="0"/>
              <a:t>Pt on the </a:t>
            </a:r>
            <a:r>
              <a:rPr lang="en-US" altLang="ar-IQ" b="1" dirty="0" smtClean="0">
                <a:solidFill>
                  <a:schemeClr val="hlink"/>
                </a:solidFill>
              </a:rPr>
              <a:t>left lateral</a:t>
            </a:r>
            <a:r>
              <a:rPr lang="en-US" altLang="ar-IQ" b="1" dirty="0" smtClean="0"/>
              <a:t> </a:t>
            </a:r>
            <a:r>
              <a:rPr lang="en-US" altLang="ar-IQ" b="1" dirty="0" smtClean="0">
                <a:solidFill>
                  <a:schemeClr val="hlink"/>
                </a:solidFill>
              </a:rPr>
              <a:t>position</a:t>
            </a:r>
            <a:r>
              <a:rPr lang="en-US" altLang="ar-IQ" b="1" dirty="0" smtClean="0"/>
              <a:t> </a:t>
            </a:r>
            <a:r>
              <a:rPr lang="en-US" altLang="ar-IQ" b="1" dirty="0" smtClean="0">
                <a:solidFill>
                  <a:schemeClr val="hlink"/>
                </a:solidFill>
              </a:rPr>
              <a:t>with upper leg flexed</a:t>
            </a:r>
          </a:p>
          <a:p>
            <a:pPr algn="l" rtl="0" eaLnBrk="1" hangingPunct="1"/>
            <a:r>
              <a:rPr lang="en-US" altLang="ar-IQ" b="1" dirty="0" smtClean="0"/>
              <a:t>Use lubricant  </a:t>
            </a:r>
          </a:p>
          <a:p>
            <a:pPr algn="l" rtl="0" eaLnBrk="1" hangingPunct="1"/>
            <a:r>
              <a:rPr lang="en-US" altLang="ar-IQ" b="1" dirty="0" smtClean="0"/>
              <a:t>Wear gloves insert </a:t>
            </a:r>
            <a:r>
              <a:rPr lang="en-US" altLang="ar-IQ" b="1" dirty="0"/>
              <a:t>suppositories </a:t>
            </a:r>
            <a:r>
              <a:rPr lang="en-US" altLang="ar-IQ" b="1" dirty="0" smtClean="0"/>
              <a:t>beyond internal sphincter </a:t>
            </a:r>
            <a:r>
              <a:rPr lang="en-US" altLang="ar-IQ" b="1" dirty="0" smtClean="0">
                <a:solidFill>
                  <a:schemeClr val="hlink"/>
                </a:solidFill>
              </a:rPr>
              <a:t>10 cm</a:t>
            </a:r>
            <a:r>
              <a:rPr lang="en-US" altLang="ar-IQ" b="1" dirty="0" smtClean="0"/>
              <a:t> 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fld id="{D7628CF1-54E1-4899-8D9F-D54870E102B1}" type="slidenum">
              <a:rPr lang="ar-SA" altLang="ar-IQ">
                <a:solidFill>
                  <a:srgbClr val="BCBCBC"/>
                </a:solidFill>
              </a:rPr>
              <a:pPr algn="r" rtl="1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ar-IQ">
              <a:solidFill>
                <a:srgbClr val="BCBCBC"/>
              </a:solidFill>
            </a:endParaRPr>
          </a:p>
        </p:txBody>
      </p:sp>
      <p:pic>
        <p:nvPicPr>
          <p:cNvPr id="12296" name="Picture 10" descr="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4010026"/>
            <a:ext cx="39608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893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nimBg="1"/>
      <p:bldP spid="23557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0"/>
  <p:tag name="ARTICULATE_NAV_LEVEL" val="1"/>
  <p:tag name="ARTICULATE_PLAYLIST_ID" val="-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2694</TotalTime>
  <Words>946</Words>
  <Application>Microsoft Office PowerPoint</Application>
  <PresentationFormat>شاشة عريضة</PresentationFormat>
  <Paragraphs>208</Paragraphs>
  <Slides>28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41" baseType="lpstr">
      <vt:lpstr>Andalus</vt:lpstr>
      <vt:lpstr>Arial</vt:lpstr>
      <vt:lpstr>Book Antiqua</vt:lpstr>
      <vt:lpstr>Calibri</vt:lpstr>
      <vt:lpstr>Garamond</vt:lpstr>
      <vt:lpstr>Lucida Sans</vt:lpstr>
      <vt:lpstr>Old Antic Bold</vt:lpstr>
      <vt:lpstr>Tahoma</vt:lpstr>
      <vt:lpstr>Times New Roman</vt:lpstr>
      <vt:lpstr>Wingdings</vt:lpstr>
      <vt:lpstr>Wingdings 2</vt:lpstr>
      <vt:lpstr>Wingdings 3</vt:lpstr>
      <vt:lpstr>Apex</vt:lpstr>
      <vt:lpstr>عرض تقديمي في PowerPoint</vt:lpstr>
      <vt:lpstr>Medication-Related Terms</vt:lpstr>
      <vt:lpstr>Medication-Related Terms</vt:lpstr>
      <vt:lpstr>Actions of Drugs on the Bodies</vt:lpstr>
      <vt:lpstr>Factors Affecting Medication Actions</vt:lpstr>
      <vt:lpstr>Types of Drug Preparation</vt:lpstr>
      <vt:lpstr>Route of administration </vt:lpstr>
      <vt:lpstr>1. Oral medication  1.1 swallowing</vt:lpstr>
      <vt:lpstr>2. Rectal route </vt:lpstr>
      <vt:lpstr>3. Topical route (Dermatological Preparation, Instillation and irrigation, and Inhalation).</vt:lpstr>
      <vt:lpstr>عرض تقديمي في PowerPoint</vt:lpstr>
      <vt:lpstr>3.3 Ear (otic) drops</vt:lpstr>
      <vt:lpstr>3.4 Respiratory inhalation</vt:lpstr>
      <vt:lpstr>4. Parenteral routes(injections)   1. Intradermal (ID) 2. Subcutaneous (SQ or SC) 3. Intramuscular (IM) 4. Intravenous (IV)</vt:lpstr>
      <vt:lpstr>Equipment's Syringes</vt:lpstr>
      <vt:lpstr>Equipment's  needles</vt:lpstr>
      <vt:lpstr>4. 1 Intradermal injections</vt:lpstr>
      <vt:lpstr>4. 2 Subcutaneous injections(SQ)</vt:lpstr>
      <vt:lpstr>4. 2 Subcutaneous injections (SQ) cont. </vt:lpstr>
      <vt:lpstr>4. 3 Intramuscular injections (IM) </vt:lpstr>
      <vt:lpstr>Sites of IM injection</vt:lpstr>
      <vt:lpstr>4. 4 Intravenous injections </vt:lpstr>
      <vt:lpstr>Preparing injectable medication</vt:lpstr>
      <vt:lpstr>Preparing Medications From Vials </vt:lpstr>
      <vt:lpstr>Drug Calculation </vt:lpstr>
      <vt:lpstr>Safe medication administration</vt:lpstr>
      <vt:lpstr>Rights of the Drug</vt:lpstr>
      <vt:lpstr>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hani</dc:creator>
  <cp:lastModifiedBy>Maher</cp:lastModifiedBy>
  <cp:revision>281</cp:revision>
  <cp:lastPrinted>2017-11-26T19:01:48Z</cp:lastPrinted>
  <dcterms:created xsi:type="dcterms:W3CDTF">2016-01-11T15:58:09Z</dcterms:created>
  <dcterms:modified xsi:type="dcterms:W3CDTF">2025-01-15T16:23:00Z</dcterms:modified>
</cp:coreProperties>
</file>