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869" r:id="rId2"/>
  </p:sldMasterIdLst>
  <p:notesMasterIdLst>
    <p:notesMasterId r:id="rId27"/>
  </p:notesMasterIdLst>
  <p:handoutMasterIdLst>
    <p:handoutMasterId r:id="rId28"/>
  </p:handoutMasterIdLst>
  <p:sldIdLst>
    <p:sldId id="452" r:id="rId3"/>
    <p:sldId id="472" r:id="rId4"/>
    <p:sldId id="473" r:id="rId5"/>
    <p:sldId id="499" r:id="rId6"/>
    <p:sldId id="474" r:id="rId7"/>
    <p:sldId id="501" r:id="rId8"/>
    <p:sldId id="502" r:id="rId9"/>
    <p:sldId id="504" r:id="rId10"/>
    <p:sldId id="515" r:id="rId11"/>
    <p:sldId id="476" r:id="rId12"/>
    <p:sldId id="514" r:id="rId13"/>
    <p:sldId id="481" r:id="rId14"/>
    <p:sldId id="507" r:id="rId15"/>
    <p:sldId id="508" r:id="rId16"/>
    <p:sldId id="516" r:id="rId17"/>
    <p:sldId id="510" r:id="rId18"/>
    <p:sldId id="483" r:id="rId19"/>
    <p:sldId id="511" r:id="rId20"/>
    <p:sldId id="512" r:id="rId21"/>
    <p:sldId id="484" r:id="rId22"/>
    <p:sldId id="485" r:id="rId23"/>
    <p:sldId id="486" r:id="rId24"/>
    <p:sldId id="487" r:id="rId25"/>
    <p:sldId id="4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2255" autoAdjust="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F83406-5602-4846-92E5-713FC98AEF2F}" type="datetimeFigureOut">
              <a:rPr lang="ar-IQ" smtClean="0"/>
              <a:pPr/>
              <a:t>19/06/1446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4F81F9B-1929-46A2-8025-4F6720D5580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068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35D83F-90B1-4973-8E11-679B50DAF22D}" type="datetimeFigureOut">
              <a:rPr lang="ar-IQ" smtClean="0"/>
              <a:pPr/>
              <a:t>19/06/1446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176C425-FEB9-4705-9D8B-E9B01CC4BF0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228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98273-321B-5A4A-8483-1AC50912A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479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98273-321B-5A4A-8483-1AC50912A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22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98273-321B-5A4A-8483-1AC50912A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11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98273-321B-5A4A-8483-1AC50912A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372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98273-321B-5A4A-8483-1AC50912A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41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98273-321B-5A4A-8483-1AC50912A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930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98273-321B-5A4A-8483-1AC50912A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92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98273-321B-5A4A-8483-1AC50912A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735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98273-321B-5A4A-8483-1AC50912A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21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98273-321B-5A4A-8483-1AC50912A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34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98273-321B-5A4A-8483-1AC50912A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580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98273-321B-5A4A-8483-1AC50912A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778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98273-321B-5A4A-8483-1AC50912A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080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98273-321B-5A4A-8483-1AC50912A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11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98273-321B-5A4A-8483-1AC50912A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58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98273-321B-5A4A-8483-1AC50912A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333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98273-321B-5A4A-8483-1AC50912A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74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98273-321B-5A4A-8483-1AC50912A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80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0797-29AF-487F-9EE1-4BDF6F5255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B005A-0BD8-4DFD-90E2-35E3541811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9DACA-C05E-4E23-862C-286F0255C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B0FBF9D-3E47-49FF-A10D-342889E6B0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600A-A14E-1E47-B6F5-4196DFA2FF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156909-3E86-2444-AD3D-7DFA242FB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0415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600A-A14E-1E47-B6F5-4196DFA2FF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12156909-3E86-2444-AD3D-7DFA242FB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6085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600A-A14E-1E47-B6F5-4196DFA2FF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156909-3E86-2444-AD3D-7DFA242FB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538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767C600A-A14E-1E47-B6F5-4196DFA2FF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6909-3E86-2444-AD3D-7DFA242FB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836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600A-A14E-1E47-B6F5-4196DFA2FF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12156909-3E86-2444-AD3D-7DFA242FB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505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600A-A14E-1E47-B6F5-4196DFA2FF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12156909-3E86-2444-AD3D-7DFA242FB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89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600A-A14E-1E47-B6F5-4196DFA2FF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156909-3E86-2444-AD3D-7DFA242FB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5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9B047-6E35-44AD-B32C-4FC49892E5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156909-3E86-2444-AD3D-7DFA242FB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600A-A14E-1E47-B6F5-4196DFA2FF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6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12156909-3E86-2444-AD3D-7DFA242FB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767C600A-A14E-1E47-B6F5-4196DFA2FF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90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600A-A14E-1E47-B6F5-4196DFA2FF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6909-3E86-2444-AD3D-7DFA242FB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1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12156909-3E86-2444-AD3D-7DFA242FB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600A-A14E-1E47-B6F5-4196DFA2FF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5993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6AB16-9BE8-45D4-8A80-AB3F130598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1EA3B-06D6-43CD-8018-5EC962B2A3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3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1D272-8502-4836-803D-56F2AD744F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4891F-6DDD-4EDD-9419-5B59D92AEA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3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0F0B0-7F98-4268-9624-FAC132D30F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9950B-C51E-4E61-B664-92CD7068D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7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A3007-66BB-403B-B751-CC90EB25A1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4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981AA3-2C07-49F0-9449-710FE52032F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6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67C600A-A14E-1E47-B6F5-4196DFA2FF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156909-3E86-2444-AD3D-7DFA242FB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77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 bwMode="auto">
          <a:xfrm>
            <a:off x="708451" y="5306326"/>
            <a:ext cx="5906661" cy="116955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j-ea"/>
                <a:cs typeface="Old Antic Bold" pitchFamily="2" charset="-78"/>
              </a:rPr>
              <a:t>Instructor</a:t>
            </a: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j-ea"/>
                <a:cs typeface="Old Antic Bold" pitchFamily="2" charset="-78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Mahdi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Hamzah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AL-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Taee</a:t>
            </a:r>
            <a:endParaRPr lang="ar-IQ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114270" y="247135"/>
            <a:ext cx="3941805" cy="78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Collage of nursing</a:t>
            </a: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</a:rPr>
              <a:t>Lec:4 Part-1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dalus" pitchFamily="18" charset="-78"/>
              <a:ea typeface="+mj-ea"/>
              <a:cs typeface="Old Antic Bold" pitchFamily="2" charset="-7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92179" y="2100648"/>
            <a:ext cx="8589319" cy="74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lvl="0" algn="ctr" eaLnBrk="1" hangingPunct="1"/>
            <a:r>
              <a:rPr kumimoji="0" lang="en-US" altLang="ar-IQ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Fundamental of Nursing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dalus" pitchFamily="18" charset="-78"/>
              <a:cs typeface="Old Antic Bold" pitchFamily="2" charset="-78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286" y="3096524"/>
            <a:ext cx="3762984" cy="27308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97" y="282060"/>
            <a:ext cx="1424349" cy="156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9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Shift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between Fahrenheit and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Celsius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503439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From Celsius to Fahrenheit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:</a:t>
            </a:r>
          </a:p>
          <a:p>
            <a:pPr marL="0" lv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F= </a:t>
            </a:r>
            <a:r>
              <a:rPr lang="en-US" sz="3200" dirty="0">
                <a:solidFill>
                  <a:srgbClr val="0070C0"/>
                </a:solidFill>
              </a:rPr>
              <a:t>1.8 </a:t>
            </a:r>
            <a:r>
              <a:rPr lang="en-US" sz="3200" dirty="0" smtClean="0">
                <a:solidFill>
                  <a:srgbClr val="0070C0"/>
                </a:solidFill>
              </a:rPr>
              <a:t>x C° +32</a:t>
            </a:r>
            <a:endParaRPr lang="en-US" sz="3200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From Fahrenheit to Celsius:</a:t>
            </a:r>
            <a:endParaRPr lang="en-US" sz="3200" dirty="0"/>
          </a:p>
          <a:p>
            <a:pPr marL="0" lv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C°= F - 32\ 1.8</a:t>
            </a:r>
          </a:p>
          <a:p>
            <a:pPr marL="0" lv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46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Terms use to describe body temperature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503439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Afebrile: a person with normal body temperature (without fever) 37C°.</a:t>
            </a:r>
          </a:p>
          <a:p>
            <a:pPr marL="0" lvl="0" indent="0">
              <a:buNone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Pyrexia=Fever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Old Antic Bold" pitchFamily="2" charset="-7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Arise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of body temperature to any point above 37C° and to (40°C) </a:t>
            </a: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Hyperthermia = hyper pyrexia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Hypothermia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: is a body below the lower limit of normal</a:t>
            </a:r>
            <a:r>
              <a:rPr lang="en-US" sz="3200" dirty="0"/>
              <a:t>. </a:t>
            </a:r>
            <a:endParaRPr lang="en-US" sz="3200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200" dirty="0"/>
              <a:t> Excessive </a:t>
            </a:r>
            <a:r>
              <a:rPr lang="en-US" sz="3200" dirty="0">
                <a:solidFill>
                  <a:srgbClr val="FF0000"/>
                </a:solidFill>
              </a:rPr>
              <a:t>high</a:t>
            </a:r>
            <a:r>
              <a:rPr lang="en-US" sz="3200" dirty="0"/>
              <a:t> body temperature above (41°C). 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37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Fever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ea typeface="+mn-ea"/>
              <a:cs typeface="Old Antic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9084" y="1434284"/>
            <a:ext cx="11338560" cy="50343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Definition of fever: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A fever is a temporary increase in your body temperature, often due to an illness. Having a fever is a sign that something out of the ordinary is going on in your body.</a:t>
            </a:r>
          </a:p>
          <a:p>
            <a:pPr marL="0" indent="0" algn="just">
              <a:buNone/>
            </a:pPr>
            <a:r>
              <a:rPr lang="en-US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Causes: </a:t>
            </a:r>
            <a:endParaRPr lang="en-US" sz="3200" b="1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Old Antic Bold" pitchFamily="2" charset="-78"/>
            </a:endParaRPr>
          </a:p>
          <a:p>
            <a:pPr marL="0" indent="0" algn="just">
              <a:buNone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1.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Pyrogens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(microorganisms). 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2.Tissues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injury: (myocardial infarction, Cancer, trauma, surgery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).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3.Neurogenic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fever. 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4.Fever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unknown origin (FUO) </a:t>
            </a:r>
          </a:p>
          <a:p>
            <a:pPr marL="0" indent="0" algn="just">
              <a:buNone/>
            </a:pPr>
            <a:endParaRPr lang="en-US" sz="3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Old Antic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35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Physical effects of fever (signs and symptoms)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9084" y="1434284"/>
            <a:ext cx="11338560" cy="50343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1.Loss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of appetite.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2.Headache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.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3.Hot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dray skin.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4.Flushed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face.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5.Thirst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.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6.Muscle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aches.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7.Fatigue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.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8.Increase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respiratory and pulse rate.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9.Seizure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in infant and confusion in elderly.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10.Blisters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71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Nursing interventions for patient with fever: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9097" y="1444498"/>
            <a:ext cx="11338560" cy="5034390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Monitor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vital signs. </a:t>
            </a:r>
          </a:p>
          <a:p>
            <a:pPr algn="just"/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Monitor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intake and output. </a:t>
            </a:r>
          </a:p>
          <a:p>
            <a:pPr algn="just"/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Monitor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seizure. </a:t>
            </a:r>
          </a:p>
          <a:p>
            <a:pPr algn="just"/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Administer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antipyretic as order. </a:t>
            </a:r>
          </a:p>
          <a:p>
            <a:pPr algn="just"/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Administer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IV fluid as order. </a:t>
            </a:r>
          </a:p>
          <a:p>
            <a:pPr algn="just"/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Apply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cold compresses or ice pack covered with towel</a:t>
            </a:r>
          </a:p>
        </p:txBody>
      </p:sp>
    </p:spTree>
    <p:extLst>
      <p:ext uri="{BB962C8B-B14F-4D97-AF65-F5344CB8AC3E}">
        <p14:creationId xmlns:p14="http://schemas.microsoft.com/office/powerpoint/2010/main" val="2122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Sites of compresses: </a:t>
            </a:r>
            <a:endParaRPr lang="ar-IQ" dirty="0">
              <a:solidFill>
                <a:srgbClr val="C00000"/>
              </a:solidFill>
            </a:endParaRPr>
          </a:p>
        </p:txBody>
      </p:sp>
      <p:pic>
        <p:nvPicPr>
          <p:cNvPr id="4" name="Picture 2" descr="نتيجة بحث الصور عن اماكن وضع الكماده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74" y="1523999"/>
            <a:ext cx="8362124" cy="48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49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Pulse (P)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ea typeface="+mn-ea"/>
              <a:cs typeface="Old Antic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301760"/>
            <a:ext cx="11338560" cy="52845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Define the pulse: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  Is the bounding of blood flow in an artery that is palpable at various points on the body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.</a:t>
            </a:r>
          </a:p>
          <a:p>
            <a:pPr marL="0" indent="0" algn="just">
              <a:buNone/>
            </a:pPr>
            <a:r>
              <a:rPr lang="en-US" sz="3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Characteristics </a:t>
            </a: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of pulse: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1.Rate (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60- 100) beat per minute b\m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2.Quality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(absent,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thready,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weak, normal, rapid)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3.Rhythm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(regular,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irregular)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. </a:t>
            </a:r>
          </a:p>
          <a:p>
            <a:pPr marL="0" indent="0" algn="just">
              <a:buNone/>
            </a:pP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Old Antic Bold" pitchFamily="2" charset="-78"/>
            </a:endParaRPr>
          </a:p>
          <a:p>
            <a:pPr marL="0" indent="0" algn="just">
              <a:buNone/>
            </a:pP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Old Antic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85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Physiology of the pulse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222247"/>
            <a:ext cx="11338560" cy="528456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Stroke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volume : quantity of blood forced out of the left ventricle with each contraction 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          Sv = 70 ml\min.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Heart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rate    range = (60- 100 ) b\m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Cardiac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output (CO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):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amount of blood pumped per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minute.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Old Antic Bold" pitchFamily="2" charset="-78"/>
            </a:endParaRPr>
          </a:p>
          <a:p>
            <a:pPr marL="0" indent="0" algn="just">
              <a:buNone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Cardiac output CO= Stroke volume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(SV)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X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Heart rate (HR)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Old Antic Bold" pitchFamily="2" charset="-78"/>
            </a:endParaRPr>
          </a:p>
          <a:p>
            <a:pPr marL="0" indent="0" algn="just">
              <a:buNone/>
            </a:pP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Normal CO = 3.5 to 8 L\m </a:t>
            </a:r>
          </a:p>
        </p:txBody>
      </p:sp>
    </p:spTree>
    <p:extLst>
      <p:ext uri="{BB962C8B-B14F-4D97-AF65-F5344CB8AC3E}">
        <p14:creationId xmlns:p14="http://schemas.microsoft.com/office/powerpoint/2010/main" val="16003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Factors affecting of pulse.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222247"/>
            <a:ext cx="11338560" cy="52845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1-Age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: Normally Pulse Rates at Varies Ages.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2-Sex: After puberty, the average male pulse rate is slightly lower than the female.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3-Exercise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4-Temperature: Fever; Hypothermia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5-Emotions: Acute pain ,anxiety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--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pulse rate Unrelieved severe pain-- pulse rate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6-Drugs: atropine digitalis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7-Postural changes: Standing or sitting ,  Lying down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8-Hemorrhage: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9-Pulmonary conditions: poor oxygenation</a:t>
            </a:r>
          </a:p>
          <a:p>
            <a:pPr marL="0" indent="0" algn="just">
              <a:buNone/>
            </a:pP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Old Antic Bold" pitchFamily="2" charset="-78"/>
            </a:endParaRPr>
          </a:p>
          <a:p>
            <a:pPr marL="0" indent="0" algn="just">
              <a:buNone/>
            </a:pP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Old Antic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86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Terms describe pulse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222247"/>
            <a:ext cx="11338560" cy="52845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Tachycardia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: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 increase pulse rate more than normal range (100-180 b\m) 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Bradycardia: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 decrease pulse rate less than normal range (less 60 b\m). </a:t>
            </a:r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Absent pulse :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no pulse is felt despite extreme pressure. </a:t>
            </a:r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Thready pulse: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 pulse is not easily felt but slight pressure causes it to disappear. </a:t>
            </a:r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Weak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pulse: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stronger than thread appear with light pressure  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Bounding pulse: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strong pulse felt with moderate pressure. 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Pulse deficit: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differences between apical and radial pulse rate. </a:t>
            </a:r>
          </a:p>
        </p:txBody>
      </p:sp>
    </p:spTree>
    <p:extLst>
      <p:ext uri="{BB962C8B-B14F-4D97-AF65-F5344CB8AC3E}">
        <p14:creationId xmlns:p14="http://schemas.microsoft.com/office/powerpoint/2010/main" val="14665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Vital Signs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ea typeface="+mn-ea"/>
              <a:cs typeface="Old Antic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The taking of vital signs” refers to measurement of the client’s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body temperature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 (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T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),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pulse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 (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P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) and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respiratory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rates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(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R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) , and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blood pressure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(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BP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). vital signs are taken whenever the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patient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is admitted to a health care facility or service, </a:t>
            </a:r>
            <a:r>
              <a:rPr lang="en-US" sz="36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for example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, home health care, clinic, or other ambulatory setting, and on a routine basis in the hospital.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21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Sites of pulse points: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222247"/>
            <a:ext cx="11338560" cy="52845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1.Temporal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. 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2.Carotid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. 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3.Apical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. 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4.Brachial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. 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5.Radial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. 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6.Femoral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. 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7.Popliteal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. 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8.Posterior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tepia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Old Antic Bold" pitchFamily="2" charset="-78"/>
            </a:endParaRPr>
          </a:p>
          <a:p>
            <a:pPr marL="0" indent="0" algn="just">
              <a:buNone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9.Dorsalis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Pedi's.</a:t>
            </a:r>
          </a:p>
          <a:p>
            <a:pPr marL="0" indent="0" algn="just">
              <a:buNone/>
            </a:pP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Old Antic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48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Site of Taking Pulse</a:t>
            </a:r>
            <a:endParaRPr lang="ar-IQ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ea typeface="+mn-ea"/>
              <a:cs typeface="Old Antic Bold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82" y="1537252"/>
            <a:ext cx="4877153" cy="532074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2" t="5405" r="19391"/>
          <a:stretch/>
        </p:blipFill>
        <p:spPr>
          <a:xfrm>
            <a:off x="402336" y="1444486"/>
            <a:ext cx="4898533" cy="52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66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2337" y="1623100"/>
            <a:ext cx="5375612" cy="3446145"/>
          </a:xfrm>
          <a:prstGeom prst="rect">
            <a:avLst/>
          </a:prstGeom>
        </p:spPr>
      </p:pic>
      <p:pic>
        <p:nvPicPr>
          <p:cNvPr id="5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559827" y="1623101"/>
            <a:ext cx="5378444" cy="3446145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289693" y="5266432"/>
            <a:ext cx="5819559" cy="87672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Place index and middle finger on inner aspect of client’s wrist over the radial artery.</a:t>
            </a:r>
            <a:endParaRPr lang="ar-IQ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ea typeface="+mn-ea"/>
              <a:cs typeface="Old Antic Bold" pitchFamily="2" charset="-78"/>
            </a:endParaRPr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7281101" y="5373491"/>
            <a:ext cx="3935896" cy="44367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Palpating the Apical Pulse.</a:t>
            </a:r>
            <a:endParaRPr lang="ar-IQ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ea typeface="+mn-ea"/>
              <a:cs typeface="Old Antic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8662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 Normal age-related variations in resting pulse 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24254567"/>
              </p:ext>
            </p:extLst>
          </p:nvPr>
        </p:nvGraphicFramePr>
        <p:xfrm>
          <a:off x="622852" y="1701749"/>
          <a:ext cx="11158683" cy="4486656"/>
        </p:xfrm>
        <a:graphic>
          <a:graphicData uri="http://schemas.openxmlformats.org/drawingml/2006/table">
            <a:tbl>
              <a:tblPr firstRow="1" firstCol="1" bandRow="1"/>
              <a:tblGrid>
                <a:gridCol w="3719561">
                  <a:extLst>
                    <a:ext uri="{9D8B030D-6E8A-4147-A177-3AD203B41FA5}">
                      <a16:colId xmlns:a16="http://schemas.microsoft.com/office/drawing/2014/main" val="919823213"/>
                    </a:ext>
                  </a:extLst>
                </a:gridCol>
                <a:gridCol w="3719561">
                  <a:extLst>
                    <a:ext uri="{9D8B030D-6E8A-4147-A177-3AD203B41FA5}">
                      <a16:colId xmlns:a16="http://schemas.microsoft.com/office/drawing/2014/main" val="3234351353"/>
                    </a:ext>
                  </a:extLst>
                </a:gridCol>
                <a:gridCol w="3719561">
                  <a:extLst>
                    <a:ext uri="{9D8B030D-6E8A-4147-A177-3AD203B41FA5}">
                      <a16:colId xmlns:a16="http://schemas.microsoft.com/office/drawing/2014/main" val="33966005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Normal Range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Average Rate/Minute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99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Newborn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100–170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759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1 yr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80–170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697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3 yr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80–130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200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6 yr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75–120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644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10 yr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70–110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199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14 yr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60–110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647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Adult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60–100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18" charset="-78"/>
                          <a:ea typeface="+mn-ea"/>
                          <a:cs typeface="Old Antic Bold" pitchFamily="2" charset="-78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596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2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normal_Garden%20G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3146856" y="3196280"/>
            <a:ext cx="64182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IQ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94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Body Temperature (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T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)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ea typeface="+mn-ea"/>
              <a:cs typeface="Old Antic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50343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Definition body </a:t>
            </a:r>
            <a:r>
              <a:rPr lang="en-US" sz="36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Temperature:</a:t>
            </a:r>
            <a:endParaRPr lang="en-US" sz="36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Old Antic Bold" pitchFamily="2" charset="-78"/>
            </a:endParaRPr>
          </a:p>
          <a:p>
            <a:pPr marL="0" indent="0" algn="just">
              <a:buNone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Is controlled by balancing metabolic heat production with heat loss. Most heat production comes from the deep tissue organs (brain, liver, and heart) and the skeletal muscles.</a:t>
            </a:r>
          </a:p>
          <a:p>
            <a:pPr marL="0" indent="0" algn="just">
              <a:buNone/>
            </a:pPr>
            <a:r>
              <a:rPr lang="en-US" sz="36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Check temperature: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1-Thermometer: glass (client’s bedside).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2- Electronic and disposable protective sheath .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3-Lubricant (rectal, glass thermometer).</a:t>
            </a:r>
          </a:p>
        </p:txBody>
      </p:sp>
    </p:spTree>
    <p:extLst>
      <p:ext uri="{BB962C8B-B14F-4D97-AF65-F5344CB8AC3E}">
        <p14:creationId xmlns:p14="http://schemas.microsoft.com/office/powerpoint/2010/main" val="41674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Physiology of body temperature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Hypothalamus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is gland consider point of thermoregulatory center.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anterior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hypothalamus = response to heat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posterior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hypothalamus = response to cold 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Old Antic Bold" pitchFamily="2" charset="-78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Old Antic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99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5034390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Clr>
                <a:srgbClr val="D16349"/>
              </a:buClr>
              <a:buNone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1.Radiation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: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 the diffusion of heat by electromagnetic waves. </a:t>
            </a:r>
          </a:p>
          <a:p>
            <a:pPr marL="685800" lvl="0">
              <a:lnSpc>
                <a:spcPct val="150000"/>
              </a:lnSpc>
              <a:buClr>
                <a:srgbClr val="D16349"/>
              </a:buClr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Ex. Body gives off waves of heat from uncovered surfaces.</a:t>
            </a:r>
          </a:p>
          <a:p>
            <a:pPr marL="0" lvl="0" indent="0">
              <a:lnSpc>
                <a:spcPct val="150000"/>
              </a:lnSpc>
              <a:buClr>
                <a:srgbClr val="D16349"/>
              </a:buClr>
              <a:buNone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2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.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Convection: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the diffusion of heat by motion between areas of un equal density. </a:t>
            </a:r>
          </a:p>
          <a:p>
            <a:pPr marL="685800">
              <a:lnSpc>
                <a:spcPct val="150000"/>
              </a:lnSpc>
              <a:buClr>
                <a:srgbClr val="D16349"/>
              </a:buClr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Ex. Fan of cool air across the surface of warm body.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3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.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Evaporation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: conversion of the liquid to a vapor. </a:t>
            </a:r>
          </a:p>
          <a:p>
            <a:pPr algn="just"/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     Ex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. body fluid in form of in sensible loss it vaporize from skin.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4.Direct contact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: transfer of heat to another object during direct contact. </a:t>
            </a:r>
          </a:p>
          <a:p>
            <a:pPr algn="just"/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     Ex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. Body transfer heat to ice pack and causing ice melt.</a:t>
            </a: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Physical process of heat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loss</a:t>
            </a:r>
            <a:endParaRPr lang="ar-IQ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ea typeface="+mn-ea"/>
              <a:cs typeface="Old Antic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51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5034390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Clr>
                <a:srgbClr val="D16349"/>
              </a:buClr>
              <a:buNone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1.Age 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Old Antic Bold" pitchFamily="2" charset="-78"/>
            </a:endParaRPr>
          </a:p>
          <a:p>
            <a:pPr marL="0" lvl="0" indent="0">
              <a:lnSpc>
                <a:spcPct val="150000"/>
              </a:lnSpc>
              <a:buClr>
                <a:srgbClr val="D16349"/>
              </a:buClr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Newborn = Hypothermic stabilizing temperature within a small range, makes them susceptible to temperature variation especially hypothermia. </a:t>
            </a:r>
          </a:p>
          <a:p>
            <a:pPr marL="0" lvl="0" indent="0">
              <a:lnSpc>
                <a:spcPct val="150000"/>
              </a:lnSpc>
              <a:buClr>
                <a:srgbClr val="D16349"/>
              </a:buClr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Children = have slightly higher normal temperature than adult 37C° until age 3 years.</a:t>
            </a:r>
          </a:p>
          <a:p>
            <a:pPr marL="0" lvl="0" indent="0">
              <a:lnSpc>
                <a:spcPct val="150000"/>
              </a:lnSpc>
              <a:buClr>
                <a:srgbClr val="D16349"/>
              </a:buClr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Elderly = have decrease thermos regulation lower than normal 36C°. </a:t>
            </a:r>
          </a:p>
          <a:p>
            <a:pPr marL="0" lvl="0" indent="0">
              <a:lnSpc>
                <a:spcPct val="150000"/>
              </a:lnSpc>
              <a:buClr>
                <a:srgbClr val="D16349"/>
              </a:buClr>
              <a:buNone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2.Gender 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Old Antic Bold" pitchFamily="2" charset="-78"/>
            </a:endParaRPr>
          </a:p>
          <a:p>
            <a:pPr marL="0" lvl="0" indent="0">
              <a:lnSpc>
                <a:spcPct val="150000"/>
              </a:lnSpc>
              <a:buClr>
                <a:srgbClr val="D16349"/>
              </a:buClr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Women have increase in body temperature more than men because hormonal changes</a:t>
            </a: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Factors 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can influence the normal temperature </a:t>
            </a:r>
            <a:endParaRPr lang="ar-IQ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ea typeface="+mn-ea"/>
              <a:cs typeface="Old Antic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5034390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Clr>
                <a:srgbClr val="D16349"/>
              </a:buClr>
              <a:buNone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3.Environment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: </a:t>
            </a:r>
          </a:p>
          <a:p>
            <a:pPr marL="0" lvl="0" indent="0">
              <a:lnSpc>
                <a:spcPct val="150000"/>
              </a:lnSpc>
              <a:buClr>
                <a:srgbClr val="D16349"/>
              </a:buClr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Cold environment can lead to hypothermia </a:t>
            </a:r>
          </a:p>
          <a:p>
            <a:pPr marL="0" lvl="0" indent="0">
              <a:lnSpc>
                <a:spcPct val="150000"/>
              </a:lnSpc>
              <a:buClr>
                <a:srgbClr val="D16349"/>
              </a:buClr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Hot environment can lead to hyperthermia.  </a:t>
            </a:r>
          </a:p>
          <a:p>
            <a:pPr marL="0" lvl="0" indent="0">
              <a:lnSpc>
                <a:spcPct val="150000"/>
              </a:lnSpc>
              <a:buClr>
                <a:srgbClr val="D16349"/>
              </a:buClr>
              <a:buNone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4.Circadian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rhythm: </a:t>
            </a:r>
          </a:p>
          <a:p>
            <a:pPr marL="0" indent="0">
              <a:lnSpc>
                <a:spcPct val="150000"/>
              </a:lnSpc>
              <a:buClr>
                <a:srgbClr val="D16349"/>
              </a:buClr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At morning, lower temperature than late afternoon and early evening. </a:t>
            </a: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Cont.,…</a:t>
            </a:r>
            <a:endParaRPr lang="ar-IQ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ea typeface="+mn-ea"/>
              <a:cs typeface="Old Antic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15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34304388"/>
              </p:ext>
            </p:extLst>
          </p:nvPr>
        </p:nvGraphicFramePr>
        <p:xfrm>
          <a:off x="450576" y="1368342"/>
          <a:ext cx="11304104" cy="5654623"/>
        </p:xfrm>
        <a:graphic>
          <a:graphicData uri="http://schemas.openxmlformats.org/drawingml/2006/table">
            <a:tbl>
              <a:tblPr firstRow="1" firstCol="1" bandRow="1"/>
              <a:tblGrid>
                <a:gridCol w="2743199">
                  <a:extLst>
                    <a:ext uri="{9D8B030D-6E8A-4147-A177-3AD203B41FA5}">
                      <a16:colId xmlns:a16="http://schemas.microsoft.com/office/drawing/2014/main" val="2220198559"/>
                    </a:ext>
                  </a:extLst>
                </a:gridCol>
                <a:gridCol w="1974574">
                  <a:extLst>
                    <a:ext uri="{9D8B030D-6E8A-4147-A177-3AD203B41FA5}">
                      <a16:colId xmlns:a16="http://schemas.microsoft.com/office/drawing/2014/main" val="2114931284"/>
                    </a:ext>
                  </a:extLst>
                </a:gridCol>
                <a:gridCol w="2652308">
                  <a:extLst>
                    <a:ext uri="{9D8B030D-6E8A-4147-A177-3AD203B41FA5}">
                      <a16:colId xmlns:a16="http://schemas.microsoft.com/office/drawing/2014/main" val="475715570"/>
                    </a:ext>
                  </a:extLst>
                </a:gridCol>
                <a:gridCol w="3934023">
                  <a:extLst>
                    <a:ext uri="{9D8B030D-6E8A-4147-A177-3AD203B41FA5}">
                      <a16:colId xmlns:a16="http://schemas.microsoft.com/office/drawing/2014/main" val="948704935"/>
                    </a:ext>
                  </a:extLst>
                </a:gridCol>
              </a:tblGrid>
              <a:tr h="579703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Temperature route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8" marR="38528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Normal value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8" marR="38528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Advantage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8" marR="38528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Disadvantage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8" marR="38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715122"/>
                  </a:ext>
                </a:extLst>
              </a:tr>
              <a:tr h="1742063">
                <a:tc>
                  <a:txBody>
                    <a:bodyPr/>
                    <a:lstStyle/>
                    <a:p>
                      <a:pPr marL="45720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</a:t>
                      </a:r>
                    </a:p>
                    <a:p>
                      <a:pPr marL="45720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Oral</a:t>
                      </a:r>
                    </a:p>
                  </a:txBody>
                  <a:tcPr marL="38528" marR="3852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37C°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98.6 F°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8" marR="38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Easy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-Fast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-Accurate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8" marR="38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-Cannot use for patient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-Unconscious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-Confused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-Prone to seizure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-Recovering from surgery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8" marR="38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625402"/>
                  </a:ext>
                </a:extLst>
              </a:tr>
              <a:tr h="855224">
                <a:tc>
                  <a:txBody>
                    <a:bodyPr/>
                    <a:lstStyle/>
                    <a:p>
                      <a:pPr marL="45720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Axillary</a:t>
                      </a:r>
                      <a:endParaRPr kumimoji="0" lang="en-US" sz="2000" b="1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8" marR="3852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37.5 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C°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99.5 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8" marR="38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Safe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Good for children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new born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8" marR="38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measure skin </a:t>
                      </a:r>
                      <a:r>
                        <a:rPr lang="en-US" sz="200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surface 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 be variable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8" marR="38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646415"/>
                  </a:ext>
                </a:extLst>
              </a:tr>
              <a:tr h="1742063">
                <a:tc>
                  <a:txBody>
                    <a:bodyPr/>
                    <a:lstStyle/>
                    <a:p>
                      <a:pPr marL="45720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45720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sz="2000" b="1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Rectal</a:t>
                      </a:r>
                      <a:endParaRPr kumimoji="0" lang="en-US" sz="2000" b="1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8" marR="3852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36.5 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C°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97.7 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F°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8" marR="38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More reflective of core temperature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Fast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8" marR="38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-Cannot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used for patient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Rectal bleeding.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Diarrhea.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Hemorrhoid.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Who are recovering from rectal surgery.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Newborn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8" marR="38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4494"/>
                  </a:ext>
                </a:extLst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450576" y="291124"/>
            <a:ext cx="11741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Average normal temperature for adults at various site with advantage and dis advantage </a:t>
            </a:r>
            <a:endParaRPr lang="ar-IQ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Old Antic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52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Thermometers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ea typeface="+mn-ea"/>
              <a:cs typeface="Old Antic Bold" pitchFamily="2" charset="-78"/>
            </a:endParaRPr>
          </a:p>
        </p:txBody>
      </p:sp>
      <p:pic>
        <p:nvPicPr>
          <p:cNvPr id="4" name="Picture 5" descr="C:\Users\Ahmed\Desktop\Clinical_thermometer_38.7 - Copy.jpg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2" y="1553817"/>
            <a:ext cx="4537795" cy="238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/>
          <p:cNvPicPr/>
          <p:nvPr/>
        </p:nvPicPr>
        <p:blipFill>
          <a:blip r:embed="rId5"/>
          <a:stretch>
            <a:fillRect/>
          </a:stretch>
        </p:blipFill>
        <p:spPr>
          <a:xfrm>
            <a:off x="6379296" y="1569308"/>
            <a:ext cx="5402240" cy="4738727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93" y="4096093"/>
            <a:ext cx="4537794" cy="2211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8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spcBef>
            <a:spcPct val="50000"/>
          </a:spcBef>
          <a:defRPr sz="2800" b="1" dirty="0">
            <a:solidFill>
              <a:schemeClr val="folHlink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2337</TotalTime>
  <Words>1129</Words>
  <Application>Microsoft Office PowerPoint</Application>
  <PresentationFormat>شاشة عريضة</PresentationFormat>
  <Paragraphs>209</Paragraphs>
  <Slides>24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24</vt:i4>
      </vt:variant>
    </vt:vector>
  </HeadingPairs>
  <TitlesOfParts>
    <vt:vector size="36" baseType="lpstr">
      <vt:lpstr>Andalus</vt:lpstr>
      <vt:lpstr>Arial</vt:lpstr>
      <vt:lpstr>Calibri</vt:lpstr>
      <vt:lpstr>Garamond</vt:lpstr>
      <vt:lpstr>Georgia</vt:lpstr>
      <vt:lpstr>Old Antic Bold</vt:lpstr>
      <vt:lpstr>Tahoma</vt:lpstr>
      <vt:lpstr>Times New Roman</vt:lpstr>
      <vt:lpstr>Wingdings</vt:lpstr>
      <vt:lpstr>Wingdings 2</vt:lpstr>
      <vt:lpstr>Default Design</vt:lpstr>
      <vt:lpstr>Civic</vt:lpstr>
      <vt:lpstr>عرض تقديمي في PowerPoint</vt:lpstr>
      <vt:lpstr>Vital Signs</vt:lpstr>
      <vt:lpstr>Body Temperature (T)</vt:lpstr>
      <vt:lpstr>Physiology of body temperature </vt:lpstr>
      <vt:lpstr>Physical process of heat loss</vt:lpstr>
      <vt:lpstr>Factors can influence the normal temperature </vt:lpstr>
      <vt:lpstr>Cont.,…</vt:lpstr>
      <vt:lpstr>عرض تقديمي في PowerPoint</vt:lpstr>
      <vt:lpstr>Thermometers</vt:lpstr>
      <vt:lpstr>Shift between Fahrenheit and Celsius units</vt:lpstr>
      <vt:lpstr>Terms use to describe body temperature </vt:lpstr>
      <vt:lpstr>Fever</vt:lpstr>
      <vt:lpstr>Physical effects of fever (signs and symptoms) </vt:lpstr>
      <vt:lpstr>Nursing interventions for patient with fever: </vt:lpstr>
      <vt:lpstr>Sites of compresses: </vt:lpstr>
      <vt:lpstr>Pulse (P)</vt:lpstr>
      <vt:lpstr>Physiology of the pulse </vt:lpstr>
      <vt:lpstr>Factors affecting of pulse. </vt:lpstr>
      <vt:lpstr>Terms describe pulse </vt:lpstr>
      <vt:lpstr>Sites of pulse points: </vt:lpstr>
      <vt:lpstr>Site of Taking Pulse</vt:lpstr>
      <vt:lpstr>عرض تقديمي في PowerPoint</vt:lpstr>
      <vt:lpstr> Normal age-related variations in resting pulse 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hani</dc:creator>
  <cp:lastModifiedBy>Maher</cp:lastModifiedBy>
  <cp:revision>248</cp:revision>
  <cp:lastPrinted>2017-12-15T20:26:45Z</cp:lastPrinted>
  <dcterms:created xsi:type="dcterms:W3CDTF">2016-01-11T15:58:09Z</dcterms:created>
  <dcterms:modified xsi:type="dcterms:W3CDTF">2024-12-21T03:35:54Z</dcterms:modified>
</cp:coreProperties>
</file>