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0" d="100"/>
          <a:sy n="80" d="100"/>
        </p:scale>
        <p:origin x="-152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FB03F-A5DC-4D96-BD79-3FE6E9BEE142}" type="datetimeFigureOut">
              <a:rPr lang="en-US" smtClean="0"/>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97465-CFE1-425A-A9F0-FD39374F012F}" type="slidenum">
              <a:rPr lang="en-US" smtClean="0"/>
              <a:t>‹#›</a:t>
            </a:fld>
            <a:endParaRPr lang="en-US"/>
          </a:p>
        </p:txBody>
      </p:sp>
    </p:spTree>
    <p:extLst>
      <p:ext uri="{BB962C8B-B14F-4D97-AF65-F5344CB8AC3E}">
        <p14:creationId xmlns:p14="http://schemas.microsoft.com/office/powerpoint/2010/main" val="327258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52525" y="692150"/>
            <a:ext cx="4552950" cy="3416300"/>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22/07/1446</a:t>
            </a:fld>
            <a:endParaRPr lang="ar-S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S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22/07/1446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22/07/1446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B8ABB09-4A1D-463E-8065-109CC2B7EFAA}" type="datetimeFigureOut">
              <a:rPr lang="ar-SA" smtClean="0"/>
              <a:t>22/07/1446</a:t>
            </a:fld>
            <a:endParaRPr lang="ar-SA"/>
          </a:p>
        </p:txBody>
      </p:sp>
      <p:sp>
        <p:nvSpPr>
          <p:cNvPr id="9" name="Slide Number Placeholder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Footer Placeholder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22/07/1446</a:t>
            </a:fld>
            <a:endParaRPr lang="ar-S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S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22/07/1446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22/07/1446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B8ABB09-4A1D-463E-8065-109CC2B7EFAA}" type="datetimeFigureOut">
              <a:rPr lang="ar-SA" smtClean="0"/>
              <a:t>22/07/1446</a:t>
            </a:fld>
            <a:endParaRPr lang="ar-SA"/>
          </a:p>
        </p:txBody>
      </p:sp>
      <p:sp>
        <p:nvSpPr>
          <p:cNvPr id="7" name="Slide Number Placeholder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Footer Placeholder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22/07/1446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B8ABB09-4A1D-463E-8065-109CC2B7EFAA}" type="datetimeFigureOut">
              <a:rPr lang="ar-SA" smtClean="0"/>
              <a:t>22/07/1446</a:t>
            </a:fld>
            <a:endParaRPr lang="ar-SA"/>
          </a:p>
        </p:txBody>
      </p:sp>
      <p:sp>
        <p:nvSpPr>
          <p:cNvPr id="22" name="Slide Number Placeholder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Footer Placeholder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B8ABB09-4A1D-463E-8065-109CC2B7EFAA}" type="datetimeFigureOut">
              <a:rPr lang="ar-SA" smtClean="0"/>
              <a:t>22/07/1446</a:t>
            </a:fld>
            <a:endParaRPr lang="ar-SA"/>
          </a:p>
        </p:txBody>
      </p:sp>
      <p:sp>
        <p:nvSpPr>
          <p:cNvPr id="18" name="Slide Number Placeholder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Footer Placeholder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22/07/1446</a:t>
            </a:fld>
            <a:endParaRPr lang="ar-S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kemsar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534400" cy="598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عنصر نائب للنص 3"/>
          <p:cNvSpPr txBox="1">
            <a:spLocks/>
          </p:cNvSpPr>
          <p:nvPr/>
        </p:nvSpPr>
        <p:spPr bwMode="auto">
          <a:xfrm>
            <a:off x="1447800" y="4419600"/>
            <a:ext cx="5867400" cy="2133600"/>
          </a:xfrm>
          <a:prstGeom prst="rect">
            <a:avLst/>
          </a:prstGeom>
          <a:noFill/>
          <a:ln w="9525">
            <a:noFill/>
            <a:miter lim="800000"/>
            <a:headEnd/>
            <a:tailEnd/>
          </a:ln>
        </p:spPr>
        <p:txBody>
          <a:bodyPr rtlCol="1">
            <a:normAutofit fontScale="25000" lnSpcReduction="20000"/>
          </a:bodyPr>
          <a:lstStyle/>
          <a:p>
            <a:pPr marL="342900" indent="-342900" fontAlgn="auto">
              <a:spcBef>
                <a:spcPct val="20000"/>
              </a:spcBef>
              <a:spcAft>
                <a:spcPts val="0"/>
              </a:spcAft>
              <a:buFontTx/>
              <a:buChar char="•"/>
              <a:defRPr/>
            </a:pPr>
            <a:r>
              <a:rPr lang="ar-JO" sz="3200" kern="0" dirty="0">
                <a:latin typeface="+mn-lt"/>
              </a:rPr>
              <a:t>		</a:t>
            </a:r>
            <a:endParaRPr lang="ar-JO" sz="11200" b="1" kern="0" dirty="0">
              <a:latin typeface="+mn-lt"/>
            </a:endParaRPr>
          </a:p>
          <a:p>
            <a:pPr marL="342900" indent="-342900" fontAlgn="auto">
              <a:spcBef>
                <a:spcPct val="20000"/>
              </a:spcBef>
              <a:spcAft>
                <a:spcPts val="0"/>
              </a:spcAft>
              <a:defRPr/>
            </a:pPr>
            <a:r>
              <a:rPr lang="ar-JO" sz="11200" b="1" kern="0" dirty="0">
                <a:latin typeface="+mn-lt"/>
              </a:rPr>
              <a:t>				</a:t>
            </a:r>
            <a:endParaRPr lang="ar-JO" sz="11200" b="1" kern="0" dirty="0">
              <a:solidFill>
                <a:schemeClr val="accent6">
                  <a:lumMod val="75000"/>
                </a:schemeClr>
              </a:solidFill>
              <a:latin typeface="+mn-lt"/>
            </a:endParaRPr>
          </a:p>
          <a:p>
            <a:pPr marL="342900" indent="-342900" fontAlgn="auto">
              <a:spcBef>
                <a:spcPct val="20000"/>
              </a:spcBef>
              <a:spcAft>
                <a:spcPts val="0"/>
              </a:spcAft>
              <a:buFontTx/>
              <a:buChar char="•"/>
              <a:defRPr/>
            </a:pPr>
            <a:endParaRPr lang="ar-JO" sz="11200" b="1" kern="0" dirty="0">
              <a:solidFill>
                <a:schemeClr val="accent6">
                  <a:lumMod val="75000"/>
                </a:schemeClr>
              </a:solidFill>
              <a:latin typeface="+mn-lt"/>
            </a:endParaRPr>
          </a:p>
          <a:p>
            <a:pPr marL="342900" indent="-342900" fontAlgn="auto">
              <a:spcBef>
                <a:spcPct val="20000"/>
              </a:spcBef>
              <a:spcAft>
                <a:spcPts val="0"/>
              </a:spcAft>
              <a:defRPr/>
            </a:pPr>
            <a:r>
              <a:rPr lang="ar-JO" sz="11200" b="1" kern="0" dirty="0">
                <a:solidFill>
                  <a:schemeClr val="accent6">
                    <a:lumMod val="75000"/>
                  </a:schemeClr>
                </a:solidFill>
                <a:latin typeface="+mn-lt"/>
              </a:rPr>
              <a:t>		</a:t>
            </a:r>
          </a:p>
          <a:p>
            <a:pPr marL="342900" indent="-342900" fontAlgn="auto">
              <a:spcBef>
                <a:spcPct val="20000"/>
              </a:spcBef>
              <a:spcAft>
                <a:spcPts val="0"/>
              </a:spcAft>
              <a:defRPr/>
            </a:pPr>
            <a:r>
              <a:rPr lang="ar-JO" sz="11200" b="1" kern="0" dirty="0">
                <a:solidFill>
                  <a:schemeClr val="accent6">
                    <a:lumMod val="75000"/>
                  </a:schemeClr>
                </a:solidFill>
                <a:latin typeface="+mn-lt"/>
              </a:rPr>
              <a:t>	</a:t>
            </a:r>
            <a:endParaRPr lang="ar-JO" sz="7200" kern="0" dirty="0">
              <a:latin typeface="+mn-lt"/>
            </a:endParaRP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r>
              <a:rPr lang="ar-JO" sz="7200" kern="0" dirty="0">
                <a:latin typeface="+mn-lt"/>
              </a:rPr>
              <a:t>		</a:t>
            </a:r>
          </a:p>
          <a:p>
            <a:pPr marL="342900" indent="-342900" fontAlgn="auto">
              <a:spcBef>
                <a:spcPct val="20000"/>
              </a:spcBef>
              <a:spcAft>
                <a:spcPts val="0"/>
              </a:spcAft>
              <a:buFontTx/>
              <a:buChar char="•"/>
              <a:defRPr/>
            </a:pPr>
            <a:endParaRPr lang="ar-JO" sz="7200" kern="0" dirty="0">
              <a:latin typeface="+mn-lt"/>
            </a:endParaRPr>
          </a:p>
          <a:p>
            <a:pPr marL="342900" indent="-342900" fontAlgn="auto">
              <a:spcBef>
                <a:spcPct val="20000"/>
              </a:spcBef>
              <a:spcAft>
                <a:spcPts val="0"/>
              </a:spcAft>
              <a:buFontTx/>
              <a:buChar char="•"/>
              <a:defRPr/>
            </a:pPr>
            <a:endParaRPr lang="ar-SA" sz="11200" kern="0" dirty="0">
              <a:latin typeface="+mn-lt"/>
            </a:endParaRPr>
          </a:p>
        </p:txBody>
      </p:sp>
      <p:sp>
        <p:nvSpPr>
          <p:cNvPr id="6" name="Text Box 4"/>
          <p:cNvSpPr txBox="1">
            <a:spLocks noChangeArrowheads="1"/>
          </p:cNvSpPr>
          <p:nvPr/>
        </p:nvSpPr>
        <p:spPr bwMode="auto">
          <a:xfrm>
            <a:off x="510089" y="10344"/>
            <a:ext cx="8123822" cy="7571303"/>
          </a:xfrm>
          <a:prstGeom prst="rect">
            <a:avLst/>
          </a:prstGeom>
          <a:noFill/>
          <a:ln w="9525">
            <a:solidFill>
              <a:srgbClr val="00B050"/>
            </a:solidFill>
            <a:miter lim="800000"/>
            <a:headEnd/>
            <a:tailEnd/>
          </a:ln>
          <a:effectLst>
            <a:outerShdw dist="35921" dir="2700000" algn="ctr" rotWithShape="0">
              <a:schemeClr val="bg2"/>
            </a:outerShdw>
          </a:effectLst>
        </p:spPr>
        <p:txBody>
          <a:bodyPr wrap="square">
            <a:spAutoFit/>
          </a:bodyPr>
          <a:lstStyle/>
          <a:p>
            <a:pPr algn="r" rtl="1" eaLnBrk="0" hangingPunct="0">
              <a:spcBef>
                <a:spcPts val="1200"/>
              </a:spcBef>
              <a:defRPr/>
            </a:pPr>
            <a:endParaRPr lang="ar-IQ" sz="2000" b="1" i="1" dirty="0">
              <a:solidFill>
                <a:srgbClr val="0033CC"/>
              </a:solidFill>
              <a:effectLst>
                <a:outerShdw blurRad="38100" dist="38100" dir="2700000" algn="tl">
                  <a:srgbClr val="000000">
                    <a:alpha val="43137"/>
                  </a:srgbClr>
                </a:outerShdw>
              </a:effectLst>
            </a:endParaRPr>
          </a:p>
          <a:p>
            <a:pPr algn="r" rtl="1" eaLnBrk="0" hangingPunct="0">
              <a:spcBef>
                <a:spcPts val="1200"/>
              </a:spcBef>
              <a:defRPr/>
            </a:pPr>
            <a:r>
              <a:rPr lang="ar-IQ" sz="2000" b="1" i="1" dirty="0">
                <a:solidFill>
                  <a:srgbClr val="0033CC"/>
                </a:solidFill>
                <a:effectLst>
                  <a:outerShdw blurRad="38100" dist="38100" dir="2700000" algn="tl">
                    <a:srgbClr val="000000">
                      <a:alpha val="43137"/>
                    </a:srgbClr>
                  </a:outerShdw>
                </a:effectLst>
              </a:rPr>
              <a:t> </a:t>
            </a:r>
            <a:r>
              <a:rPr lang="ar-IQ" sz="2000" b="1" i="1" dirty="0" smtClean="0">
                <a:solidFill>
                  <a:srgbClr val="0033CC"/>
                </a:solidFill>
                <a:effectLst>
                  <a:outerShdw blurRad="38100" dist="38100" dir="2700000" algn="tl">
                    <a:srgbClr val="000000">
                      <a:alpha val="43137"/>
                    </a:srgbClr>
                  </a:outerShdw>
                </a:effectLst>
              </a:rPr>
              <a:t>                                              </a:t>
            </a:r>
            <a:r>
              <a:rPr lang="ar-IQ" sz="3200" b="1" dirty="0" smtClean="0">
                <a:solidFill>
                  <a:srgbClr val="0033CC"/>
                </a:solidFill>
                <a:cs typeface="Akhbar MT" pitchFamily="2" charset="-78"/>
              </a:rPr>
              <a:t>جامعة المستقبل </a:t>
            </a:r>
          </a:p>
          <a:p>
            <a:pPr algn="r" rtl="1" eaLnBrk="0" hangingPunct="0">
              <a:spcBef>
                <a:spcPts val="1200"/>
              </a:spcBef>
              <a:defRPr/>
            </a:pPr>
            <a:r>
              <a:rPr lang="ar-IQ" sz="3200" b="1" dirty="0" smtClean="0">
                <a:solidFill>
                  <a:srgbClr val="0033CC"/>
                </a:solidFill>
                <a:cs typeface="Akhbar MT" pitchFamily="2" charset="-78"/>
              </a:rPr>
              <a:t>                   كلية </a:t>
            </a:r>
            <a:r>
              <a:rPr lang="ar-IQ" sz="3200" b="1" dirty="0" err="1" smtClean="0">
                <a:solidFill>
                  <a:srgbClr val="0033CC"/>
                </a:solidFill>
                <a:cs typeface="Akhbar MT" pitchFamily="2" charset="-78"/>
              </a:rPr>
              <a:t>الاداب</a:t>
            </a:r>
            <a:r>
              <a:rPr lang="ar-IQ" sz="3200" b="1" dirty="0" smtClean="0">
                <a:solidFill>
                  <a:srgbClr val="0033CC"/>
                </a:solidFill>
                <a:cs typeface="Akhbar MT" pitchFamily="2" charset="-78"/>
              </a:rPr>
              <a:t> والعلوم الانسانية / قسم الاعلام </a:t>
            </a:r>
          </a:p>
          <a:p>
            <a:pPr algn="r" rtl="1" eaLnBrk="0" hangingPunct="0">
              <a:spcBef>
                <a:spcPts val="1200"/>
              </a:spcBef>
              <a:defRPr/>
            </a:pPr>
            <a:r>
              <a:rPr lang="ar-IQ" sz="4000" b="1" dirty="0" smtClean="0"/>
              <a:t>               مادة </a:t>
            </a:r>
            <a:r>
              <a:rPr lang="ar-IQ" sz="4000" b="1" dirty="0"/>
              <a:t>اساسيات الحاسوب</a:t>
            </a:r>
            <a:r>
              <a:rPr lang="ar-IQ" sz="4000" b="1" dirty="0" smtClean="0">
                <a:solidFill>
                  <a:srgbClr val="C00000"/>
                </a:solidFill>
              </a:rPr>
              <a:t> </a:t>
            </a:r>
          </a:p>
          <a:p>
            <a:pPr algn="ctr" rtl="1" eaLnBrk="0" hangingPunct="0">
              <a:spcBef>
                <a:spcPts val="1200"/>
              </a:spcBef>
              <a:defRPr/>
            </a:pPr>
            <a:r>
              <a:rPr lang="ar-IQ" sz="2800" b="1" dirty="0" smtClean="0"/>
              <a:t>طلبة المرحلة الاولى </a:t>
            </a:r>
            <a:endParaRPr lang="ar-IQ" sz="2800" b="1" dirty="0"/>
          </a:p>
          <a:p>
            <a:pPr algn="ctr" rtl="1" eaLnBrk="0" hangingPunct="0">
              <a:spcBef>
                <a:spcPts val="1200"/>
              </a:spcBef>
              <a:defRPr/>
            </a:pPr>
            <a:r>
              <a:rPr lang="ar-IQ" sz="4000" b="1" dirty="0" smtClean="0">
                <a:solidFill>
                  <a:srgbClr val="C00000"/>
                </a:solidFill>
              </a:rPr>
              <a:t> </a:t>
            </a:r>
            <a:r>
              <a:rPr lang="ar-IQ" sz="2400" b="1" dirty="0" smtClean="0"/>
              <a:t>المحاضرة الثالثة </a:t>
            </a:r>
          </a:p>
          <a:p>
            <a:pPr algn="ctr" rtl="1" eaLnBrk="0" hangingPunct="0">
              <a:spcBef>
                <a:spcPts val="1200"/>
              </a:spcBef>
              <a:defRPr/>
            </a:pPr>
            <a:r>
              <a:rPr lang="ar-IQ" sz="4400" b="1" dirty="0" smtClean="0">
                <a:solidFill>
                  <a:srgbClr val="C00000"/>
                </a:solidFill>
              </a:rPr>
              <a:t>المكونات البرمجية   </a:t>
            </a:r>
            <a:endParaRPr lang="ar-IQ" sz="3600" b="1" dirty="0"/>
          </a:p>
          <a:p>
            <a:pPr algn="r" rtl="1" eaLnBrk="0" hangingPunct="0">
              <a:spcBef>
                <a:spcPts val="1200"/>
              </a:spcBef>
              <a:defRPr/>
            </a:pPr>
            <a:r>
              <a:rPr lang="ar-IQ" sz="3200" b="1" dirty="0" smtClean="0">
                <a:solidFill>
                  <a:schemeClr val="accent2">
                    <a:lumMod val="75000"/>
                  </a:schemeClr>
                </a:solidFill>
              </a:rPr>
              <a:t>                            سارة حاكم فنيخ         </a:t>
            </a:r>
          </a:p>
          <a:p>
            <a:pPr algn="r" rtl="1" eaLnBrk="0" hangingPunct="0">
              <a:spcBef>
                <a:spcPts val="1200"/>
              </a:spcBef>
              <a:defRPr/>
            </a:pPr>
            <a:r>
              <a:rPr lang="ar-IQ" sz="3200" b="1" dirty="0" smtClean="0">
                <a:solidFill>
                  <a:schemeClr val="accent2">
                    <a:lumMod val="75000"/>
                  </a:schemeClr>
                </a:solidFill>
              </a:rPr>
              <a:t>                              </a:t>
            </a:r>
            <a:r>
              <a:rPr lang="ar-IQ" sz="3200" dirty="0" smtClean="0"/>
              <a:t>2024-2025</a:t>
            </a:r>
            <a:endParaRPr lang="ar-IQ" sz="3200" b="1" dirty="0">
              <a:solidFill>
                <a:schemeClr val="accent2">
                  <a:lumMod val="75000"/>
                </a:schemeClr>
              </a:solidFill>
            </a:endParaRPr>
          </a:p>
          <a:p>
            <a:pPr algn="ctr" rtl="1" eaLnBrk="0" hangingPunct="0">
              <a:spcBef>
                <a:spcPts val="1200"/>
              </a:spcBef>
              <a:defRPr/>
            </a:pPr>
            <a:r>
              <a:rPr lang="en-US" sz="2000" dirty="0" smtClean="0">
                <a:hlinkClick r:id="rId3"/>
              </a:rPr>
              <a:t>hekemsara@gmail.com</a:t>
            </a:r>
            <a:r>
              <a:rPr lang="ar-IQ" sz="2000" dirty="0" smtClean="0"/>
              <a:t>  </a:t>
            </a:r>
          </a:p>
          <a:p>
            <a:pPr algn="ctr" rtl="1" eaLnBrk="0" hangingPunct="0">
              <a:spcBef>
                <a:spcPts val="1200"/>
              </a:spcBef>
              <a:defRPr/>
            </a:pPr>
            <a:endParaRPr lang="en-US" sz="2000" dirty="0"/>
          </a:p>
          <a:p>
            <a:pPr algn="ctr" rtl="1" eaLnBrk="0" hangingPunct="0">
              <a:spcBef>
                <a:spcPts val="1200"/>
              </a:spcBef>
              <a:defRPr/>
            </a:pPr>
            <a:endParaRPr lang="ar-IQ" sz="3600" b="1" i="1" dirty="0">
              <a:solidFill>
                <a:srgbClr val="0033CC"/>
              </a:solidFill>
              <a:effectLst>
                <a:outerShdw blurRad="38100" dist="38100" dir="2700000" algn="tl">
                  <a:srgbClr val="000000">
                    <a:alpha val="43137"/>
                  </a:srgbClr>
                </a:outerShdw>
              </a:effectLst>
              <a:latin typeface="Arial" pitchFamily="34" charset="0"/>
            </a:endParaRPr>
          </a:p>
        </p:txBody>
      </p:sp>
      <p:sp>
        <p:nvSpPr>
          <p:cNvPr id="6149" name="Text Box 3"/>
          <p:cNvSpPr txBox="1">
            <a:spLocks noChangeArrowheads="1"/>
          </p:cNvSpPr>
          <p:nvPr/>
        </p:nvSpPr>
        <p:spPr bwMode="auto">
          <a:xfrm>
            <a:off x="-4800600" y="-3200400"/>
            <a:ext cx="8153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ar-JO" altLang="en-US" sz="4000" b="1"/>
              <a:t> </a:t>
            </a:r>
          </a:p>
          <a:p>
            <a:pPr algn="ctr"/>
            <a:endParaRPr lang="ar-JO" altLang="en-US" sz="4000" b="1"/>
          </a:p>
          <a:p>
            <a:pPr algn="ctr"/>
            <a:endParaRPr lang="en-US" altLang="en-US" sz="4000" b="1"/>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46429"/>
            <a:ext cx="1368152" cy="129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629" y="379875"/>
            <a:ext cx="1872208" cy="137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1918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308167" y="404664"/>
            <a:ext cx="6192689" cy="8129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ar-IQ" sz="5400" b="1" dirty="0" smtClean="0">
                <a:solidFill>
                  <a:srgbClr val="C00000"/>
                </a:solidFill>
                <a:latin typeface="Simplified Arabic" pitchFamily="18" charset="-78"/>
                <a:cs typeface="Simplified Arabic" pitchFamily="18" charset="-78"/>
              </a:rPr>
              <a:t>مكونات الحاسب الالي(  اقسام المكونات البرمجية ) </a:t>
            </a: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572136" y="1628800"/>
            <a:ext cx="79208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endParaRPr lang="ar-IQ" altLang="en-US" sz="2600" dirty="0" smtClean="0">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2600" dirty="0" smtClean="0">
                <a:latin typeface="Perpetua" pitchFamily="18" charset="0"/>
                <a:cs typeface="Arial" charset="0"/>
              </a:rPr>
              <a:t>1</a:t>
            </a:r>
            <a:r>
              <a:rPr lang="ar-IQ" altLang="en-US" sz="3200" b="1" dirty="0" smtClean="0">
                <a:solidFill>
                  <a:srgbClr val="FF0000"/>
                </a:solidFill>
                <a:latin typeface="Perpetua" pitchFamily="18" charset="0"/>
                <a:cs typeface="Arial" charset="0"/>
              </a:rPr>
              <a:t>- برمجيات الاساسية ( برمجيات النظم )</a:t>
            </a:r>
          </a:p>
          <a:p>
            <a:pPr algn="r" rtl="1" eaLnBrk="1" hangingPunct="1">
              <a:spcBef>
                <a:spcPts val="575"/>
              </a:spcBef>
              <a:buClr>
                <a:schemeClr val="accent1"/>
              </a:buClr>
              <a:buSzPct val="85000"/>
              <a:buFont typeface="Wingdings 2" pitchFamily="18" charset="2"/>
              <a:buNone/>
            </a:pPr>
            <a:endParaRPr lang="ar-IQ" altLang="en-US" sz="3200" b="1" dirty="0" smtClean="0">
              <a:solidFill>
                <a:srgbClr val="FF0000"/>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وهي التي تكون مسؤولة عن تشغيل جهاز الحاسوب وادارة موارده مثل المعالج والذاكرة  ومن الامثلة عليها نظام التشغيل الويندوز </a:t>
            </a:r>
            <a:r>
              <a:rPr lang="ar-IQ" altLang="en-US" sz="3200" dirty="0" err="1" smtClean="0">
                <a:latin typeface="Perpetua" pitchFamily="18" charset="0"/>
                <a:cs typeface="Arial" charset="0"/>
              </a:rPr>
              <a:t>واللينكس</a:t>
            </a:r>
            <a:r>
              <a:rPr lang="ar-IQ" altLang="en-US" sz="3200" dirty="0" smtClean="0">
                <a:latin typeface="Perpetua" pitchFamily="18" charset="0"/>
                <a:cs typeface="Arial" charset="0"/>
              </a:rPr>
              <a:t> </a:t>
            </a:r>
            <a:r>
              <a:rPr lang="ar-IQ" altLang="en-US" sz="3200" dirty="0" err="1" smtClean="0">
                <a:latin typeface="Perpetua" pitchFamily="18" charset="0"/>
                <a:cs typeface="Arial" charset="0"/>
              </a:rPr>
              <a:t>والاندرويد</a:t>
            </a:r>
            <a:r>
              <a:rPr lang="ar-IQ" altLang="en-US" sz="3200" dirty="0" smtClean="0">
                <a:latin typeface="Perpetua" pitchFamily="18" charset="0"/>
                <a:cs typeface="Arial" charset="0"/>
              </a:rPr>
              <a:t> وغيرها من الانظمة وتشتمل ايضا على برامج النظام المساعد مثل برامج مكافحة الفايروسات </a:t>
            </a:r>
          </a:p>
          <a:p>
            <a:pPr algn="r" rtl="1" eaLnBrk="1" hangingPunct="1">
              <a:spcBef>
                <a:spcPts val="575"/>
              </a:spcBef>
              <a:buClr>
                <a:schemeClr val="accent1"/>
              </a:buClr>
              <a:buSzPct val="85000"/>
              <a:buFont typeface="Wingdings 2" pitchFamily="18" charset="2"/>
              <a:buNone/>
            </a:pPr>
            <a:endParaRPr lang="ar-IQ" altLang="en-US" sz="2600" dirty="0" smtClean="0">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endParaRPr lang="ar-IQ" altLang="en-US" sz="2600" dirty="0" smtClean="0">
              <a:latin typeface="Perpetua" pitchFamily="18" charset="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25717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0691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555776" y="476672"/>
            <a:ext cx="5976665" cy="6689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ar-IQ" sz="5400" b="1" dirty="0" smtClean="0">
                <a:solidFill>
                  <a:srgbClr val="C00000"/>
                </a:solidFill>
                <a:latin typeface="Simplified Arabic" pitchFamily="18" charset="-78"/>
                <a:cs typeface="Simplified Arabic" pitchFamily="18" charset="-78"/>
              </a:rPr>
              <a:t>مهمه 1</a:t>
            </a: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467544" y="1916832"/>
            <a:ext cx="79208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endParaRPr lang="ar-IQ" altLang="en-US" sz="2600" dirty="0" smtClean="0">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3600" b="1" dirty="0" smtClean="0">
                <a:solidFill>
                  <a:srgbClr val="FF0000"/>
                </a:solidFill>
                <a:latin typeface="Perpetua" pitchFamily="18" charset="0"/>
                <a:cs typeface="Arial" charset="0"/>
              </a:rPr>
              <a:t>قدم تقرير مبسط عن احد انواع انظمة التشغيل</a:t>
            </a:r>
          </a:p>
          <a:p>
            <a:pPr algn="r" rtl="1" eaLnBrk="1" hangingPunct="1">
              <a:spcBef>
                <a:spcPts val="575"/>
              </a:spcBef>
              <a:buClr>
                <a:schemeClr val="accent1"/>
              </a:buClr>
              <a:buSzPct val="85000"/>
              <a:buFont typeface="Wingdings 2" pitchFamily="18" charset="2"/>
              <a:buNone/>
            </a:pPr>
            <a:endParaRPr lang="ar-IQ" altLang="en-US" sz="3600" b="1" dirty="0">
              <a:solidFill>
                <a:srgbClr val="FF0000"/>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endParaRPr lang="ar-IQ" altLang="en-US" sz="3600" b="1" dirty="0" smtClean="0">
              <a:solidFill>
                <a:srgbClr val="FF0000"/>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endParaRPr lang="ar-IQ" altLang="en-US" sz="3600" b="1" dirty="0">
              <a:solidFill>
                <a:srgbClr val="FF0000"/>
              </a:solidFill>
              <a:latin typeface="Perpetua" pitchFamily="18" charset="0"/>
              <a:cs typeface="Arial" charset="0"/>
            </a:endParaRPr>
          </a:p>
          <a:p>
            <a:pPr algn="ctr" rtl="1" eaLnBrk="1" hangingPunct="1">
              <a:spcBef>
                <a:spcPts val="575"/>
              </a:spcBef>
              <a:buClr>
                <a:schemeClr val="accent1"/>
              </a:buClr>
              <a:buSzPct val="85000"/>
              <a:buFont typeface="Wingdings 2" pitchFamily="18" charset="2"/>
              <a:buNone/>
            </a:pPr>
            <a:r>
              <a:rPr lang="ar-IQ" altLang="en-US" sz="3200" b="1" dirty="0" smtClean="0">
                <a:latin typeface="Perpetua" pitchFamily="18" charset="0"/>
                <a:cs typeface="Arial" charset="0"/>
              </a:rPr>
              <a:t>                     يسلم التقرير ورقيا في المحاضرة التالية خلال الاسبوع القادم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3"/>
            <a:ext cx="214312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710742"/>
            <a:ext cx="2546226" cy="152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346537"/>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555776" y="476672"/>
            <a:ext cx="5976665" cy="6689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ar-IQ" sz="5400" b="1" dirty="0" smtClean="0">
                <a:solidFill>
                  <a:srgbClr val="C00000"/>
                </a:solidFill>
                <a:latin typeface="Simplified Arabic" pitchFamily="18" charset="-78"/>
                <a:cs typeface="Simplified Arabic" pitchFamily="18" charset="-78"/>
              </a:rPr>
              <a:t>مكونات الحاسب الالي(  اقسام المكونات البرمجية ) </a:t>
            </a: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467544" y="1916832"/>
            <a:ext cx="79208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r>
              <a:rPr lang="ar-IQ" altLang="en-US" sz="3200" b="1" dirty="0" smtClean="0">
                <a:solidFill>
                  <a:srgbClr val="FF0000"/>
                </a:solidFill>
                <a:latin typeface="Perpetua" pitchFamily="18" charset="0"/>
                <a:cs typeface="Arial" charset="0"/>
              </a:rPr>
              <a:t>2- البرمجيات التطبيقية </a:t>
            </a: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وهي التي تكون مسؤولة عن تلبية احتياجات المستخدم في تنفيذ مهام محددة </a:t>
            </a:r>
            <a:r>
              <a:rPr lang="ar-IQ" altLang="en-US" sz="3200" dirty="0" smtClean="0">
                <a:solidFill>
                  <a:srgbClr val="FF0000"/>
                </a:solidFill>
                <a:latin typeface="Perpetua" pitchFamily="18" charset="0"/>
                <a:cs typeface="Arial" charset="0"/>
              </a:rPr>
              <a:t>وتشمل نوعين </a:t>
            </a:r>
          </a:p>
          <a:p>
            <a:pPr marL="457200" indent="-457200" algn="r" rtl="1" eaLnBrk="1" hangingPunct="1">
              <a:spcBef>
                <a:spcPts val="575"/>
              </a:spcBef>
              <a:buClr>
                <a:schemeClr val="accent1"/>
              </a:buClr>
              <a:buSzPct val="85000"/>
              <a:buFontTx/>
              <a:buChar char="-"/>
            </a:pPr>
            <a:r>
              <a:rPr lang="ar-IQ" altLang="en-US" sz="3200" dirty="0" smtClean="0">
                <a:latin typeface="Perpetua" pitchFamily="18" charset="0"/>
                <a:cs typeface="Arial" charset="0"/>
              </a:rPr>
              <a:t>التطبيقية العامة مثل البرامج المكتبية (</a:t>
            </a:r>
            <a:r>
              <a:rPr lang="en-US" altLang="en-US" sz="3200" dirty="0" smtClean="0">
                <a:latin typeface="Perpetua" pitchFamily="18" charset="0"/>
                <a:cs typeface="Arial" charset="0"/>
              </a:rPr>
              <a:t>Word</a:t>
            </a:r>
            <a:r>
              <a:rPr lang="ar-IQ" altLang="en-US" sz="3200" dirty="0" smtClean="0">
                <a:latin typeface="Perpetua" pitchFamily="18" charset="0"/>
                <a:cs typeface="Arial" charset="0"/>
              </a:rPr>
              <a:t>و</a:t>
            </a:r>
            <a:r>
              <a:rPr lang="en-US" altLang="en-US" sz="3200" dirty="0">
                <a:latin typeface="Perpetua" pitchFamily="18" charset="0"/>
                <a:cs typeface="Arial" charset="0"/>
              </a:rPr>
              <a:t>Excel</a:t>
            </a:r>
            <a:r>
              <a:rPr lang="ar-IQ" altLang="en-US" sz="3200" dirty="0" smtClean="0">
                <a:latin typeface="Perpetua" pitchFamily="18" charset="0"/>
                <a:cs typeface="Arial" charset="0"/>
              </a:rPr>
              <a:t>) وبرامج المتصفحات (</a:t>
            </a:r>
            <a:r>
              <a:rPr lang="en-US" altLang="en-US" sz="3200" dirty="0">
                <a:latin typeface="Perpetua" pitchFamily="18" charset="0"/>
                <a:cs typeface="Arial" charset="0"/>
              </a:rPr>
              <a:t>Google Chrome</a:t>
            </a:r>
            <a:r>
              <a:rPr lang="ar-IQ" altLang="en-US" sz="3200" dirty="0" smtClean="0">
                <a:latin typeface="Perpetua" pitchFamily="18" charset="0"/>
                <a:cs typeface="Arial" charset="0"/>
              </a:rPr>
              <a:t>)</a:t>
            </a:r>
          </a:p>
          <a:p>
            <a:pPr marL="457200" indent="-457200" algn="r" rtl="1" eaLnBrk="1" hangingPunct="1">
              <a:spcBef>
                <a:spcPts val="575"/>
              </a:spcBef>
              <a:buClr>
                <a:schemeClr val="accent1"/>
              </a:buClr>
              <a:buSzPct val="85000"/>
              <a:buFontTx/>
              <a:buChar char="-"/>
            </a:pPr>
            <a:r>
              <a:rPr lang="ar-IQ" altLang="en-US" sz="3200" dirty="0" smtClean="0">
                <a:latin typeface="Perpetua" pitchFamily="18" charset="0"/>
                <a:cs typeface="Arial" charset="0"/>
              </a:rPr>
              <a:t>التطبيقية  الخاصة مثل برامج خاصة للتصميم الهندسي (</a:t>
            </a:r>
            <a:r>
              <a:rPr lang="en-US" altLang="en-US" sz="3200" dirty="0">
                <a:latin typeface="Perpetua" pitchFamily="18" charset="0"/>
                <a:cs typeface="Arial" charset="0"/>
              </a:rPr>
              <a:t>AutoCAD</a:t>
            </a:r>
            <a:r>
              <a:rPr lang="ar-IQ" altLang="en-US" sz="2600" dirty="0" smtClean="0">
                <a:latin typeface="Perpetua" pitchFamily="18" charset="0"/>
                <a:cs typeface="Arial" charset="0"/>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2592288" cy="169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10442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555776" y="476672"/>
            <a:ext cx="5976665" cy="6689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ar-IQ" sz="5400" b="1" dirty="0" smtClean="0">
                <a:solidFill>
                  <a:srgbClr val="C00000"/>
                </a:solidFill>
                <a:latin typeface="Simplified Arabic" pitchFamily="18" charset="-78"/>
                <a:cs typeface="Simplified Arabic" pitchFamily="18" charset="-78"/>
              </a:rPr>
              <a:t>مكونات الحاسب الالي(  اقسام المكونات البرمجية ) </a:t>
            </a: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467544" y="1916832"/>
            <a:ext cx="79208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r>
              <a:rPr lang="ar-IQ" altLang="en-US" sz="3600" b="1" dirty="0" smtClean="0">
                <a:solidFill>
                  <a:srgbClr val="FF0000"/>
                </a:solidFill>
                <a:latin typeface="Perpetua" pitchFamily="18" charset="0"/>
                <a:cs typeface="Arial" charset="0"/>
              </a:rPr>
              <a:t>3- </a:t>
            </a:r>
            <a:r>
              <a:rPr lang="ar-IQ" altLang="en-US" sz="3600" b="1" dirty="0" err="1" smtClean="0">
                <a:solidFill>
                  <a:srgbClr val="FF0000"/>
                </a:solidFill>
                <a:latin typeface="Perpetua" pitchFamily="18" charset="0"/>
                <a:cs typeface="Arial" charset="0"/>
              </a:rPr>
              <a:t>برامجيات</a:t>
            </a:r>
            <a:r>
              <a:rPr lang="ar-IQ" altLang="en-US" sz="3600" b="1" dirty="0" smtClean="0">
                <a:solidFill>
                  <a:srgbClr val="FF0000"/>
                </a:solidFill>
                <a:latin typeface="Perpetua" pitchFamily="18" charset="0"/>
                <a:cs typeface="Arial" charset="0"/>
              </a:rPr>
              <a:t> التطوير </a:t>
            </a: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وهي التي تكون مسؤولة عن انشاء </a:t>
            </a:r>
            <a:r>
              <a:rPr lang="ar-IQ" altLang="en-US" sz="3200" dirty="0" err="1" smtClean="0">
                <a:latin typeface="Perpetua" pitchFamily="18" charset="0"/>
                <a:cs typeface="Arial" charset="0"/>
              </a:rPr>
              <a:t>برامجيات</a:t>
            </a:r>
            <a:r>
              <a:rPr lang="ar-IQ" altLang="en-US" sz="3200" dirty="0" smtClean="0">
                <a:latin typeface="Perpetua" pitchFamily="18" charset="0"/>
                <a:cs typeface="Arial" charset="0"/>
              </a:rPr>
              <a:t> جديدة وتحسينها وتطويرها وتستخدم  من قبل المبرمجين ومن اهم مكوناتها </a:t>
            </a: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1- لغات البرمجة </a:t>
            </a: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2- المترجمات </a:t>
            </a: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3- البيئات المتكاملة للتطوير </a:t>
            </a: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4- انظمة ادارة الاصدارات </a:t>
            </a:r>
          </a:p>
        </p:txBody>
      </p:sp>
    </p:spTree>
    <p:extLst>
      <p:ext uri="{BB962C8B-B14F-4D97-AF65-F5344CB8AC3E}">
        <p14:creationId xmlns:p14="http://schemas.microsoft.com/office/powerpoint/2010/main" val="24867414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555776" y="476672"/>
            <a:ext cx="5976665" cy="6689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ar-IQ" sz="5400" b="1" dirty="0" smtClean="0">
                <a:solidFill>
                  <a:srgbClr val="C00000"/>
                </a:solidFill>
                <a:latin typeface="Simplified Arabic" pitchFamily="18" charset="-78"/>
                <a:cs typeface="Simplified Arabic" pitchFamily="18" charset="-78"/>
              </a:rPr>
              <a:t>مكونات الحاسب الالي(  اقسام المكونات البرمجية ) </a:t>
            </a: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467544" y="1916832"/>
            <a:ext cx="79208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r>
              <a:rPr lang="ar-IQ" altLang="en-US" sz="3200" dirty="0" smtClean="0">
                <a:solidFill>
                  <a:srgbClr val="FF0000"/>
                </a:solidFill>
                <a:latin typeface="Perpetua" pitchFamily="18" charset="0"/>
                <a:cs typeface="Arial" charset="0"/>
              </a:rPr>
              <a:t>4</a:t>
            </a:r>
            <a:r>
              <a:rPr lang="ar-IQ" altLang="en-US" sz="3200" b="1" dirty="0" smtClean="0">
                <a:solidFill>
                  <a:srgbClr val="FF0000"/>
                </a:solidFill>
                <a:latin typeface="Perpetua" pitchFamily="18" charset="0"/>
                <a:cs typeface="Arial" charset="0"/>
              </a:rPr>
              <a:t>- قواعد البيانات </a:t>
            </a: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وهي برامج تستخدم </a:t>
            </a:r>
            <a:r>
              <a:rPr lang="ar-IQ" altLang="en-US" sz="3200" dirty="0" err="1" smtClean="0">
                <a:latin typeface="Perpetua" pitchFamily="18" charset="0"/>
                <a:cs typeface="Arial" charset="0"/>
              </a:rPr>
              <a:t>لانشاء</a:t>
            </a:r>
            <a:r>
              <a:rPr lang="ar-IQ" altLang="en-US" sz="3200" dirty="0" smtClean="0">
                <a:latin typeface="Perpetua" pitchFamily="18" charset="0"/>
                <a:cs typeface="Arial" charset="0"/>
              </a:rPr>
              <a:t> وادارة قواعد البيانات وتعتبر العمود الفقري لنظم المعلومات الحديثة حيث تتيح تنظيم وتخزين البيانات بشكل يسهل معالجتها والوصول اليها بطريقة امنه وفعالة </a:t>
            </a:r>
          </a:p>
        </p:txBody>
      </p:sp>
    </p:spTree>
    <p:extLst>
      <p:ext uri="{BB962C8B-B14F-4D97-AF65-F5344CB8AC3E}">
        <p14:creationId xmlns:p14="http://schemas.microsoft.com/office/powerpoint/2010/main" val="10395756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627784" y="692696"/>
            <a:ext cx="5976665" cy="6689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667708" y="1124744"/>
            <a:ext cx="79208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نشاط فردي 1</a:t>
            </a:r>
          </a:p>
          <a:p>
            <a:pPr algn="r" rtl="1" eaLnBrk="1" hangingPunct="1">
              <a:spcBef>
                <a:spcPts val="575"/>
              </a:spcBef>
              <a:buClr>
                <a:schemeClr val="accent1"/>
              </a:buClr>
              <a:buSzPct val="85000"/>
              <a:buFont typeface="Wingdings 2" pitchFamily="18" charset="2"/>
              <a:buNone/>
            </a:pPr>
            <a:endParaRPr lang="ar-IQ" altLang="en-US" sz="3200" dirty="0" smtClean="0">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4000" dirty="0" smtClean="0">
                <a:solidFill>
                  <a:srgbClr val="FF0000"/>
                </a:solidFill>
                <a:latin typeface="Perpetua" pitchFamily="18" charset="0"/>
                <a:cs typeface="Arial" charset="0"/>
              </a:rPr>
              <a:t>وضح بمخطط  المكونات البرمجية  للحاسوب </a:t>
            </a:r>
          </a:p>
          <a:p>
            <a:pPr algn="r" rtl="1" eaLnBrk="1" hangingPunct="1">
              <a:spcBef>
                <a:spcPts val="575"/>
              </a:spcBef>
              <a:buClr>
                <a:schemeClr val="accent1"/>
              </a:buClr>
              <a:buSzPct val="85000"/>
              <a:buFont typeface="Wingdings 2" pitchFamily="18" charset="2"/>
              <a:buNone/>
            </a:pPr>
            <a:endParaRPr lang="ar-IQ" altLang="en-US" sz="4000" dirty="0">
              <a:solidFill>
                <a:srgbClr val="FF0000"/>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endParaRPr lang="ar-IQ" altLang="en-US" sz="3200" dirty="0" smtClean="0">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2000" dirty="0" smtClean="0">
                <a:latin typeface="Perpetua" pitchFamily="18" charset="0"/>
                <a:cs typeface="Arial" charset="0"/>
              </a:rPr>
              <a:t>تسلم الاجابة ورقيا داخل الصف </a:t>
            </a:r>
            <a:r>
              <a:rPr lang="ar-IQ" altLang="en-US" sz="2000" dirty="0" err="1" smtClean="0">
                <a:latin typeface="Perpetua" pitchFamily="18" charset="0"/>
                <a:cs typeface="Arial" charset="0"/>
              </a:rPr>
              <a:t>للاستاذ</a:t>
            </a:r>
            <a:r>
              <a:rPr lang="ar-IQ" altLang="en-US" sz="2000" dirty="0" smtClean="0">
                <a:latin typeface="Perpetua" pitchFamily="18" charset="0"/>
                <a:cs typeface="Arial" charset="0"/>
              </a:rPr>
              <a:t> خلال 10 دقائق</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90" y="436510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95473"/>
            <a:ext cx="2251252" cy="173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208165"/>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555776" y="476672"/>
            <a:ext cx="5976665" cy="6689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ar-IQ" sz="5400" b="1" dirty="0" smtClean="0">
                <a:solidFill>
                  <a:srgbClr val="C00000"/>
                </a:solidFill>
                <a:latin typeface="Simplified Arabic" pitchFamily="18" charset="-78"/>
                <a:cs typeface="Simplified Arabic" pitchFamily="18" charset="-78"/>
              </a:rPr>
              <a:t>مكونات الحاسب الالي(  اقسام المكونات البرمجية ) </a:t>
            </a: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323528" y="1484784"/>
            <a:ext cx="792088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endParaRPr lang="ar-IQ" altLang="en-US" sz="3200" dirty="0" smtClean="0">
              <a:latin typeface="Perpetua" pitchFamily="18" charset="0"/>
              <a:cs typeface="Arial" charset="0"/>
            </a:endParaRPr>
          </a:p>
        </p:txBody>
      </p:sp>
      <p:sp>
        <p:nvSpPr>
          <p:cNvPr id="2" name="Rectangle 1"/>
          <p:cNvSpPr/>
          <p:nvPr/>
        </p:nvSpPr>
        <p:spPr>
          <a:xfrm>
            <a:off x="3319881" y="1340768"/>
            <a:ext cx="223224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smtClean="0"/>
              <a:t>المكونات البرمجية </a:t>
            </a:r>
            <a:endParaRPr lang="en-US" dirty="0"/>
          </a:p>
        </p:txBody>
      </p:sp>
      <p:sp>
        <p:nvSpPr>
          <p:cNvPr id="3" name="Rounded Rectangle 2"/>
          <p:cNvSpPr/>
          <p:nvPr/>
        </p:nvSpPr>
        <p:spPr>
          <a:xfrm>
            <a:off x="3353054" y="2987243"/>
            <a:ext cx="1368152"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err="1" smtClean="0"/>
              <a:t>البرامجيات</a:t>
            </a:r>
            <a:r>
              <a:rPr lang="ar-IQ" dirty="0" smtClean="0"/>
              <a:t> الاساسية </a:t>
            </a:r>
            <a:endParaRPr lang="en-US" dirty="0"/>
          </a:p>
        </p:txBody>
      </p:sp>
      <p:sp>
        <p:nvSpPr>
          <p:cNvPr id="4" name="Rounded Rectangle 3"/>
          <p:cNvSpPr/>
          <p:nvPr/>
        </p:nvSpPr>
        <p:spPr>
          <a:xfrm>
            <a:off x="1547664" y="3023247"/>
            <a:ext cx="1368152" cy="9001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err="1" smtClean="0"/>
              <a:t>البرامجيات</a:t>
            </a:r>
            <a:r>
              <a:rPr lang="ar-IQ" dirty="0" smtClean="0"/>
              <a:t> التطبيقية</a:t>
            </a:r>
            <a:endParaRPr lang="en-US" dirty="0"/>
          </a:p>
        </p:txBody>
      </p:sp>
      <p:sp>
        <p:nvSpPr>
          <p:cNvPr id="5" name="Rounded Rectangle 4"/>
          <p:cNvSpPr/>
          <p:nvPr/>
        </p:nvSpPr>
        <p:spPr>
          <a:xfrm>
            <a:off x="5040052" y="2987243"/>
            <a:ext cx="1512168" cy="8280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err="1" smtClean="0"/>
              <a:t>برامجيات</a:t>
            </a:r>
            <a:r>
              <a:rPr lang="ar-IQ" dirty="0" smtClean="0"/>
              <a:t> التطوير</a:t>
            </a:r>
            <a:endParaRPr lang="en-US" dirty="0"/>
          </a:p>
        </p:txBody>
      </p:sp>
      <p:sp>
        <p:nvSpPr>
          <p:cNvPr id="7" name="Rounded Rectangle 6"/>
          <p:cNvSpPr/>
          <p:nvPr/>
        </p:nvSpPr>
        <p:spPr>
          <a:xfrm>
            <a:off x="6804248" y="3023247"/>
            <a:ext cx="1440160"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smtClean="0"/>
              <a:t>قواعد البيانات</a:t>
            </a:r>
            <a:endParaRPr lang="en-US" dirty="0"/>
          </a:p>
        </p:txBody>
      </p:sp>
      <p:cxnSp>
        <p:nvCxnSpPr>
          <p:cNvPr id="16" name="Straight Arrow Connector 15"/>
          <p:cNvCxnSpPr/>
          <p:nvPr/>
        </p:nvCxnSpPr>
        <p:spPr>
          <a:xfrm flipH="1">
            <a:off x="2699792" y="2276872"/>
            <a:ext cx="1512168" cy="710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11960" y="2276872"/>
            <a:ext cx="0" cy="710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932040" y="2204864"/>
            <a:ext cx="504056" cy="782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932040" y="2204864"/>
            <a:ext cx="2232248" cy="818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39552" y="4509120"/>
            <a:ext cx="1512168" cy="10801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smtClean="0"/>
              <a:t>التطبيقات الخاصة </a:t>
            </a:r>
            <a:endParaRPr lang="en-US" dirty="0"/>
          </a:p>
        </p:txBody>
      </p:sp>
      <p:sp>
        <p:nvSpPr>
          <p:cNvPr id="30" name="Oval 29"/>
          <p:cNvSpPr/>
          <p:nvPr/>
        </p:nvSpPr>
        <p:spPr>
          <a:xfrm>
            <a:off x="2555776" y="4509120"/>
            <a:ext cx="1584176" cy="10801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smtClean="0"/>
              <a:t>التطبيقات العامة</a:t>
            </a:r>
            <a:endParaRPr lang="en-US" dirty="0"/>
          </a:p>
        </p:txBody>
      </p:sp>
      <p:cxnSp>
        <p:nvCxnSpPr>
          <p:cNvPr id="12288" name="Straight Arrow Connector 12287"/>
          <p:cNvCxnSpPr>
            <a:stCxn id="4" idx="2"/>
          </p:cNvCxnSpPr>
          <p:nvPr/>
        </p:nvCxnSpPr>
        <p:spPr>
          <a:xfrm flipH="1">
            <a:off x="1475656" y="3923347"/>
            <a:ext cx="756084" cy="585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91" name="Straight Arrow Connector 12290"/>
          <p:cNvCxnSpPr>
            <a:stCxn id="4" idx="2"/>
          </p:cNvCxnSpPr>
          <p:nvPr/>
        </p:nvCxnSpPr>
        <p:spPr>
          <a:xfrm>
            <a:off x="2231740" y="3923347"/>
            <a:ext cx="828092" cy="657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00916"/>
            <a:ext cx="1053207" cy="105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48733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30833"/>
            <a:ext cx="9144000" cy="6858001"/>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endParaRPr lang="ar-IQ" sz="3600" b="1" dirty="0" smtClean="0">
              <a:solidFill>
                <a:srgbClr val="FF0000"/>
              </a:solidFill>
            </a:endParaRPr>
          </a:p>
          <a:p>
            <a:pPr algn="r"/>
            <a:endParaRPr lang="ar-IQ" sz="3600" b="1" dirty="0" smtClean="0">
              <a:solidFill>
                <a:srgbClr val="FF0000"/>
              </a:solidFill>
            </a:endParaRPr>
          </a:p>
          <a:p>
            <a:pPr algn="r"/>
            <a:r>
              <a:rPr lang="ar-IQ" sz="3600" b="1" dirty="0" smtClean="0">
                <a:solidFill>
                  <a:srgbClr val="FF0000"/>
                </a:solidFill>
              </a:rPr>
              <a:t>الخلاصة</a:t>
            </a:r>
          </a:p>
          <a:p>
            <a:pPr algn="r"/>
            <a:r>
              <a:rPr lang="ar-IQ" sz="3600" b="1" dirty="0" smtClean="0">
                <a:solidFill>
                  <a:srgbClr val="FF0000"/>
                </a:solidFill>
              </a:rPr>
              <a:t>1- عرف المكونات البرمجية  للحاسوب ؟</a:t>
            </a:r>
          </a:p>
          <a:p>
            <a:pPr algn="r"/>
            <a:r>
              <a:rPr lang="ar-IQ" sz="3600" b="1" dirty="0" smtClean="0">
                <a:solidFill>
                  <a:srgbClr val="FF0000"/>
                </a:solidFill>
              </a:rPr>
              <a:t>2- ما الفرق بين البرامج التطبيقية العامة والخاصة ؟</a:t>
            </a:r>
          </a:p>
          <a:p>
            <a:pPr algn="r"/>
            <a:r>
              <a:rPr lang="ar-IQ" sz="3600" b="1" dirty="0" smtClean="0">
                <a:solidFill>
                  <a:srgbClr val="FF0000"/>
                </a:solidFill>
              </a:rPr>
              <a:t>2- عدد اهم مكونات برامج التطوير ؟</a:t>
            </a:r>
          </a:p>
          <a:p>
            <a:pPr algn="r"/>
            <a:r>
              <a:rPr lang="ar-IQ" sz="3600" b="1" dirty="0" smtClean="0">
                <a:solidFill>
                  <a:srgbClr val="FF0000"/>
                </a:solidFill>
              </a:rPr>
              <a:t>4- ماهي البرامج التي تعتبر العمود الفقري لنظم المعلومات ؟</a:t>
            </a:r>
          </a:p>
          <a:p>
            <a:pPr algn="r"/>
            <a:r>
              <a:rPr lang="ar-IQ" sz="3600" b="1" dirty="0" smtClean="0">
                <a:solidFill>
                  <a:srgbClr val="FF0000"/>
                </a:solidFill>
              </a:rPr>
              <a:t>3- وضح بمخطط المكونات البرمجية  للحاسب الالي ؟</a:t>
            </a:r>
          </a:p>
        </p:txBody>
      </p:sp>
      <p:sp>
        <p:nvSpPr>
          <p:cNvPr id="7" name="عنصر نائب للمحتوى 2"/>
          <p:cNvSpPr txBox="1">
            <a:spLocks/>
          </p:cNvSpPr>
          <p:nvPr/>
        </p:nvSpPr>
        <p:spPr>
          <a:xfrm>
            <a:off x="334962" y="1196752"/>
            <a:ext cx="8472487" cy="4937125"/>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r" rtl="1">
              <a:defRPr/>
            </a:pPr>
            <a:endParaRPr lang="ar-IQ" sz="3600" b="1" dirty="0">
              <a:solidFill>
                <a:srgbClr val="00B050"/>
              </a:solidFill>
              <a:cs typeface="Arial" charset="0"/>
            </a:endParaRPr>
          </a:p>
          <a:p>
            <a:pPr marL="0" indent="0" algn="r" rtl="1">
              <a:buNone/>
              <a:defRPr/>
            </a:pPr>
            <a:endParaRPr lang="en-US" sz="3600" b="1" dirty="0">
              <a:solidFill>
                <a:srgbClr val="00B050"/>
              </a:solidFill>
              <a:cs typeface="Arial"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5497"/>
            <a:ext cx="2376264" cy="251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497052"/>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8064896" cy="3908762"/>
          </a:xfrm>
          <a:prstGeom prst="rect">
            <a:avLst/>
          </a:prstGeom>
          <a:noFill/>
        </p:spPr>
        <p:txBody>
          <a:bodyPr wrap="square" rtlCol="0">
            <a:spAutoFit/>
          </a:bodyPr>
          <a:lstStyle/>
          <a:p>
            <a:r>
              <a:rPr lang="ar-IQ" sz="4000" dirty="0" smtClean="0"/>
              <a:t>                                                </a:t>
            </a:r>
            <a:r>
              <a:rPr lang="ar-IQ" sz="4000" dirty="0" smtClean="0">
                <a:solidFill>
                  <a:srgbClr val="FF0000"/>
                </a:solidFill>
              </a:rPr>
              <a:t>مهمه 2 </a:t>
            </a:r>
          </a:p>
          <a:p>
            <a:r>
              <a:rPr lang="ar-IQ" sz="4000" dirty="0" smtClean="0">
                <a:solidFill>
                  <a:srgbClr val="FF0000"/>
                </a:solidFill>
              </a:rPr>
              <a:t>  </a:t>
            </a:r>
            <a:endParaRPr lang="ar-IQ" sz="4000" dirty="0"/>
          </a:p>
          <a:p>
            <a:r>
              <a:rPr lang="ar-IQ" sz="4000" dirty="0" smtClean="0"/>
              <a:t>قارن بين المكونات </a:t>
            </a:r>
          </a:p>
          <a:p>
            <a:r>
              <a:rPr lang="ar-IQ" sz="4000" dirty="0" smtClean="0">
                <a:solidFill>
                  <a:srgbClr val="FF0000"/>
                </a:solidFill>
              </a:rPr>
              <a:t>المادية </a:t>
            </a:r>
            <a:r>
              <a:rPr lang="ar-IQ" sz="4000" dirty="0" smtClean="0"/>
              <a:t>و</a:t>
            </a:r>
            <a:r>
              <a:rPr lang="ar-IQ" sz="4000" dirty="0" smtClean="0">
                <a:solidFill>
                  <a:schemeClr val="accent2">
                    <a:lumMod val="75000"/>
                  </a:schemeClr>
                </a:solidFill>
              </a:rPr>
              <a:t>البرمجية</a:t>
            </a:r>
            <a:r>
              <a:rPr lang="ar-IQ" sz="4000" dirty="0" smtClean="0">
                <a:solidFill>
                  <a:srgbClr val="FF0000"/>
                </a:solidFill>
              </a:rPr>
              <a:t> </a:t>
            </a:r>
          </a:p>
          <a:p>
            <a:r>
              <a:rPr lang="ar-IQ" sz="4000" dirty="0" smtClean="0"/>
              <a:t>للحاسوب      </a:t>
            </a:r>
          </a:p>
          <a:p>
            <a:r>
              <a:rPr lang="ar-IQ" sz="2400" dirty="0" smtClean="0">
                <a:solidFill>
                  <a:srgbClr val="00B050"/>
                </a:solidFill>
              </a:rPr>
              <a:t>الاجابة على الكلاس روم  من خلال </a:t>
            </a:r>
            <a:r>
              <a:rPr lang="ar-IQ" sz="2400" dirty="0" err="1" smtClean="0">
                <a:solidFill>
                  <a:srgbClr val="00B050"/>
                </a:solidFill>
              </a:rPr>
              <a:t>الباركود</a:t>
            </a:r>
            <a:r>
              <a:rPr lang="ar-IQ" sz="2400" dirty="0" smtClean="0">
                <a:solidFill>
                  <a:srgbClr val="00B050"/>
                </a:solidFill>
              </a:rPr>
              <a:t> لطفا </a:t>
            </a:r>
          </a:p>
          <a:p>
            <a:r>
              <a:rPr lang="ar-IQ" sz="2400" dirty="0" smtClean="0">
                <a:solidFill>
                  <a:srgbClr val="00B050"/>
                </a:solidFill>
              </a:rPr>
              <a:t>الوقت (12)</a:t>
            </a:r>
            <a:endParaRPr lang="en-US" sz="2400" dirty="0">
              <a:solidFill>
                <a:srgbClr val="00B05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556792"/>
            <a:ext cx="1480110" cy="224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509121"/>
            <a:ext cx="2880320" cy="211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810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ankyou Images – Browse 6,234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30026"/>
            <a:ext cx="8461927" cy="557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5415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51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692696"/>
            <a:ext cx="6085228" cy="4104456"/>
          </a:xfrm>
        </p:spPr>
        <p:txBody>
          <a:bodyPr/>
          <a:lstStyle/>
          <a:p>
            <a:pPr marL="182880" indent="0" algn="ctr">
              <a:buNone/>
            </a:pPr>
            <a:r>
              <a:rPr lang="ar-IQ" sz="4400" dirty="0" smtClean="0">
                <a:solidFill>
                  <a:srgbClr val="0070C0"/>
                </a:solidFill>
                <a:latin typeface="Arial" pitchFamily="34" charset="0"/>
                <a:cs typeface="Arial" pitchFamily="34" charset="0"/>
              </a:rPr>
              <a:t>الهدف العام </a:t>
            </a:r>
            <a:r>
              <a:rPr lang="ar-IQ" sz="4400" dirty="0" smtClean="0">
                <a:latin typeface="Arial" pitchFamily="34" charset="0"/>
                <a:cs typeface="Arial" pitchFamily="34" charset="0"/>
              </a:rPr>
              <a:t>:- اكساب الطلبة مفهوم مكونات الحاسوب البرمجية  وما يتعلق بها </a:t>
            </a:r>
            <a:r>
              <a:rPr lang="ar-IQ" sz="4400" dirty="0">
                <a:latin typeface="Arial" pitchFamily="34" charset="0"/>
                <a:cs typeface="Arial" pitchFamily="34" charset="0"/>
              </a:rPr>
              <a:t/>
            </a:r>
            <a:br>
              <a:rPr lang="ar-IQ" sz="4400" dirty="0">
                <a:latin typeface="Arial" pitchFamily="34" charset="0"/>
                <a:cs typeface="Arial" pitchFamily="34" charset="0"/>
              </a:rPr>
            </a:br>
            <a:r>
              <a:rPr lang="ar-IQ" sz="4000" dirty="0" smtClean="0"/>
              <a:t> </a:t>
            </a:r>
            <a:endParaRPr lang="en-US" sz="4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892487"/>
            <a:ext cx="1215976" cy="18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846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274638"/>
            <a:ext cx="3640832" cy="5386610"/>
          </a:xfrm>
        </p:spPr>
        <p:txBody>
          <a:bodyPr>
            <a:normAutofit/>
          </a:bodyPr>
          <a:lstStyle/>
          <a:p>
            <a:pPr algn="ctr"/>
            <a:r>
              <a:rPr lang="ar-IQ" sz="4000" dirty="0" smtClean="0">
                <a:solidFill>
                  <a:srgbClr val="FF0000"/>
                </a:solidFill>
              </a:rPr>
              <a:t>هل</a:t>
            </a:r>
            <a:r>
              <a:rPr lang="ar-IQ" dirty="0" smtClean="0">
                <a:solidFill>
                  <a:srgbClr val="FF0000"/>
                </a:solidFill>
              </a:rPr>
              <a:t> </a:t>
            </a:r>
            <a:r>
              <a:rPr lang="ar-IQ" sz="4000" dirty="0" smtClean="0">
                <a:solidFill>
                  <a:srgbClr val="00B050"/>
                </a:solidFill>
              </a:rPr>
              <a:t>فكرت</a:t>
            </a:r>
            <a:r>
              <a:rPr lang="ar-IQ" sz="4000" dirty="0" smtClean="0">
                <a:solidFill>
                  <a:srgbClr val="FF0000"/>
                </a:solidFill>
              </a:rPr>
              <a:t> يوما كيف يمكن لجهاز الحاسوب ان يفهم اوامرك وينفذها بسرعة ودقة ويحولها الى نتائج ملموسة</a:t>
            </a:r>
            <a:r>
              <a:rPr lang="ar-IQ" sz="4000" dirty="0" smtClean="0">
                <a:solidFill>
                  <a:srgbClr val="00B050"/>
                </a:solidFill>
              </a:rPr>
              <a:t> ؟؟؟</a:t>
            </a:r>
            <a:r>
              <a:rPr lang="ar-IQ" dirty="0" smtClean="0">
                <a:solidFill>
                  <a:srgbClr val="FF0000"/>
                </a:solidFill>
              </a:rPr>
              <a:t> </a:t>
            </a:r>
            <a:endParaRPr lang="en-US" dirty="0">
              <a:solidFill>
                <a:srgbClr val="FF0000"/>
              </a:solidFill>
            </a:endParaRPr>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3827100" cy="393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477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compute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067289" y="4980520"/>
            <a:ext cx="1865716"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7588" y="304800"/>
            <a:ext cx="6675437"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ar-IQ" sz="5400" b="1" dirty="0" smtClean="0">
                <a:solidFill>
                  <a:srgbClr val="C00000"/>
                </a:solidFill>
                <a:latin typeface="Simplified Arabic" pitchFamily="18" charset="-78"/>
                <a:cs typeface="Simplified Arabic" pitchFamily="18" charset="-78"/>
              </a:rPr>
              <a:t>مكونات الحاسب الالي </a:t>
            </a: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430830" y="1867745"/>
            <a:ext cx="79208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r>
              <a:rPr lang="ar-IQ" altLang="en-US" sz="2600" dirty="0" smtClean="0">
                <a:latin typeface="Perpetua" pitchFamily="18" charset="0"/>
                <a:cs typeface="Arial" charset="0"/>
              </a:rPr>
              <a:t>مقدمة </a:t>
            </a:r>
          </a:p>
          <a:p>
            <a:pPr algn="r" rtl="1" eaLnBrk="1" hangingPunct="1">
              <a:spcBef>
                <a:spcPts val="575"/>
              </a:spcBef>
              <a:buClr>
                <a:schemeClr val="accent1"/>
              </a:buClr>
              <a:buSzPct val="85000"/>
              <a:buFont typeface="Wingdings 2" pitchFamily="18" charset="2"/>
              <a:buNone/>
            </a:pPr>
            <a:r>
              <a:rPr lang="ar-IQ" altLang="en-US" sz="2600" dirty="0" smtClean="0">
                <a:latin typeface="Perpetua" pitchFamily="18" charset="0"/>
                <a:cs typeface="Arial" charset="0"/>
              </a:rPr>
              <a:t>بعد ان تطرقنا في المحاضرة السابقة الى المكونات المادية للحاسوب اليوم</a:t>
            </a:r>
            <a:r>
              <a:rPr lang="ar-IQ" altLang="en-US" sz="2600" dirty="0">
                <a:latin typeface="Perpetua" pitchFamily="18" charset="0"/>
                <a:cs typeface="Arial" charset="0"/>
              </a:rPr>
              <a:t>، سنأخذكم في رحلة لاكتشاف العقل البرمجي للحاسوب، الجزء الذي يمنح الحياة للمكونات المادية ويحوّلها إلى أدوات قوية في أيدينا. سنتعرف معًا على البرمجيات التي تُعد العمود الفقري لتشغيل الحاسوب، بدءًا من أنظمة التشغيل التي تُدير أجهزتنا، إلى التطبيقات التي نستخدمها يوميًا، وأدوات التطوير التي تُصنع بها هذه البرمجيات. فلنبدأ باستكشاف عالم المكونات البرمجية وأهميتها في حياتنا.</a:t>
            </a:r>
            <a:endParaRPr lang="en-US" altLang="en-US" sz="2600" dirty="0">
              <a:latin typeface="Perpetua" pitchFamily="18" charset="0"/>
              <a:cs typeface="Arial"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4537"/>
            <a:ext cx="2520280" cy="2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04724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87588" y="304800"/>
            <a:ext cx="6675437"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528112" y="1948631"/>
            <a:ext cx="79208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endParaRPr lang="en-US" altLang="en-US" sz="2400" dirty="0">
              <a:latin typeface="Perpetua" pitchFamily="18" charset="0"/>
              <a:cs typeface="Arial"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20688"/>
            <a:ext cx="5904656"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flipH="1">
            <a:off x="5386685" y="2870175"/>
            <a:ext cx="477242" cy="720080"/>
          </a:xfrm>
          <a:prstGeom prst="downArrow">
            <a:avLst>
              <a:gd name="adj1" fmla="val 50000"/>
              <a:gd name="adj2" fmla="val 10246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508" y="2869927"/>
            <a:ext cx="530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878546" y="3644675"/>
            <a:ext cx="149352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ar-IQ" sz="1800">
                <a:effectLst/>
                <a:ea typeface="Calibri"/>
                <a:cs typeface="Arial"/>
              </a:rPr>
              <a:t>وحدة الادخال</a:t>
            </a:r>
            <a:endParaRPr lang="en-US" sz="1100">
              <a:effectLst/>
              <a:ea typeface="Calibri"/>
              <a:cs typeface="Arial"/>
            </a:endParaRPr>
          </a:p>
        </p:txBody>
      </p:sp>
      <p:sp>
        <p:nvSpPr>
          <p:cNvPr id="17" name="Rectangle 16"/>
          <p:cNvSpPr/>
          <p:nvPr/>
        </p:nvSpPr>
        <p:spPr>
          <a:xfrm>
            <a:off x="4856946" y="4453354"/>
            <a:ext cx="1508760"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ar-IQ" sz="1800">
                <a:effectLst/>
                <a:ea typeface="Calibri"/>
                <a:cs typeface="Arial"/>
              </a:rPr>
              <a:t>وحدة الاخراج</a:t>
            </a:r>
            <a:endParaRPr lang="en-US" sz="1100">
              <a:effectLst/>
              <a:ea typeface="Calibri"/>
              <a:cs typeface="Arial"/>
            </a:endParaRPr>
          </a:p>
        </p:txBody>
      </p:sp>
      <p:sp>
        <p:nvSpPr>
          <p:cNvPr id="18" name="Rectangle 17"/>
          <p:cNvSpPr/>
          <p:nvPr/>
        </p:nvSpPr>
        <p:spPr>
          <a:xfrm>
            <a:off x="4825206" y="5173980"/>
            <a:ext cx="154686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ar-IQ" sz="1800">
                <a:effectLst/>
                <a:ea typeface="Calibri"/>
                <a:cs typeface="Arial"/>
              </a:rPr>
              <a:t>المعالجة المركزية</a:t>
            </a:r>
            <a:endParaRPr lang="en-US" sz="1100">
              <a:effectLst/>
              <a:ea typeface="Calibri"/>
              <a:cs typeface="Arial"/>
            </a:endParaRPr>
          </a:p>
        </p:txBody>
      </p:sp>
      <p:sp>
        <p:nvSpPr>
          <p:cNvPr id="19" name="Rectangle 18"/>
          <p:cNvSpPr/>
          <p:nvPr/>
        </p:nvSpPr>
        <p:spPr>
          <a:xfrm>
            <a:off x="4818846" y="5877272"/>
            <a:ext cx="1546860"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ar-IQ" sz="1800">
                <a:effectLst/>
                <a:ea typeface="Calibri"/>
                <a:cs typeface="Arial"/>
              </a:rPr>
              <a:t>وحدة التخزين</a:t>
            </a:r>
            <a:endParaRPr lang="en-US" sz="1100">
              <a:effectLst/>
              <a:ea typeface="Calibri"/>
              <a:cs typeface="Arial"/>
            </a:endParaRPr>
          </a:p>
        </p:txBody>
      </p:sp>
      <p:sp>
        <p:nvSpPr>
          <p:cNvPr id="20" name="Rectangle 19"/>
          <p:cNvSpPr/>
          <p:nvPr/>
        </p:nvSpPr>
        <p:spPr>
          <a:xfrm>
            <a:off x="2496984" y="3644675"/>
            <a:ext cx="1470660" cy="449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ar-IQ" dirty="0" smtClean="0">
                <a:ea typeface="Calibri"/>
                <a:cs typeface="Arial"/>
              </a:rPr>
              <a:t>برمجيات النظم</a:t>
            </a:r>
            <a:endParaRPr lang="en-US" sz="1100" dirty="0">
              <a:effectLst/>
              <a:ea typeface="Calibri"/>
              <a:cs typeface="Arial"/>
            </a:endParaRPr>
          </a:p>
        </p:txBody>
      </p:sp>
      <p:sp>
        <p:nvSpPr>
          <p:cNvPr id="21" name="Rectangle 20"/>
          <p:cNvSpPr/>
          <p:nvPr/>
        </p:nvSpPr>
        <p:spPr>
          <a:xfrm>
            <a:off x="2411888" y="4443194"/>
            <a:ext cx="1590046" cy="3886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ar-IQ" dirty="0" smtClean="0">
                <a:ea typeface="Calibri"/>
                <a:cs typeface="Arial"/>
              </a:rPr>
              <a:t>برمجيات التطبيقات</a:t>
            </a:r>
            <a:endParaRPr lang="en-US" sz="1100" dirty="0">
              <a:effectLst/>
              <a:ea typeface="Calibri"/>
              <a:cs typeface="Arial"/>
            </a:endParaRPr>
          </a:p>
        </p:txBody>
      </p:sp>
      <p:sp>
        <p:nvSpPr>
          <p:cNvPr id="22" name="Rectangle 21"/>
          <p:cNvSpPr/>
          <p:nvPr/>
        </p:nvSpPr>
        <p:spPr>
          <a:xfrm>
            <a:off x="2411888" y="5157192"/>
            <a:ext cx="1539240" cy="4038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ar-IQ" sz="1800" dirty="0" smtClean="0">
                <a:effectLst/>
                <a:ea typeface="Calibri"/>
                <a:cs typeface="Arial"/>
              </a:rPr>
              <a:t>برمجيات التطوير </a:t>
            </a:r>
            <a:endParaRPr lang="en-US" sz="1100" dirty="0">
              <a:effectLst/>
              <a:ea typeface="Calibri"/>
              <a:cs typeface="Arial"/>
            </a:endParaRPr>
          </a:p>
        </p:txBody>
      </p:sp>
      <p:sp>
        <p:nvSpPr>
          <p:cNvPr id="2" name="Rectangle 1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1"/>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48200" algn="l"/>
              </a:tabLst>
            </a:pPr>
            <a:endParaRPr kumimoji="0" lang="en-US" sz="1400" b="0" i="0" u="none" strike="noStrike" cap="none" normalizeH="0" baseline="0" dirty="0" smtClean="0">
              <a:ln>
                <a:noFill/>
              </a:ln>
              <a:solidFill>
                <a:srgbClr val="4D5156"/>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8200" algn="l"/>
              </a:tabLst>
            </a:pPr>
            <a:r>
              <a:rPr kumimoji="0" lang="en-US" sz="1400" b="0" i="0" u="none" strike="noStrike" cap="none" normalizeH="0" baseline="0" dirty="0" smtClean="0">
                <a:ln>
                  <a:noFill/>
                </a:ln>
                <a:solidFill>
                  <a:srgbClr val="4D5156"/>
                </a:solidFill>
                <a:effectLst/>
                <a:latin typeface="Calibri" pitchFamily="34" charset="0"/>
                <a:ea typeface="Times New Roman" pitchFamily="18" charset="0"/>
                <a:cs typeface="Arial" pitchFamily="34"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648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2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333333"/>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pitchFamily="34" charset="0"/>
                <a:ea typeface="Calibri" pitchFamily="34" charset="0"/>
                <a:cs typeface="Arial" pitchFamily="34" charset="0"/>
              </a:rPr>
              <a:t>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888" y="5851006"/>
            <a:ext cx="15605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627784" y="188640"/>
            <a:ext cx="3164135" cy="369332"/>
          </a:xfrm>
          <a:prstGeom prst="rect">
            <a:avLst/>
          </a:prstGeom>
          <a:solidFill>
            <a:schemeClr val="bg2">
              <a:lumMod val="90000"/>
            </a:schemeClr>
          </a:solidFill>
        </p:spPr>
        <p:txBody>
          <a:bodyPr wrap="square" rtlCol="0">
            <a:spAutoFit/>
          </a:bodyPr>
          <a:lstStyle/>
          <a:p>
            <a:r>
              <a:rPr lang="ar-IQ" dirty="0" smtClean="0"/>
              <a:t>مخطط مكونات الحاسب الالي         </a:t>
            </a:r>
            <a:endParaRPr lang="en-US" dirty="0"/>
          </a:p>
        </p:txBody>
      </p:sp>
    </p:spTree>
    <p:extLst>
      <p:ext uri="{BB962C8B-B14F-4D97-AF65-F5344CB8AC3E}">
        <p14:creationId xmlns:p14="http://schemas.microsoft.com/office/powerpoint/2010/main" val="1276943606"/>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compute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5" y="-193675"/>
            <a:ext cx="2290763"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7588" y="304800"/>
            <a:ext cx="6675437"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ar-IQ" sz="5400" b="1" dirty="0" smtClean="0">
                <a:solidFill>
                  <a:srgbClr val="C00000"/>
                </a:solidFill>
                <a:latin typeface="Simplified Arabic" pitchFamily="18" charset="-78"/>
                <a:cs typeface="Simplified Arabic" pitchFamily="18" charset="-78"/>
              </a:rPr>
              <a:t>مكونات الحاسب الالي </a:t>
            </a: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467544" y="1916832"/>
            <a:ext cx="79208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endParaRPr lang="ar-IQ" altLang="en-US" sz="2600" dirty="0" smtClean="0">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2600" dirty="0" smtClean="0">
                <a:latin typeface="Perpetua" pitchFamily="18" charset="0"/>
                <a:cs typeface="Arial" charset="0"/>
              </a:rPr>
              <a:t>ثانيا :-  المكونات البرمجية  (</a:t>
            </a:r>
            <a:r>
              <a:rPr lang="en-US" altLang="en-US" sz="2600" dirty="0">
                <a:latin typeface="Perpetua" pitchFamily="18" charset="0"/>
                <a:cs typeface="Arial" charset="0"/>
              </a:rPr>
              <a:t>Software</a:t>
            </a:r>
            <a:r>
              <a:rPr lang="ar-IQ" altLang="en-US" sz="2600" dirty="0" smtClean="0">
                <a:latin typeface="Perpetua" pitchFamily="18" charset="0"/>
                <a:cs typeface="Arial" charset="0"/>
              </a:rPr>
              <a:t>)</a:t>
            </a:r>
          </a:p>
          <a:p>
            <a:pPr algn="r" rtl="1" eaLnBrk="1" hangingPunct="1">
              <a:spcBef>
                <a:spcPts val="575"/>
              </a:spcBef>
              <a:buClr>
                <a:schemeClr val="accent1"/>
              </a:buClr>
              <a:buSzPct val="85000"/>
              <a:buFont typeface="Wingdings 2" pitchFamily="18" charset="2"/>
              <a:buNone/>
            </a:pPr>
            <a:r>
              <a:rPr lang="ar-IQ" altLang="en-US" sz="2600" dirty="0" smtClean="0">
                <a:latin typeface="Perpetua" pitchFamily="18" charset="0"/>
                <a:cs typeface="Arial" charset="0"/>
              </a:rPr>
              <a:t>هي </a:t>
            </a:r>
            <a:r>
              <a:rPr lang="ar-IQ" altLang="en-US" sz="2600" dirty="0">
                <a:latin typeface="Perpetua" pitchFamily="18" charset="0"/>
                <a:cs typeface="Arial" charset="0"/>
              </a:rPr>
              <a:t>تلك البرامج التي تقوم بإرشاد المكونات المادية بكيفية القيام بعملها، وتعمل هذه البرامج في ظل أنظمة تشغيل خاصة بها، فقد يتوافق برنامج للعمل ضمن نظام تشغيل معين بينما لا يعمل ضمن نظام تشغيل آخر، وتستطيع البرامج القيام بأكثر من وظيفة، وباستخدام نفس الاجهزة </a:t>
            </a:r>
            <a:r>
              <a:rPr lang="ar-IQ" altLang="en-US" sz="2600" dirty="0" smtClean="0">
                <a:latin typeface="Perpetua" pitchFamily="18" charset="0"/>
                <a:cs typeface="Arial" charset="0"/>
              </a:rPr>
              <a:t>الميكانيكية </a:t>
            </a:r>
            <a:endParaRPr lang="ar-IQ" altLang="en-US" sz="2600" dirty="0">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endParaRPr lang="ar-IQ" altLang="en-US" sz="2600" dirty="0" smtClean="0">
              <a:solidFill>
                <a:srgbClr val="FF0000"/>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endParaRPr lang="en-US" altLang="en-US" sz="2600" dirty="0">
              <a:latin typeface="Perpetua" pitchFamily="18" charset="0"/>
              <a:cs typeface="Arial" charset="0"/>
            </a:endParaRPr>
          </a:p>
        </p:txBody>
      </p:sp>
    </p:spTree>
    <p:extLst>
      <p:ext uri="{BB962C8B-B14F-4D97-AF65-F5344CB8AC3E}">
        <p14:creationId xmlns:p14="http://schemas.microsoft.com/office/powerpoint/2010/main" val="258671545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87588" y="304800"/>
            <a:ext cx="6675437"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600404" y="1268760"/>
            <a:ext cx="792088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endParaRPr lang="ar-IQ" altLang="en-US" sz="2600" dirty="0" smtClean="0">
              <a:solidFill>
                <a:srgbClr val="FF0000"/>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2600" dirty="0" smtClean="0">
                <a:latin typeface="Perpetua" pitchFamily="18" charset="0"/>
                <a:cs typeface="Arial" charset="0"/>
              </a:rPr>
              <a:t> </a:t>
            </a:r>
          </a:p>
          <a:p>
            <a:pPr algn="r" rtl="1" eaLnBrk="1" hangingPunct="1">
              <a:spcBef>
                <a:spcPts val="575"/>
              </a:spcBef>
              <a:buClr>
                <a:schemeClr val="accent1"/>
              </a:buClr>
              <a:buSzPct val="85000"/>
              <a:buFont typeface="Wingdings 2" pitchFamily="18" charset="2"/>
              <a:buNone/>
            </a:pPr>
            <a:r>
              <a:rPr lang="ar-IQ" altLang="en-US" sz="4000" dirty="0" smtClean="0">
                <a:solidFill>
                  <a:schemeClr val="accent1">
                    <a:lumMod val="75000"/>
                  </a:schemeClr>
                </a:solidFill>
                <a:latin typeface="Perpetua" pitchFamily="18" charset="0"/>
                <a:cs typeface="Arial" charset="0"/>
              </a:rPr>
              <a:t>          نشاط جماعي 1</a:t>
            </a:r>
          </a:p>
          <a:p>
            <a:pPr algn="r" rtl="1" eaLnBrk="1" hangingPunct="1">
              <a:spcBef>
                <a:spcPts val="575"/>
              </a:spcBef>
              <a:buClr>
                <a:schemeClr val="accent1"/>
              </a:buClr>
              <a:buSzPct val="85000"/>
              <a:buFont typeface="Wingdings 2" pitchFamily="18" charset="2"/>
              <a:buNone/>
            </a:pPr>
            <a:endParaRPr lang="ar-IQ" altLang="en-US" sz="2600" dirty="0" smtClean="0">
              <a:solidFill>
                <a:schemeClr val="accent1">
                  <a:lumMod val="75000"/>
                </a:schemeClr>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endParaRPr lang="ar-IQ" altLang="en-US" sz="2600" dirty="0" smtClean="0">
              <a:solidFill>
                <a:schemeClr val="accent1">
                  <a:lumMod val="75000"/>
                </a:schemeClr>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4000" dirty="0" smtClean="0">
                <a:latin typeface="Perpetua" pitchFamily="18" charset="0"/>
                <a:cs typeface="Arial" charset="0"/>
              </a:rPr>
              <a:t>ناقش  اهمية المكونات البرمجية للحاسوب </a:t>
            </a:r>
            <a:r>
              <a:rPr lang="ar-IQ" altLang="en-US" sz="4000" dirty="0" smtClean="0">
                <a:solidFill>
                  <a:schemeClr val="accent1">
                    <a:lumMod val="75000"/>
                  </a:schemeClr>
                </a:solidFill>
                <a:latin typeface="Perpetua" pitchFamily="18" charset="0"/>
                <a:cs typeface="Arial" charset="0"/>
              </a:rPr>
              <a:t>؟؟</a:t>
            </a:r>
          </a:p>
          <a:p>
            <a:pPr algn="r" rtl="1" eaLnBrk="1" hangingPunct="1">
              <a:spcBef>
                <a:spcPts val="575"/>
              </a:spcBef>
              <a:buClr>
                <a:schemeClr val="accent1"/>
              </a:buClr>
              <a:buSzPct val="85000"/>
              <a:buFont typeface="Wingdings 2" pitchFamily="18" charset="2"/>
              <a:buNone/>
            </a:pPr>
            <a:endParaRPr lang="ar-IQ" altLang="en-US" sz="4000" dirty="0">
              <a:solidFill>
                <a:schemeClr val="accent1">
                  <a:lumMod val="75000"/>
                </a:schemeClr>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3200" dirty="0" smtClean="0">
                <a:solidFill>
                  <a:schemeClr val="accent1">
                    <a:lumMod val="75000"/>
                  </a:schemeClr>
                </a:solidFill>
                <a:latin typeface="Perpetua" pitchFamily="18" charset="0"/>
                <a:cs typeface="Arial" charset="0"/>
              </a:rPr>
              <a:t>الاجابة عبر الكلاس روم من خلال </a:t>
            </a:r>
            <a:r>
              <a:rPr lang="ar-IQ" altLang="en-US" sz="3200" dirty="0" err="1" smtClean="0">
                <a:solidFill>
                  <a:schemeClr val="accent1">
                    <a:lumMod val="75000"/>
                  </a:schemeClr>
                </a:solidFill>
                <a:latin typeface="Perpetua" pitchFamily="18" charset="0"/>
                <a:cs typeface="Arial" charset="0"/>
              </a:rPr>
              <a:t>الباركود</a:t>
            </a:r>
            <a:endParaRPr lang="ar-IQ" altLang="en-US" sz="3200" dirty="0" smtClean="0">
              <a:solidFill>
                <a:schemeClr val="accent1">
                  <a:lumMod val="75000"/>
                </a:schemeClr>
              </a:solidFill>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3200" dirty="0" smtClean="0">
                <a:solidFill>
                  <a:schemeClr val="accent1">
                    <a:lumMod val="75000"/>
                  </a:schemeClr>
                </a:solidFill>
                <a:latin typeface="Perpetua" pitchFamily="18" charset="0"/>
                <a:cs typeface="Arial" charset="0"/>
              </a:rPr>
              <a:t>    الوقت 8 دقائق</a:t>
            </a:r>
            <a:endParaRPr lang="ar-IQ" altLang="en-US" sz="3200" dirty="0">
              <a:solidFill>
                <a:schemeClr val="accent1">
                  <a:lumMod val="75000"/>
                </a:schemeClr>
              </a:solidFill>
              <a:latin typeface="Perpetua" pitchFamily="18" charset="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04" y="932455"/>
            <a:ext cx="2664296" cy="258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404" y="4653136"/>
            <a:ext cx="1890012" cy="189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233106"/>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compute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5" y="-193675"/>
            <a:ext cx="2290763"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7589" y="469726"/>
            <a:ext cx="6388868" cy="963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ar-IQ" sz="5400" b="1" dirty="0" smtClean="0">
                <a:solidFill>
                  <a:srgbClr val="C00000"/>
                </a:solidFill>
                <a:latin typeface="Simplified Arabic" pitchFamily="18" charset="-78"/>
                <a:cs typeface="Simplified Arabic" pitchFamily="18" charset="-78"/>
              </a:rPr>
              <a:t>مكونات الحاسب الالي( المكونات البرمجية ) </a:t>
            </a: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467544" y="1916832"/>
            <a:ext cx="79208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r>
              <a:rPr lang="ar-IQ" altLang="en-US" sz="2600" dirty="0" smtClean="0">
                <a:solidFill>
                  <a:srgbClr val="FF0000"/>
                </a:solidFill>
                <a:latin typeface="Perpetua" pitchFamily="18" charset="0"/>
                <a:cs typeface="Arial" charset="0"/>
              </a:rPr>
              <a:t>اهمية المكونات البرمجية </a:t>
            </a:r>
          </a:p>
          <a:p>
            <a:pPr algn="r" rtl="1" eaLnBrk="1" hangingPunct="1">
              <a:spcBef>
                <a:spcPts val="575"/>
              </a:spcBef>
              <a:buClr>
                <a:schemeClr val="accent1"/>
              </a:buClr>
              <a:buSzPct val="85000"/>
              <a:buFont typeface="Wingdings 2" pitchFamily="18" charset="2"/>
              <a:buNone/>
            </a:pPr>
            <a:r>
              <a:rPr lang="ar-IQ" altLang="en-US" sz="2600" dirty="0" smtClean="0">
                <a:latin typeface="Perpetua" pitchFamily="18" charset="0"/>
                <a:cs typeface="Arial" charset="0"/>
              </a:rPr>
              <a:t>تعتبر العنصر </a:t>
            </a:r>
            <a:r>
              <a:rPr lang="ar-IQ" altLang="en-US" sz="2600" dirty="0">
                <a:latin typeface="Perpetua" pitchFamily="18" charset="0"/>
                <a:cs typeface="Arial" charset="0"/>
              </a:rPr>
              <a:t>الأساسي الذي يجعل الحاسوب قادرًا على أداء مهامه. دونها، تبقى المكونات المادية مجرد أجهزة لا فائدة منها. </a:t>
            </a:r>
            <a:r>
              <a:rPr lang="ar-IQ" altLang="en-US" sz="2600" dirty="0" smtClean="0">
                <a:latin typeface="Perpetua" pitchFamily="18" charset="0"/>
                <a:cs typeface="Arial" charset="0"/>
              </a:rPr>
              <a:t>ومن احد ابرز مهامها هي </a:t>
            </a:r>
          </a:p>
          <a:p>
            <a:pPr algn="r" rtl="1" eaLnBrk="1" hangingPunct="1">
              <a:spcBef>
                <a:spcPts val="575"/>
              </a:spcBef>
              <a:buClr>
                <a:schemeClr val="accent1"/>
              </a:buClr>
              <a:buSzPct val="85000"/>
              <a:buFont typeface="Wingdings 2" pitchFamily="18" charset="2"/>
              <a:buNone/>
            </a:pPr>
            <a:r>
              <a:rPr lang="ar-IQ" altLang="en-US" sz="2600" dirty="0" smtClean="0">
                <a:latin typeface="Perpetua" pitchFamily="18" charset="0"/>
                <a:cs typeface="Arial" charset="0"/>
              </a:rPr>
              <a:t>1- تشغيل وادارة المكونات المادية </a:t>
            </a:r>
          </a:p>
          <a:p>
            <a:pPr algn="r" rtl="1" eaLnBrk="1" hangingPunct="1">
              <a:spcBef>
                <a:spcPts val="575"/>
              </a:spcBef>
              <a:buClr>
                <a:schemeClr val="accent1"/>
              </a:buClr>
              <a:buSzPct val="85000"/>
              <a:buFont typeface="Wingdings 2" pitchFamily="18" charset="2"/>
              <a:buNone/>
            </a:pPr>
            <a:r>
              <a:rPr lang="ar-IQ" altLang="en-US" sz="2600" dirty="0" smtClean="0">
                <a:latin typeface="Perpetua" pitchFamily="18" charset="0"/>
                <a:cs typeface="Arial" charset="0"/>
              </a:rPr>
              <a:t>2-توفير واجهه للمستخدم </a:t>
            </a:r>
          </a:p>
          <a:p>
            <a:pPr algn="r" rtl="1" eaLnBrk="1" hangingPunct="1">
              <a:spcBef>
                <a:spcPts val="575"/>
              </a:spcBef>
              <a:buClr>
                <a:schemeClr val="accent1"/>
              </a:buClr>
              <a:buSzPct val="85000"/>
              <a:buFont typeface="Wingdings 2" pitchFamily="18" charset="2"/>
              <a:buNone/>
            </a:pPr>
            <a:r>
              <a:rPr lang="ar-IQ" altLang="en-US" sz="2600" dirty="0" smtClean="0">
                <a:latin typeface="Perpetua" pitchFamily="18" charset="0"/>
                <a:cs typeface="Arial" charset="0"/>
              </a:rPr>
              <a:t>3- معالجة البيانات وتحليلها </a:t>
            </a:r>
          </a:p>
        </p:txBody>
      </p:sp>
    </p:spTree>
    <p:extLst>
      <p:ext uri="{BB962C8B-B14F-4D97-AF65-F5344CB8AC3E}">
        <p14:creationId xmlns:p14="http://schemas.microsoft.com/office/powerpoint/2010/main" val="284784602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compute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5" y="-193675"/>
            <a:ext cx="2290763"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7589" y="469726"/>
            <a:ext cx="6388868" cy="963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ar-IQ" sz="5400" b="1" dirty="0" smtClean="0">
                <a:solidFill>
                  <a:srgbClr val="C00000"/>
                </a:solidFill>
                <a:latin typeface="Simplified Arabic" pitchFamily="18" charset="-78"/>
                <a:cs typeface="Simplified Arabic" pitchFamily="18" charset="-78"/>
              </a:rPr>
              <a:t>مكونات الحاسب الالي( المكونات البرمجية ) </a:t>
            </a:r>
            <a:endParaRPr lang="en-US" sz="5400" b="1" dirty="0">
              <a:solidFill>
                <a:srgbClr val="C00000"/>
              </a:solidFill>
              <a:latin typeface="Simplified Arabic" pitchFamily="18" charset="-78"/>
              <a:cs typeface="Simplified Arabic" pitchFamily="18" charset="-78"/>
            </a:endParaRPr>
          </a:p>
        </p:txBody>
      </p:sp>
      <p:sp>
        <p:nvSpPr>
          <p:cNvPr id="12293" name="عنصر نائب للمحتوى 2"/>
          <p:cNvSpPr txBox="1">
            <a:spLocks/>
          </p:cNvSpPr>
          <p:nvPr/>
        </p:nvSpPr>
        <p:spPr bwMode="auto">
          <a:xfrm>
            <a:off x="467544" y="1916832"/>
            <a:ext cx="79208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600">
                <a:solidFill>
                  <a:schemeClr val="tx1"/>
                </a:solidFill>
                <a:latin typeface="Arial" charset="0"/>
              </a:defRPr>
            </a:lvl1pPr>
            <a:lvl2pPr marL="547688" indent="-22860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تنقسم المكونات البرمجية في جهاز الحاسوب الى :- </a:t>
            </a:r>
          </a:p>
          <a:p>
            <a:pPr algn="r" rtl="1" eaLnBrk="1" hangingPunct="1">
              <a:spcBef>
                <a:spcPts val="575"/>
              </a:spcBef>
              <a:buClr>
                <a:schemeClr val="accent1"/>
              </a:buClr>
              <a:buSzPct val="85000"/>
              <a:buFont typeface="Wingdings 2" pitchFamily="18" charset="2"/>
              <a:buNone/>
            </a:pPr>
            <a:endParaRPr lang="ar-IQ" altLang="en-US" sz="3200" dirty="0" smtClean="0">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1- برمجيات اساسية (برمجيات  النظم)</a:t>
            </a: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2- البرمجيات التطبيقية</a:t>
            </a: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3- </a:t>
            </a:r>
            <a:r>
              <a:rPr lang="ar-IQ" altLang="en-US" sz="3200" dirty="0" err="1" smtClean="0">
                <a:latin typeface="Perpetua" pitchFamily="18" charset="0"/>
                <a:cs typeface="Arial" charset="0"/>
              </a:rPr>
              <a:t>برامجيات</a:t>
            </a:r>
            <a:r>
              <a:rPr lang="ar-IQ" altLang="en-US" sz="3200" dirty="0" smtClean="0">
                <a:latin typeface="Perpetua" pitchFamily="18" charset="0"/>
                <a:cs typeface="Arial" charset="0"/>
              </a:rPr>
              <a:t> التطوير </a:t>
            </a:r>
            <a:endParaRPr lang="ar-IQ" altLang="en-US" sz="3200" dirty="0">
              <a:latin typeface="Perpetua" pitchFamily="18" charset="0"/>
              <a:cs typeface="Arial" charset="0"/>
            </a:endParaRPr>
          </a:p>
          <a:p>
            <a:pPr algn="r" rtl="1" eaLnBrk="1" hangingPunct="1">
              <a:spcBef>
                <a:spcPts val="575"/>
              </a:spcBef>
              <a:buClr>
                <a:schemeClr val="accent1"/>
              </a:buClr>
              <a:buSzPct val="85000"/>
              <a:buFont typeface="Wingdings 2" pitchFamily="18" charset="2"/>
              <a:buNone/>
            </a:pPr>
            <a:r>
              <a:rPr lang="ar-IQ" altLang="en-US" sz="3200" dirty="0" smtClean="0">
                <a:latin typeface="Perpetua" pitchFamily="18" charset="0"/>
                <a:cs typeface="Arial" charset="0"/>
              </a:rPr>
              <a:t>4- قواعد البيانات </a:t>
            </a:r>
          </a:p>
        </p:txBody>
      </p:sp>
    </p:spTree>
    <p:extLst>
      <p:ext uri="{BB962C8B-B14F-4D97-AF65-F5344CB8AC3E}">
        <p14:creationId xmlns:p14="http://schemas.microsoft.com/office/powerpoint/2010/main" val="2600931525"/>
      </p:ext>
    </p:extLst>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620</Words>
  <Application>Microsoft Office PowerPoint</Application>
  <PresentationFormat>On-screen Show (4:3)</PresentationFormat>
  <Paragraphs>118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PowerPoint Presentation</vt:lpstr>
      <vt:lpstr>الهدف العام :- اكساب الطلبة مفهوم مكونات الحاسوب البرمجية  وما يتعلق بها   </vt:lpstr>
      <vt:lpstr>هل فكرت يوما كيف يمكن لجهاز الحاسوب ان يفهم اوامرك وينفذها بسرعة ودقة ويحولها الى نتائج ملموسة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Maher</cp:lastModifiedBy>
  <cp:revision>2</cp:revision>
  <dcterms:created xsi:type="dcterms:W3CDTF">2025-01-21T07:16:45Z</dcterms:created>
  <dcterms:modified xsi:type="dcterms:W3CDTF">2025-01-21T07:25:00Z</dcterms:modified>
</cp:coreProperties>
</file>