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9"/>
  </p:notesMasterIdLst>
  <p:sldIdLst>
    <p:sldId id="305" r:id="rId2"/>
    <p:sldId id="292" r:id="rId3"/>
    <p:sldId id="277" r:id="rId4"/>
    <p:sldId id="293" r:id="rId5"/>
    <p:sldId id="294" r:id="rId6"/>
    <p:sldId id="295" r:id="rId7"/>
    <p:sldId id="296" r:id="rId8"/>
    <p:sldId id="297" r:id="rId9"/>
    <p:sldId id="298" r:id="rId10"/>
    <p:sldId id="299" r:id="rId11"/>
    <p:sldId id="300" r:id="rId12"/>
    <p:sldId id="301" r:id="rId13"/>
    <p:sldId id="302" r:id="rId14"/>
    <p:sldId id="303" r:id="rId15"/>
    <p:sldId id="304" r:id="rId16"/>
    <p:sldId id="276" r:id="rId17"/>
    <p:sldId id="29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94673" autoAdjust="0"/>
  </p:normalViewPr>
  <p:slideViewPr>
    <p:cSldViewPr>
      <p:cViewPr varScale="1">
        <p:scale>
          <a:sx n="75" d="100"/>
          <a:sy n="75" d="100"/>
        </p:scale>
        <p:origin x="131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0FA11E5-7D8C-4084-A813-313CAD4D17E1}" type="datetimeFigureOut">
              <a:rPr lang="ar-IQ" smtClean="0"/>
              <a:pPr/>
              <a:t>20/07/1446</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631F89C-C096-4415-BF01-6F540E4CFFF6}"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D8BD707-D9CF-40AE-B4C6-C98DA3205C09}" type="datetimeFigureOut">
              <a:rPr lang="en-US" smtClean="0"/>
              <a:pPr/>
              <a:t>1/19/2025</a:t>
            </a:fld>
            <a:endParaRPr lang="en-US" dirty="0"/>
          </a:p>
        </p:txBody>
      </p:sp>
      <p:sp>
        <p:nvSpPr>
          <p:cNvPr id="15" name="Slide Number Placeholder 14"/>
          <p:cNvSpPr>
            <a:spLocks noGrp="1"/>
          </p:cNvSpPr>
          <p:nvPr>
            <p:ph type="sldNum" sz="quarter" idx="15"/>
          </p:nvPr>
        </p:nvSpPr>
        <p:spPr/>
        <p:txBody>
          <a:bodyPr/>
          <a:lstStyle>
            <a:lvl1pPr algn="ctr">
              <a:defRPr/>
            </a:lvl1pPr>
          </a:lstStyle>
          <a:p>
            <a:fld id="{B6F15528-21DE-4FAA-801E-634DDDAF4B2B}"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D8BD707-D9CF-40AE-B4C6-C98DA3205C09}" type="datetimeFigureOut">
              <a:rPr lang="en-US" smtClean="0"/>
              <a:pPr/>
              <a:t>1/19/2025</a:t>
            </a:fld>
            <a:endParaRPr lang="en-US" dirty="0"/>
          </a:p>
        </p:txBody>
      </p:sp>
      <p:sp>
        <p:nvSpPr>
          <p:cNvPr id="9" name="Slide Number Placeholder 8"/>
          <p:cNvSpPr>
            <a:spLocks noGrp="1"/>
          </p:cNvSpPr>
          <p:nvPr>
            <p:ph type="sldNum" sz="quarter" idx="15"/>
          </p:nvPr>
        </p:nvSpPr>
        <p:spPr/>
        <p:txBody>
          <a:bodyPr/>
          <a:lstStyle/>
          <a:p>
            <a:fld id="{B6F15528-21DE-4FAA-801E-634DDDAF4B2B}"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1/19/2025</a:t>
            </a:fld>
            <a:endParaRPr lang="en-US" dirty="0"/>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2700000" scaled="0"/>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D8BD707-D9CF-40AE-B4C6-C98DA3205C09}" type="datetimeFigureOut">
              <a:rPr lang="en-US" smtClean="0"/>
              <a:pPr/>
              <a:t>1/19/2025</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6F15528-21DE-4FAA-801E-634DDDAF4B2B}"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corporatefinanceinstitute.com/resources/management/leadership-style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marL="0" indent="0">
              <a:buNone/>
            </a:pPr>
            <a:r>
              <a:rPr lang="en-US" sz="2800" b="1" dirty="0" smtClean="0">
                <a:solidFill>
                  <a:schemeClr val="bg1"/>
                </a:solidFill>
              </a:rPr>
              <a:t>                                                     </a:t>
            </a:r>
            <a:r>
              <a:rPr lang="en-US" sz="2000" b="1" dirty="0" smtClean="0">
                <a:solidFill>
                  <a:schemeClr val="bg1"/>
                </a:solidFill>
              </a:rPr>
              <a:t>Collage of Nursing</a:t>
            </a:r>
          </a:p>
          <a:p>
            <a:pPr marL="0" indent="0">
              <a:buNone/>
            </a:pPr>
            <a:r>
              <a:rPr lang="en-US" sz="2000" b="1" dirty="0" smtClean="0">
                <a:solidFill>
                  <a:schemeClr val="bg1"/>
                </a:solidFill>
              </a:rPr>
              <a:t>                                                                     Al-</a:t>
            </a:r>
            <a:r>
              <a:rPr lang="en-US" sz="2000" b="1" dirty="0" err="1" smtClean="0">
                <a:solidFill>
                  <a:schemeClr val="bg1"/>
                </a:solidFill>
              </a:rPr>
              <a:t>Mustaqbal</a:t>
            </a:r>
            <a:r>
              <a:rPr lang="en-US" sz="2000" b="1" dirty="0" smtClean="0">
                <a:solidFill>
                  <a:schemeClr val="bg1"/>
                </a:solidFill>
              </a:rPr>
              <a:t> University</a:t>
            </a:r>
          </a:p>
          <a:p>
            <a:pPr marL="0" indent="0">
              <a:buNone/>
            </a:pPr>
            <a:endParaRPr lang="en-US" sz="4000" b="1" dirty="0">
              <a:solidFill>
                <a:schemeClr val="bg1"/>
              </a:solidFill>
            </a:endParaRPr>
          </a:p>
          <a:p>
            <a:pPr marL="0" indent="0">
              <a:buNone/>
            </a:pPr>
            <a:endParaRPr lang="en-US" sz="4000" b="1" dirty="0" smtClean="0">
              <a:solidFill>
                <a:schemeClr val="bg1"/>
              </a:solidFill>
            </a:endParaRPr>
          </a:p>
          <a:p>
            <a:pPr marL="0" indent="0">
              <a:buNone/>
            </a:pPr>
            <a:r>
              <a:rPr lang="en-US" sz="4000" b="1" dirty="0" smtClean="0">
                <a:solidFill>
                  <a:schemeClr val="bg1"/>
                </a:solidFill>
              </a:rPr>
              <a:t>Review for leadership styles </a:t>
            </a:r>
            <a:endParaRPr lang="en-US" sz="4000" b="1" dirty="0">
              <a:solidFill>
                <a:schemeClr val="bg1"/>
              </a:solidFill>
            </a:endParaRPr>
          </a:p>
          <a:p>
            <a:pPr marL="0" indent="0" algn="ctr">
              <a:buNone/>
            </a:pPr>
            <a:r>
              <a:rPr lang="en-US" sz="4000" b="1" dirty="0" smtClean="0">
                <a:solidFill>
                  <a:schemeClr val="bg1"/>
                </a:solidFill>
              </a:rPr>
              <a:t>By</a:t>
            </a:r>
          </a:p>
          <a:p>
            <a:pPr marL="0" indent="0" algn="ctr">
              <a:buNone/>
            </a:pPr>
            <a:r>
              <a:rPr lang="en-US" sz="4000" b="1" dirty="0" smtClean="0">
                <a:solidFill>
                  <a:schemeClr val="bg1"/>
                </a:solidFill>
              </a:rPr>
              <a:t>Dr. Mahdi </a:t>
            </a:r>
            <a:r>
              <a:rPr lang="en-US" sz="4000" b="1" dirty="0" err="1" smtClean="0">
                <a:solidFill>
                  <a:schemeClr val="bg1"/>
                </a:solidFill>
              </a:rPr>
              <a:t>Hamzah</a:t>
            </a:r>
            <a:r>
              <a:rPr lang="en-US" sz="4000" b="1" dirty="0" smtClean="0">
                <a:solidFill>
                  <a:schemeClr val="bg1"/>
                </a:solidFill>
              </a:rPr>
              <a:t> AL-</a:t>
            </a:r>
            <a:r>
              <a:rPr lang="en-US" sz="4000" b="1" dirty="0" err="1" smtClean="0">
                <a:solidFill>
                  <a:schemeClr val="bg1"/>
                </a:solidFill>
              </a:rPr>
              <a:t>Taee</a:t>
            </a:r>
            <a:endParaRPr lang="en-US" sz="4000" b="1" dirty="0">
              <a:solidFill>
                <a:schemeClr val="bg1"/>
              </a:solidFill>
            </a:endParaRPr>
          </a:p>
        </p:txBody>
      </p:sp>
      <p:sp>
        <p:nvSpPr>
          <p:cNvPr id="3" name="عنوان 2"/>
          <p:cNvSpPr>
            <a:spLocks noGrp="1"/>
          </p:cNvSpPr>
          <p:nvPr>
            <p:ph type="title"/>
          </p:nvPr>
        </p:nvSpPr>
        <p:spPr/>
        <p:txBody>
          <a:bodyPr>
            <a:normAutofit fontScale="90000"/>
          </a:bodyPr>
          <a:lstStyle/>
          <a:p>
            <a:r>
              <a:rPr lang="en-US" sz="4800" dirty="0" smtClean="0">
                <a:solidFill>
                  <a:schemeClr val="bg1"/>
                </a:solidFill>
              </a:rPr>
              <a:t/>
            </a:r>
            <a:br>
              <a:rPr lang="en-US" sz="4800" dirty="0" smtClean="0">
                <a:solidFill>
                  <a:schemeClr val="bg1"/>
                </a:solidFill>
              </a:rPr>
            </a:br>
            <a:r>
              <a:rPr lang="en-US" sz="4800" dirty="0">
                <a:solidFill>
                  <a:schemeClr val="bg1"/>
                </a:solidFill>
              </a:rPr>
              <a:t/>
            </a:r>
            <a:br>
              <a:rPr lang="en-US" sz="4800" dirty="0">
                <a:solidFill>
                  <a:schemeClr val="bg1"/>
                </a:solidFill>
              </a:rPr>
            </a:br>
            <a:r>
              <a:rPr lang="en-US" sz="4800" dirty="0" smtClean="0">
                <a:solidFill>
                  <a:schemeClr val="bg1"/>
                </a:solidFill>
              </a:rPr>
              <a:t/>
            </a:r>
            <a:br>
              <a:rPr lang="en-US" sz="4800" dirty="0" smtClean="0">
                <a:solidFill>
                  <a:schemeClr val="bg1"/>
                </a:solidFill>
              </a:rPr>
            </a:br>
            <a:r>
              <a:rPr lang="en-US" sz="4800" dirty="0">
                <a:solidFill>
                  <a:schemeClr val="bg1"/>
                </a:solidFill>
              </a:rPr>
              <a:t/>
            </a:r>
            <a:br>
              <a:rPr lang="en-US" sz="4800" dirty="0">
                <a:solidFill>
                  <a:schemeClr val="bg1"/>
                </a:solidFill>
              </a:rPr>
            </a:br>
            <a:r>
              <a:rPr lang="en-US" sz="4800" dirty="0" smtClean="0">
                <a:solidFill>
                  <a:schemeClr val="bg1"/>
                </a:solidFill>
              </a:rPr>
              <a:t>Management and leadership</a:t>
            </a:r>
            <a:endParaRPr lang="en-US" sz="4800" dirty="0">
              <a:solidFill>
                <a:schemeClr val="bg1"/>
              </a:solidFill>
            </a:endParaRPr>
          </a:p>
        </p:txBody>
      </p:sp>
      <p:pic>
        <p:nvPicPr>
          <p:cNvPr id="4" name="صورة 3"/>
          <p:cNvPicPr>
            <a:picLocks noChangeAspect="1"/>
          </p:cNvPicPr>
          <p:nvPr/>
        </p:nvPicPr>
        <p:blipFill>
          <a:blip r:embed="rId2"/>
          <a:stretch>
            <a:fillRect/>
          </a:stretch>
        </p:blipFill>
        <p:spPr>
          <a:xfrm>
            <a:off x="457200" y="1371601"/>
            <a:ext cx="2525486" cy="1905000"/>
          </a:xfrm>
          <a:prstGeom prst="rect">
            <a:avLst/>
          </a:prstGeom>
        </p:spPr>
      </p:pic>
    </p:spTree>
    <p:extLst>
      <p:ext uri="{BB962C8B-B14F-4D97-AF65-F5344CB8AC3E}">
        <p14:creationId xmlns:p14="http://schemas.microsoft.com/office/powerpoint/2010/main" val="3063333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pPr algn="just"/>
            <a:r>
              <a:rPr lang="en-US" sz="2800" dirty="0" smtClean="0">
                <a:latin typeface="Calisto MT" pitchFamily="18" charset="0"/>
              </a:rPr>
              <a:t>Such a style of leadership is often associated with high growth-oriented organizations that push boundaries in innovation and productivity. Practically, such leaders tend to give employees tasks that grow in difficulty and deadlines that keep getting tighter as time progresses.</a:t>
            </a:r>
          </a:p>
          <a:p>
            <a:endParaRPr lang="en-US" sz="3200" b="1" dirty="0" smtClean="0">
              <a:solidFill>
                <a:srgbClr val="7030A0"/>
              </a:solidFill>
              <a:latin typeface="Calisto MT"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5. Transactional Leadership :</a:t>
            </a:r>
          </a:p>
          <a:p>
            <a:pPr algn="just"/>
            <a:endParaRPr lang="en-US" sz="2800" dirty="0" smtClean="0">
              <a:latin typeface="Calisto MT" pitchFamily="18" charset="0"/>
            </a:endParaRPr>
          </a:p>
          <a:p>
            <a:pPr algn="just"/>
            <a:r>
              <a:rPr lang="en-US" sz="2800" dirty="0" smtClean="0">
                <a:latin typeface="Calisto MT" pitchFamily="18" charset="0"/>
              </a:rPr>
              <a:t>Transactional leadership is more short-term and can best be described as a “give and take” kind of transaction. Team members agree to follow their leader on job acceptance; therefore, it’s a transaction involving payment for services rendered. Employees are rewarded for exactly the work they would’ve performed. If you meet a certain target, you receive the bonus that you’ve been promised. It is especially so in sales and marketing jobs.</a:t>
            </a:r>
          </a:p>
          <a:p>
            <a:pPr algn="just"/>
            <a:endParaRPr lang="en-US" sz="2800" dirty="0" smtClean="0">
              <a:latin typeface="Calisto MT"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pPr algn="just"/>
            <a:endParaRPr lang="en-US" sz="2800" dirty="0" smtClean="0">
              <a:latin typeface="Calisto MT" pitchFamily="18" charset="0"/>
            </a:endParaRPr>
          </a:p>
          <a:p>
            <a:pPr algn="just"/>
            <a:r>
              <a:rPr lang="en-US" sz="2800" dirty="0" smtClean="0">
                <a:latin typeface="Calisto MT" pitchFamily="18" charset="0"/>
              </a:rPr>
              <a:t>Transactional leadership establishes roles and responsibilities for each team member and encourages the work to be completed as scheduled. There are instances where incentive programs can be employed over and above regular pay.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6. Bureaucratic Leadership :</a:t>
            </a:r>
          </a:p>
          <a:p>
            <a:pPr algn="just"/>
            <a:endParaRPr lang="en-US" sz="2800" dirty="0" smtClean="0">
              <a:latin typeface="Calisto MT" pitchFamily="18" charset="0"/>
            </a:endParaRPr>
          </a:p>
          <a:p>
            <a:pPr algn="just"/>
            <a:r>
              <a:rPr lang="en-US" sz="2800" dirty="0" smtClean="0">
                <a:latin typeface="Calisto MT" pitchFamily="18" charset="0"/>
              </a:rPr>
              <a:t>is a “go by the book” type of leadership. Processes and regulations are followed according to policy with no room for flexibility. Rules are set on how work should be done, and bureaucratic leaders ensure that team members follow these procedures meticulously. Input from employees is considered by the leader; however, it is rejected if it does not conform to organizational policy. New ideas flow in a trickle, and a lot of red tape is present. Another characteristic is a hierarchical authority structure implying that power flows from top to bottom and is assigned to formal titles.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pPr algn="just"/>
            <a:r>
              <a:rPr lang="en-US" sz="2800" dirty="0" smtClean="0">
                <a:latin typeface="Calisto MT" pitchFamily="18" charset="0"/>
              </a:rPr>
              <a:t>Bureaucratic leadership is often associated with large, “century-old” organizations where success has come through the employment of traditional practices. Hence, proposing a new strategy at these organizations is met with fierce resistance, especially if it is new and innovative. New ideas are viewed as wasteful and ineffective, or even downright risky.</a:t>
            </a:r>
          </a:p>
          <a:p>
            <a:pPr algn="just"/>
            <a:endParaRPr lang="en-US" sz="2800" dirty="0" smtClean="0">
              <a:latin typeface="Calisto MT"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pPr algn="just"/>
            <a:r>
              <a:rPr lang="en-US" sz="3200" b="1" dirty="0" smtClean="0">
                <a:solidFill>
                  <a:srgbClr val="7030A0"/>
                </a:solidFill>
                <a:latin typeface="Calisto MT" pitchFamily="18" charset="0"/>
              </a:rPr>
              <a:t>Now you have question: which type of leadership is the best ?</a:t>
            </a:r>
          </a:p>
          <a:p>
            <a:pPr algn="ctr"/>
            <a:endParaRPr lang="en-US" sz="2800" dirty="0" smtClean="0">
              <a:latin typeface="Calisto MT" pitchFamily="18" charset="0"/>
            </a:endParaRPr>
          </a:p>
          <a:p>
            <a:pPr algn="just"/>
            <a:r>
              <a:rPr lang="en-US" sz="2800" dirty="0" smtClean="0">
                <a:latin typeface="Calisto MT" pitchFamily="18" charset="0"/>
              </a:rPr>
              <a:t>The answer non of them, because some time you need to collaborate with them to solve problem and some time you will decision the without discussion due to limited time so its depend on many factors.</a:t>
            </a:r>
          </a:p>
          <a:p>
            <a:pPr algn="ctr"/>
            <a:endParaRPr lang="en-US" sz="3200" b="1" dirty="0" smtClean="0">
              <a:solidFill>
                <a:srgbClr val="FF0000"/>
              </a:solidFill>
              <a:latin typeface="Calisto MT" pitchFamily="18" charset="0"/>
            </a:endParaRPr>
          </a:p>
          <a:p>
            <a:pPr algn="ctr"/>
            <a:endParaRPr lang="en-US" sz="3200" b="1" dirty="0" smtClean="0">
              <a:solidFill>
                <a:srgbClr val="FF0000"/>
              </a:solidFill>
              <a:latin typeface="Calisto MT"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just">
              <a:lnSpc>
                <a:spcPct val="150000"/>
              </a:lnSpc>
            </a:pPr>
            <a:r>
              <a:rPr lang="en-US" sz="3200" b="1" dirty="0" smtClean="0">
                <a:solidFill>
                  <a:srgbClr val="FF0000"/>
                </a:solidFill>
              </a:rPr>
              <a:t>References</a:t>
            </a:r>
            <a:endParaRPr lang="ar-IQ" sz="3200" b="1" dirty="0" smtClean="0">
              <a:solidFill>
                <a:srgbClr val="FF0000"/>
              </a:solidFill>
            </a:endParaRPr>
          </a:p>
          <a:p>
            <a:pPr algn="just">
              <a:lnSpc>
                <a:spcPct val="150000"/>
              </a:lnSpc>
            </a:pPr>
            <a:endParaRPr lang="en-US" sz="3200" b="1" dirty="0" smtClean="0">
              <a:solidFill>
                <a:srgbClr val="FF0000"/>
              </a:solidFill>
            </a:endParaRPr>
          </a:p>
          <a:p>
            <a:pPr algn="just">
              <a:lnSpc>
                <a:spcPct val="150000"/>
              </a:lnSpc>
            </a:pPr>
            <a:r>
              <a:rPr lang="en-US" sz="2400" dirty="0" smtClean="0">
                <a:hlinkClick r:id="rId2"/>
              </a:rPr>
              <a:t>https://corporatefinanceinstitute.com/resources/management/leadership-styles</a:t>
            </a:r>
            <a:endParaRPr lang="en-US" sz="2400" dirty="0" smtClean="0"/>
          </a:p>
          <a:p>
            <a:pPr algn="just">
              <a:lnSpc>
                <a:spcPct val="150000"/>
              </a:lnSpc>
            </a:pPr>
            <a:endParaRPr lang="en-US" sz="2400" dirty="0" smtClean="0"/>
          </a:p>
          <a:p>
            <a:pPr algn="just">
              <a:lnSpc>
                <a:spcPct val="150000"/>
              </a:lnSpc>
            </a:pPr>
            <a:r>
              <a:rPr lang="en-US" sz="2400" b="1" dirty="0" smtClean="0">
                <a:latin typeface="Andalus" pitchFamily="18" charset="-78"/>
                <a:cs typeface="Andalus" pitchFamily="18" charset="-78"/>
              </a:rPr>
              <a:t>Diane K., Sally A. and </a:t>
            </a:r>
            <a:r>
              <a:rPr lang="en-US" sz="2400" b="1" dirty="0" err="1" smtClean="0">
                <a:latin typeface="Andalus" pitchFamily="18" charset="-78"/>
                <a:cs typeface="Andalus" pitchFamily="18" charset="-78"/>
              </a:rPr>
              <a:t>Rutb</a:t>
            </a:r>
            <a:r>
              <a:rPr lang="en-US" sz="2400" b="1" dirty="0" smtClean="0">
                <a:latin typeface="Andalus" pitchFamily="18" charset="-78"/>
                <a:cs typeface="Andalus" pitchFamily="18" charset="-78"/>
              </a:rPr>
              <a:t> M. (2007).Essentials of Nursing Leadership and Management. 5th edition. F. A. Davis Company 1915 Arch Street Philadelphia, PA 19103.</a:t>
            </a:r>
          </a:p>
          <a:p>
            <a:pPr algn="just">
              <a:lnSpc>
                <a:spcPct val="150000"/>
              </a:lnSpc>
            </a:pPr>
            <a:endParaRPr lang="en-US" sz="2400" b="1" dirty="0" smtClean="0">
              <a:latin typeface="Andalus" pitchFamily="18" charset="-78"/>
              <a:cs typeface="Andalus" pitchFamily="18" charset="-78"/>
            </a:endParaRPr>
          </a:p>
          <a:p>
            <a:pPr algn="just">
              <a:lnSpc>
                <a:spcPct val="150000"/>
              </a:lnSpc>
            </a:pPr>
            <a:r>
              <a:rPr lang="en-US" sz="2400" b="1" dirty="0" smtClean="0">
                <a:latin typeface="Andalus" pitchFamily="18" charset="-78"/>
                <a:cs typeface="Andalus" pitchFamily="18" charset="-78"/>
              </a:rPr>
              <a:t>Sullivan, J.(2012) Effective Leadership and Management in Nursing.</a:t>
            </a:r>
            <a:r>
              <a:rPr lang="en-US" sz="2400" b="1" dirty="0" smtClean="0">
                <a:effectLst>
                  <a:outerShdw blurRad="38100" dist="38100" dir="2700000" algn="tl">
                    <a:srgbClr val="000000">
                      <a:alpha val="43137"/>
                    </a:srgbClr>
                  </a:outerShdw>
                </a:effectLst>
                <a:latin typeface="Andalus" pitchFamily="18" charset="-78"/>
                <a:cs typeface="Andalus" pitchFamily="18" charset="-78"/>
              </a:rPr>
              <a:t>8</a:t>
            </a:r>
            <a:r>
              <a:rPr lang="en-US" sz="2400" b="1" baseline="30000" dirty="0" smtClean="0">
                <a:effectLst>
                  <a:outerShdw blurRad="38100" dist="38100" dir="2700000" algn="tl">
                    <a:srgbClr val="000000">
                      <a:alpha val="43137"/>
                    </a:srgbClr>
                  </a:outerShdw>
                </a:effectLst>
                <a:latin typeface="Andalus" pitchFamily="18" charset="-78"/>
                <a:cs typeface="Andalus" pitchFamily="18" charset="-78"/>
              </a:rPr>
              <a:t>th</a:t>
            </a:r>
            <a:r>
              <a:rPr lang="en-US" sz="2400" b="1" dirty="0" smtClean="0">
                <a:effectLst>
                  <a:outerShdw blurRad="38100" dist="38100" dir="2700000" algn="tl">
                    <a:srgbClr val="000000">
                      <a:alpha val="43137"/>
                    </a:srgbClr>
                  </a:outerShdw>
                </a:effectLst>
                <a:latin typeface="Andalus" pitchFamily="18" charset="-78"/>
                <a:cs typeface="Andalus" pitchFamily="18" charset="-78"/>
              </a:rPr>
              <a:t> </a:t>
            </a:r>
            <a:r>
              <a:rPr lang="en-US" sz="2400" b="1" dirty="0" smtClean="0">
                <a:latin typeface="Andalus" pitchFamily="18" charset="-78"/>
                <a:cs typeface="Andalus" pitchFamily="18" charset="-78"/>
              </a:rPr>
              <a:t> Edition .</a:t>
            </a:r>
          </a:p>
          <a:p>
            <a:pPr algn="just">
              <a:lnSpc>
                <a:spcPct val="150000"/>
              </a:lnSpc>
            </a:pPr>
            <a:endParaRPr lang="en-US" sz="2400" dirty="0" smtClean="0"/>
          </a:p>
          <a:p>
            <a:pPr algn="just">
              <a:lnSpc>
                <a:spcPct val="150000"/>
              </a:lnSpc>
            </a:pPr>
            <a:endParaRPr lang="en-US" sz="2400" dirty="0" smtClean="0"/>
          </a:p>
          <a:p>
            <a:endParaRPr lang="en-US" sz="3200" b="1" dirty="0" smtClean="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pic>
        <p:nvPicPr>
          <p:cNvPr id="1026" name="Picture 2" descr="https://i.pinimg.com/736x/d2/8f/ae/d28fae66aa7684395cb8dd7760b90891.jpg"/>
          <p:cNvPicPr>
            <a:picLocks noChangeAspect="1" noChangeArrowheads="1"/>
          </p:cNvPicPr>
          <p:nvPr/>
        </p:nvPicPr>
        <p:blipFill>
          <a:blip r:embed="rId2" cstate="print"/>
          <a:srcRect/>
          <a:stretch>
            <a:fillRect/>
          </a:stretch>
        </p:blipFill>
        <p:spPr bwMode="auto">
          <a:xfrm>
            <a:off x="0" y="152399"/>
            <a:ext cx="9144000" cy="6858001"/>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itle 2"/>
          <p:cNvSpPr>
            <a:spLocks noGrp="1"/>
          </p:cNvSpPr>
          <p:nvPr>
            <p:ph type="ctrTitle"/>
          </p:nvPr>
        </p:nvSpPr>
        <p:spPr/>
        <p:txBody>
          <a:bodyPr/>
          <a:lstStyle/>
          <a:p>
            <a:endParaRPr lang="en-US"/>
          </a:p>
        </p:txBody>
      </p:sp>
      <p:pic>
        <p:nvPicPr>
          <p:cNvPr id="20482" name="Picture 2" descr="Leadership Styles - Examples"/>
          <p:cNvPicPr>
            <a:picLocks noChangeAspect="1" noChangeArrowheads="1"/>
          </p:cNvPicPr>
          <p:nvPr/>
        </p:nvPicPr>
        <p:blipFill>
          <a:blip r:embed="rId2" cstate="print"/>
          <a:srcRect/>
          <a:stretch>
            <a:fillRect/>
          </a:stretch>
        </p:blipFill>
        <p:spPr bwMode="auto">
          <a:xfrm>
            <a:off x="-304801" y="0"/>
            <a:ext cx="9906001"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ar-EG" sz="3200" b="1" dirty="0" smtClean="0">
                <a:solidFill>
                  <a:srgbClr val="FF0000"/>
                </a:solidFill>
                <a:latin typeface="Calisto MT" pitchFamily="18" charset="0"/>
              </a:rPr>
              <a:t>INTRODUCTION</a:t>
            </a:r>
            <a:endParaRPr lang="en-US" sz="2400" b="1" dirty="0" smtClean="0">
              <a:solidFill>
                <a:srgbClr val="FF0000"/>
              </a:solidFill>
              <a:latin typeface="Calisto MT" pitchFamily="18" charset="0"/>
            </a:endParaRPr>
          </a:p>
          <a:p>
            <a:endParaRPr lang="en-US" sz="2400" dirty="0" smtClean="0">
              <a:latin typeface="Calisto MT" pitchFamily="18" charset="0"/>
            </a:endParaRPr>
          </a:p>
          <a:p>
            <a:endParaRPr lang="en-US" sz="2400" dirty="0" smtClean="0">
              <a:latin typeface="Calisto MT" pitchFamily="18" charset="0"/>
            </a:endParaRPr>
          </a:p>
          <a:p>
            <a:r>
              <a:rPr lang="en-US" sz="3200" b="1" dirty="0" smtClean="0">
                <a:solidFill>
                  <a:srgbClr val="7030A0"/>
                </a:solidFill>
                <a:latin typeface="Calisto MT" pitchFamily="18" charset="0"/>
              </a:rPr>
              <a:t>What is leadership by authors?</a:t>
            </a:r>
          </a:p>
          <a:p>
            <a:pPr>
              <a:lnSpc>
                <a:spcPct val="150000"/>
              </a:lnSpc>
            </a:pPr>
            <a:endParaRPr lang="en-US" sz="2200" dirty="0" smtClean="0">
              <a:latin typeface="Calisto MT" pitchFamily="18" charset="0"/>
            </a:endParaRPr>
          </a:p>
          <a:p>
            <a:pPr algn="just"/>
            <a:r>
              <a:rPr lang="en-US" sz="2800" dirty="0" smtClean="0">
                <a:solidFill>
                  <a:srgbClr val="FF0000"/>
                </a:solidFill>
                <a:latin typeface="Calisto MT" pitchFamily="18" charset="0"/>
              </a:rPr>
              <a:t>Leadership</a:t>
            </a:r>
            <a:r>
              <a:rPr lang="en-US" sz="2800" dirty="0" smtClean="0">
                <a:latin typeface="Calisto MT" pitchFamily="18" charset="0"/>
              </a:rPr>
              <a:t> is the process of influencing the activities of an organized group toward goal achievement. </a:t>
            </a:r>
            <a:r>
              <a:rPr lang="en-US" sz="2800" b="1" dirty="0" smtClean="0">
                <a:latin typeface="Calisto MT" pitchFamily="18" charset="0"/>
              </a:rPr>
              <a:t>source (Rauch &amp; </a:t>
            </a:r>
            <a:r>
              <a:rPr lang="en-US" sz="2800" b="1" dirty="0" err="1" smtClean="0">
                <a:latin typeface="Calisto MT" pitchFamily="18" charset="0"/>
              </a:rPr>
              <a:t>Behling</a:t>
            </a:r>
            <a:r>
              <a:rPr lang="en-US" sz="2800" b="1" dirty="0" smtClean="0">
                <a:latin typeface="Calisto MT" pitchFamily="18" charset="0"/>
              </a:rPr>
              <a:t>, 1984)</a:t>
            </a:r>
          </a:p>
          <a:p>
            <a:pPr algn="just"/>
            <a:endParaRPr lang="en-US" sz="2800" dirty="0" smtClean="0">
              <a:latin typeface="Calisto MT" pitchFamily="18" charset="0"/>
            </a:endParaRPr>
          </a:p>
          <a:p>
            <a:pPr algn="just"/>
            <a:r>
              <a:rPr lang="en-US" sz="2800" dirty="0" smtClean="0">
                <a:solidFill>
                  <a:srgbClr val="FF0000"/>
                </a:solidFill>
                <a:latin typeface="Calisto MT" pitchFamily="18" charset="0"/>
              </a:rPr>
              <a:t>Leadership</a:t>
            </a:r>
            <a:r>
              <a:rPr lang="en-US" sz="2800" dirty="0" smtClean="0">
                <a:latin typeface="Calisto MT" pitchFamily="18" charset="0"/>
              </a:rPr>
              <a:t> is a process of giving purpose (meaningful direction) to collective effort, and causing willing effort to be expended to achieve purpose. </a:t>
            </a:r>
            <a:r>
              <a:rPr lang="en-US" sz="2800" b="1" dirty="0" smtClean="0">
                <a:latin typeface="Calisto MT" pitchFamily="18" charset="0"/>
              </a:rPr>
              <a:t>source (Jacobs &amp; Jacques, 1990)</a:t>
            </a:r>
            <a:endParaRPr lang="ar-IQ" sz="2800" b="1" dirty="0" smtClean="0">
              <a:latin typeface="Calisto MT"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What are Leadership Styles?</a:t>
            </a:r>
          </a:p>
          <a:p>
            <a:pPr algn="ctr"/>
            <a:endParaRPr lang="en-US" sz="3200" b="1" dirty="0" smtClean="0">
              <a:solidFill>
                <a:srgbClr val="FF0000"/>
              </a:solidFill>
              <a:latin typeface="Calisto MT" pitchFamily="18" charset="0"/>
            </a:endParaRPr>
          </a:p>
          <a:p>
            <a:pPr algn="just"/>
            <a:r>
              <a:rPr lang="en-US" sz="2800" dirty="0" smtClean="0">
                <a:latin typeface="Calisto MT" pitchFamily="18" charset="0"/>
              </a:rPr>
              <a:t>Leadership styles refer to the behavioral approach employed by leaders to influence, motivate, and direct their followers. A leadership style determines how leaders implement plans and strategies to accomplish given objectives while accounting for stakeholder expectations and the wellbeing and soundness of their team.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600" b="1" dirty="0" smtClean="0">
                <a:solidFill>
                  <a:srgbClr val="FF0000"/>
                </a:solidFill>
                <a:latin typeface="Calisto MT" pitchFamily="18" charset="0"/>
              </a:rPr>
              <a:t>leadership style type </a:t>
            </a:r>
          </a:p>
          <a:p>
            <a:endParaRPr lang="en-US" sz="3200" b="1" dirty="0" smtClean="0">
              <a:solidFill>
                <a:srgbClr val="7030A0"/>
              </a:solidFill>
              <a:latin typeface="Calisto MT" pitchFamily="18" charset="0"/>
            </a:endParaRPr>
          </a:p>
          <a:p>
            <a:r>
              <a:rPr lang="en-US" sz="3200" b="1" dirty="0" smtClean="0">
                <a:solidFill>
                  <a:srgbClr val="7030A0"/>
                </a:solidFill>
                <a:latin typeface="Calisto MT" pitchFamily="18" charset="0"/>
              </a:rPr>
              <a:t>1. Democratic Leadership :</a:t>
            </a:r>
          </a:p>
          <a:p>
            <a:endParaRPr lang="en-US" sz="3200" b="1" dirty="0" smtClean="0">
              <a:solidFill>
                <a:srgbClr val="7030A0"/>
              </a:solidFill>
              <a:latin typeface="Calisto MT" pitchFamily="18" charset="0"/>
            </a:endParaRPr>
          </a:p>
          <a:p>
            <a:pPr algn="just"/>
            <a:r>
              <a:rPr lang="en-US" sz="2800" dirty="0" smtClean="0">
                <a:latin typeface="Calisto MT" pitchFamily="18" charset="0"/>
              </a:rPr>
              <a:t>It is a collaborative and consultative leadership style where each team member has an opportunity to contribute to the direction of ongoing projects.</a:t>
            </a:r>
          </a:p>
          <a:p>
            <a:endParaRPr lang="en-US" sz="3200" b="1" dirty="0" smtClean="0">
              <a:solidFill>
                <a:srgbClr val="7030A0"/>
              </a:solidFill>
              <a:latin typeface="Calisto MT" pitchFamily="18" charset="0"/>
            </a:endParaRPr>
          </a:p>
          <a:p>
            <a:pPr algn="just"/>
            <a:r>
              <a:rPr lang="en-US" sz="2800" dirty="0" smtClean="0">
                <a:latin typeface="Calisto MT" pitchFamily="18" charset="0"/>
              </a:rPr>
              <a:t>Democratic leadership is one of the most popular and effective leadership styles because of its ability to provide lower-level employees a voice making it equally important in the organization. It is a style that resembles how decisions are made in company boardrooms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2. Autocratic Leadership:</a:t>
            </a:r>
          </a:p>
          <a:p>
            <a:endParaRPr lang="en-US" sz="3200" b="1" dirty="0" smtClean="0">
              <a:solidFill>
                <a:srgbClr val="7030A0"/>
              </a:solidFill>
              <a:latin typeface="Calisto MT" pitchFamily="18" charset="0"/>
            </a:endParaRPr>
          </a:p>
          <a:p>
            <a:pPr algn="just"/>
            <a:r>
              <a:rPr lang="en-US" sz="2800" dirty="0" smtClean="0">
                <a:latin typeface="Calisto MT" pitchFamily="18" charset="0"/>
              </a:rPr>
              <a:t>Autocratic leadership is the opposite of democratic leadership. In this case, the leader makes all decisions on behalf of the team without taking any input or suggestions from them. The leader holds all authority and responsibility. They have absolute power and dictate all tasks to be undertaken. There is no consultation with employees before a decision is made. After the decision is made, everyone is expected to support the decision made by the leader. There is often some level of fear of the leader by the team.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3. Laissez-Faire Leadership :</a:t>
            </a:r>
          </a:p>
          <a:p>
            <a:endParaRPr lang="en-US" sz="3200" b="1" dirty="0" smtClean="0">
              <a:solidFill>
                <a:srgbClr val="7030A0"/>
              </a:solidFill>
              <a:latin typeface="Calisto MT" pitchFamily="18" charset="0"/>
            </a:endParaRPr>
          </a:p>
          <a:p>
            <a:pPr algn="just"/>
            <a:r>
              <a:rPr lang="en-US" sz="2800" dirty="0" smtClean="0">
                <a:latin typeface="Calisto MT" pitchFamily="18" charset="0"/>
              </a:rPr>
              <a:t>Laissez-faire leadership is accurately defined as a hands-off or passive approach to leadership. Instead, leaders provide their team members with the necessary tools, information, and resources to carry out their work tasks. leader steps back and lets team members work without supervision and free to plan, organize, make decisions, tackle problems, and complete the assigned projects.</a:t>
            </a:r>
          </a:p>
          <a:p>
            <a:endParaRPr lang="en-US" sz="3200" b="1" dirty="0" smtClean="0">
              <a:solidFill>
                <a:srgbClr val="7030A0"/>
              </a:solidFill>
              <a:latin typeface="Calisto MT" pitchFamily="18" charset="0"/>
            </a:endParaRPr>
          </a:p>
          <a:p>
            <a:pPr algn="just"/>
            <a:r>
              <a:rPr lang="en-US" sz="2800" dirty="0" smtClean="0">
                <a:latin typeface="Calisto MT" pitchFamily="18" charset="0"/>
              </a:rPr>
              <a:t>The laissez-faire leadership approach is empowering to employees who are creative, skilled, and self-motivated.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endParaRPr lang="en-US" sz="3200" b="1" dirty="0" smtClean="0">
              <a:solidFill>
                <a:srgbClr val="7030A0"/>
              </a:solidFill>
              <a:latin typeface="Calisto MT" pitchFamily="18" charset="0"/>
            </a:endParaRPr>
          </a:p>
        </p:txBody>
      </p:sp>
      <p:pic>
        <p:nvPicPr>
          <p:cNvPr id="3073" name="Picture 1"/>
          <p:cNvPicPr>
            <a:picLocks noChangeAspect="1" noChangeArrowheads="1"/>
          </p:cNvPicPr>
          <p:nvPr/>
        </p:nvPicPr>
        <p:blipFill>
          <a:blip r:embed="rId2" cstate="print"/>
          <a:srcRect/>
          <a:stretch>
            <a:fillRect/>
          </a:stretch>
        </p:blipFill>
        <p:spPr bwMode="auto">
          <a:xfrm>
            <a:off x="152400" y="685800"/>
            <a:ext cx="8832574" cy="601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52400"/>
            <a:ext cx="8839200" cy="6553200"/>
          </a:xfrm>
          <a:prstGeom prst="rect">
            <a:avLst/>
          </a:prstGeom>
        </p:spPr>
        <p:style>
          <a:lnRef idx="2">
            <a:schemeClr val="accent1"/>
          </a:lnRef>
          <a:fillRef idx="1">
            <a:schemeClr val="lt1"/>
          </a:fillRef>
          <a:effectRef idx="0">
            <a:schemeClr val="accent1"/>
          </a:effectRef>
          <a:fontRef idx="minor">
            <a:schemeClr val="dk1"/>
          </a:fontRef>
        </p:style>
        <p:txBody>
          <a:bodyPr rtlCol="1" anchor="t"/>
          <a:lstStyle/>
          <a:p>
            <a:pPr algn="ctr"/>
            <a:r>
              <a:rPr lang="en-US" sz="3200" b="1" dirty="0" smtClean="0">
                <a:solidFill>
                  <a:srgbClr val="FF0000"/>
                </a:solidFill>
                <a:latin typeface="Calisto MT" pitchFamily="18" charset="0"/>
              </a:rPr>
              <a:t>Cont..</a:t>
            </a:r>
          </a:p>
          <a:p>
            <a:pPr algn="ctr"/>
            <a:endParaRPr lang="en-US" sz="3200" b="1" dirty="0" smtClean="0">
              <a:solidFill>
                <a:srgbClr val="FF0000"/>
              </a:solidFill>
              <a:latin typeface="Calisto MT" pitchFamily="18" charset="0"/>
            </a:endParaRPr>
          </a:p>
          <a:p>
            <a:r>
              <a:rPr lang="en-US" sz="3200" b="1" dirty="0" smtClean="0">
                <a:solidFill>
                  <a:srgbClr val="7030A0"/>
                </a:solidFill>
                <a:latin typeface="Calisto MT" pitchFamily="18" charset="0"/>
              </a:rPr>
              <a:t>4. Transformational Leadership :</a:t>
            </a:r>
          </a:p>
          <a:p>
            <a:endParaRPr lang="en-US" sz="3200" b="1" dirty="0" smtClean="0">
              <a:solidFill>
                <a:srgbClr val="7030A0"/>
              </a:solidFill>
              <a:latin typeface="Calisto MT" pitchFamily="18" charset="0"/>
            </a:endParaRPr>
          </a:p>
          <a:p>
            <a:pPr algn="just"/>
            <a:r>
              <a:rPr lang="en-US" sz="2800" dirty="0" smtClean="0">
                <a:latin typeface="Calisto MT" pitchFamily="18" charset="0"/>
              </a:rPr>
              <a:t>Transformational leadership is about cultivating change in organizations and people. The transformation is done by motivating team members to go beyond their comfort zone and achieve much more than their perceived capabilities, To be effective, transformational leaders should possess high levels of integrity, emotional intelligence, a shared vision of the future, empathy, and good communication skills.</a:t>
            </a:r>
          </a:p>
          <a:p>
            <a:endParaRPr lang="en-US" sz="3200" b="1" dirty="0" smtClean="0">
              <a:solidFill>
                <a:srgbClr val="7030A0"/>
              </a:solidFill>
              <a:latin typeface="Calisto MT"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3474</TotalTime>
  <Words>933</Words>
  <Application>Microsoft Office PowerPoint</Application>
  <PresentationFormat>عرض على الشاشة (4:3)</PresentationFormat>
  <Paragraphs>80</Paragraphs>
  <Slides>17</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17</vt:i4>
      </vt:variant>
    </vt:vector>
  </HeadingPairs>
  <TitlesOfParts>
    <vt:vector size="25" baseType="lpstr">
      <vt:lpstr>Andalus</vt:lpstr>
      <vt:lpstr>Arial</vt:lpstr>
      <vt:lpstr>Calibri</vt:lpstr>
      <vt:lpstr>Calisto MT</vt:lpstr>
      <vt:lpstr>Constantia</vt:lpstr>
      <vt:lpstr>Times New Roman</vt:lpstr>
      <vt:lpstr>Wingdings 2</vt:lpstr>
      <vt:lpstr>Paper</vt:lpstr>
      <vt:lpstr>    Management and leadership</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murtadha jamal</dc:creator>
  <cp:lastModifiedBy>Maher</cp:lastModifiedBy>
  <cp:revision>115</cp:revision>
  <dcterms:created xsi:type="dcterms:W3CDTF">2006-08-16T00:00:00Z</dcterms:created>
  <dcterms:modified xsi:type="dcterms:W3CDTF">2025-01-19T16:14:11Z</dcterms:modified>
</cp:coreProperties>
</file>