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6"/>
  </p:notesMasterIdLst>
  <p:handoutMasterIdLst>
    <p:handoutMasterId r:id="rId27"/>
  </p:handoutMasterIdLst>
  <p:sldIdLst>
    <p:sldId id="478" r:id="rId2"/>
    <p:sldId id="551" r:id="rId3"/>
    <p:sldId id="601" r:id="rId4"/>
    <p:sldId id="552" r:id="rId5"/>
    <p:sldId id="616" r:id="rId6"/>
    <p:sldId id="602" r:id="rId7"/>
    <p:sldId id="603" r:id="rId8"/>
    <p:sldId id="604" r:id="rId9"/>
    <p:sldId id="605" r:id="rId10"/>
    <p:sldId id="606" r:id="rId11"/>
    <p:sldId id="607" r:id="rId12"/>
    <p:sldId id="617" r:id="rId13"/>
    <p:sldId id="615" r:id="rId14"/>
    <p:sldId id="610" r:id="rId15"/>
    <p:sldId id="609" r:id="rId16"/>
    <p:sldId id="611" r:id="rId17"/>
    <p:sldId id="612" r:id="rId18"/>
    <p:sldId id="613" r:id="rId19"/>
    <p:sldId id="614" r:id="rId20"/>
    <p:sldId id="619" r:id="rId21"/>
    <p:sldId id="620" r:id="rId22"/>
    <p:sldId id="621" r:id="rId23"/>
    <p:sldId id="622" r:id="rId24"/>
    <p:sldId id="54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9" d="100"/>
          <a:sy n="79" d="100"/>
        </p:scale>
        <p:origin x="414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9F83406-5602-4846-92E5-713FC98AEF2F}" type="datetimeFigureOut">
              <a:rPr lang="ar-IQ" smtClean="0"/>
              <a:pPr/>
              <a:t>22/07/1446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4F81F9B-1929-46A2-8025-4F6720D55806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068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735D83F-90B1-4973-8E11-679B50DAF22D}" type="datetimeFigureOut">
              <a:rPr lang="ar-IQ" smtClean="0"/>
              <a:pPr/>
              <a:t>22/07/1446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176C425-FEB9-4705-9D8B-E9B01CC4BF0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228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IQ" altLang="ar-IQ" smtClean="0"/>
          </a:p>
        </p:txBody>
      </p:sp>
    </p:spTree>
    <p:extLst>
      <p:ext uri="{BB962C8B-B14F-4D97-AF65-F5344CB8AC3E}">
        <p14:creationId xmlns:p14="http://schemas.microsoft.com/office/powerpoint/2010/main" val="367409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5E871EF-C6E7-4D23-B15D-E5916AC74A7C}" type="slidenum">
              <a:rPr lang="en-US" altLang="ar-IQ"/>
              <a:pPr/>
              <a:t>3</a:t>
            </a:fld>
            <a:endParaRPr lang="en-US" altLang="ar-IQ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IQ" altLang="ar-IQ" smtClean="0"/>
          </a:p>
        </p:txBody>
      </p:sp>
      <p:sp>
        <p:nvSpPr>
          <p:cNvPr id="5120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22CE39-E55C-4838-9E09-4AF2982F6B17}" type="datetime1">
              <a:rPr lang="en-US" altLang="ar-IQ"/>
              <a:pPr fontAlgn="base">
                <a:spcBef>
                  <a:spcPct val="0"/>
                </a:spcBef>
                <a:spcAft>
                  <a:spcPct val="0"/>
                </a:spcAft>
              </a:pPr>
              <a:t>1/21/2025</a:t>
            </a:fld>
            <a:endParaRPr lang="en-US" altLang="ar-IQ"/>
          </a:p>
        </p:txBody>
      </p:sp>
      <p:sp>
        <p:nvSpPr>
          <p:cNvPr id="5120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ar-IQ" smtClean="0"/>
              <a:t>Dr. Andaleeb</a:t>
            </a:r>
          </a:p>
        </p:txBody>
      </p:sp>
      <p:sp>
        <p:nvSpPr>
          <p:cNvPr id="51207" name="Header Placeholder 6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ar-IQ" smtClean="0"/>
              <a:t>Fundamental of Nursing</a:t>
            </a:r>
          </a:p>
        </p:txBody>
      </p:sp>
    </p:spTree>
    <p:extLst>
      <p:ext uri="{BB962C8B-B14F-4D97-AF65-F5344CB8AC3E}">
        <p14:creationId xmlns:p14="http://schemas.microsoft.com/office/powerpoint/2010/main" val="84774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IQ" altLang="ar-IQ" smtClean="0"/>
          </a:p>
        </p:txBody>
      </p:sp>
    </p:spTree>
    <p:extLst>
      <p:ext uri="{BB962C8B-B14F-4D97-AF65-F5344CB8AC3E}">
        <p14:creationId xmlns:p14="http://schemas.microsoft.com/office/powerpoint/2010/main" val="36836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IQ" altLang="ar-IQ" smtClean="0"/>
          </a:p>
        </p:txBody>
      </p:sp>
    </p:spTree>
    <p:extLst>
      <p:ext uri="{BB962C8B-B14F-4D97-AF65-F5344CB8AC3E}">
        <p14:creationId xmlns:p14="http://schemas.microsoft.com/office/powerpoint/2010/main" val="1051076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1FAD650-14A3-4850-85DF-70FA180C1A99}" type="slidenum">
              <a:rPr lang="en-US" altLang="ar-IQ"/>
              <a:pPr/>
              <a:t>17</a:t>
            </a:fld>
            <a:endParaRPr lang="en-US" altLang="ar-IQ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IQ" altLang="ar-IQ" smtClean="0"/>
          </a:p>
        </p:txBody>
      </p:sp>
      <p:sp>
        <p:nvSpPr>
          <p:cNvPr id="5222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55C270-0481-498E-B6A1-8D75026A9E60}" type="datetime1">
              <a:rPr lang="en-US" altLang="ar-IQ"/>
              <a:pPr fontAlgn="base">
                <a:spcBef>
                  <a:spcPct val="0"/>
                </a:spcBef>
                <a:spcAft>
                  <a:spcPct val="0"/>
                </a:spcAft>
              </a:pPr>
              <a:t>1/21/2025</a:t>
            </a:fld>
            <a:endParaRPr lang="en-US" altLang="ar-IQ"/>
          </a:p>
        </p:txBody>
      </p:sp>
      <p:sp>
        <p:nvSpPr>
          <p:cNvPr id="5223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ar-IQ" smtClean="0"/>
              <a:t>Dr. Andaleeb</a:t>
            </a:r>
          </a:p>
        </p:txBody>
      </p:sp>
      <p:sp>
        <p:nvSpPr>
          <p:cNvPr id="52231" name="Header Placeholder 6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ar-IQ" smtClean="0"/>
              <a:t>Fundamental of Nursing</a:t>
            </a:r>
          </a:p>
        </p:txBody>
      </p:sp>
    </p:spTree>
    <p:extLst>
      <p:ext uri="{BB962C8B-B14F-4D97-AF65-F5344CB8AC3E}">
        <p14:creationId xmlns:p14="http://schemas.microsoft.com/office/powerpoint/2010/main" val="1370481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C2D5E38-EA48-4889-A103-15776FCABF88}" type="slidenum">
              <a:rPr lang="en-US" altLang="ar-IQ"/>
              <a:pPr/>
              <a:t>19</a:t>
            </a:fld>
            <a:endParaRPr lang="en-US" altLang="ar-IQ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IQ" altLang="ar-IQ" smtClean="0"/>
          </a:p>
        </p:txBody>
      </p:sp>
      <p:sp>
        <p:nvSpPr>
          <p:cNvPr id="5325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287BC0-1BF7-40F4-9084-FE8B06B674C1}" type="datetime1">
              <a:rPr lang="en-US" altLang="ar-IQ"/>
              <a:pPr fontAlgn="base">
                <a:spcBef>
                  <a:spcPct val="0"/>
                </a:spcBef>
                <a:spcAft>
                  <a:spcPct val="0"/>
                </a:spcAft>
              </a:pPr>
              <a:t>1/21/2025</a:t>
            </a:fld>
            <a:endParaRPr lang="en-US" altLang="ar-IQ"/>
          </a:p>
        </p:txBody>
      </p:sp>
      <p:sp>
        <p:nvSpPr>
          <p:cNvPr id="5325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ar-IQ" smtClean="0"/>
              <a:t>Dr. Andaleeb</a:t>
            </a:r>
          </a:p>
        </p:txBody>
      </p:sp>
      <p:sp>
        <p:nvSpPr>
          <p:cNvPr id="53255" name="Header Placeholder 6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ar-IQ" smtClean="0"/>
              <a:t>Fundamental of Nursing</a:t>
            </a:r>
          </a:p>
        </p:txBody>
      </p:sp>
    </p:spTree>
    <p:extLst>
      <p:ext uri="{BB962C8B-B14F-4D97-AF65-F5344CB8AC3E}">
        <p14:creationId xmlns:p14="http://schemas.microsoft.com/office/powerpoint/2010/main" val="415466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alt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alt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8B30278-67AB-4B3C-84E0-8A9D33299C13}" type="slidenum">
              <a:rPr lang="ar-SA" altLang="ar-IQ" smtClean="0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11849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0C1B-D316-402F-BAB0-36C0FDB0DCDC}" type="slidenum">
              <a:rPr lang="ar-SA" altLang="ar-IQ" smtClean="0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6316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CC2F-E88F-40EF-816A-6E86F741ACF7}" type="slidenum">
              <a:rPr lang="ar-SA" altLang="ar-IQ" smtClean="0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45341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952F-AD61-4FD5-8362-E3CA17FCA3F2}" type="slidenum">
              <a:rPr lang="ar-SA" altLang="ar-IQ" smtClean="0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94847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B891-C199-47DA-95B4-E855ADADC8EE}" type="slidenum">
              <a:rPr lang="ar-SA" altLang="ar-IQ" smtClean="0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04337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ED6F-DD31-4A75-BFB0-1939DE9E0ECE}" type="slidenum">
              <a:rPr lang="ar-SA" altLang="ar-IQ" smtClean="0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5047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B681-A654-471F-A58E-8F5465DBE3EF}" type="slidenum">
              <a:rPr lang="ar-SA" altLang="ar-IQ" smtClean="0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8428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0482-9497-4D17-85E7-496730E2F709}" type="slidenum">
              <a:rPr lang="ar-SA" altLang="ar-IQ" smtClean="0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86202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95D8-4211-41A7-BE54-BBE3AAFA7D7B}" type="slidenum">
              <a:rPr lang="ar-SA" altLang="ar-IQ" smtClean="0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0125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799732E-091B-4369-B623-05EE361619ED}" type="slidenum">
              <a:rPr lang="ar-SA" altLang="ar-IQ" smtClean="0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4698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altLang="ar-IQ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altLang="ar-IQ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9046291-7F06-4C60-8A56-FAA5595BF9FB}" type="slidenum">
              <a:rPr lang="ar-SA" altLang="ar-IQ" smtClean="0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590231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alt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alt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2BE5A9F-F06C-4860-BE32-64ACF81FC0F2}" type="slidenum">
              <a:rPr lang="ar-SA" altLang="ar-IQ" smtClean="0"/>
              <a:pPr/>
              <a:t>‹#›</a:t>
            </a:fld>
            <a:endParaRPr lang="en-US" altLang="ar-IQ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05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hu/url?sa=i&amp;rct=j&amp;q=&amp;esrc=s&amp;frm=1&amp;source=images&amp;cd=&amp;cad=rja&amp;docid=09ewcRTqZp0Q0M&amp;tbnid=2tLkfIyPPDGPEM:&amp;ved=0CAUQjRw&amp;url=http://www.studyblue.com/notes/note/n/tissue-injury-and-repair/deck/1472496&amp;ei=RMIUUZ6ZM9DktQbhyYGAAQ&amp;psig=AFQjCNHxd5-Hlu2BczTkKmnniG3M70uLWw&amp;ust=1360401260485413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layers+of+the+skin&amp;source=images&amp;cd=&amp;cad=rja&amp;docid=Cg_uivrO1fzKtM&amp;tbnid=0K48hs2TB54nJM:&amp;ved=0CAUQjRw&amp;url=http://www.nonsurgicalskincare.com/laser-skin-treatments-new-weapons-in-the-fight-on-ageing/&amp;ei=frETUYDdLcyFtQbHp4HYDw&amp;bvm=bv.42080656,d.bGE&amp;psig=AFQjCNFqm7U4f__CnozHxlTdArQRDBuJUw&amp;ust=136033146930475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63889" y="1402812"/>
            <a:ext cx="6685006" cy="784720"/>
          </a:xfrm>
        </p:spPr>
        <p:txBody>
          <a:bodyPr>
            <a:normAutofit/>
          </a:bodyPr>
          <a:lstStyle/>
          <a:p>
            <a:r>
              <a:rPr lang="en-US" altLang="ar-IQ" sz="4800" b="1" dirty="0" smtClean="0">
                <a:solidFill>
                  <a:schemeClr val="tx1"/>
                </a:solidFill>
              </a:rPr>
              <a:t>Fundamental of Nursing</a:t>
            </a:r>
            <a:endParaRPr lang="en-US" altLang="ar-IQ" sz="4800" b="1" dirty="0">
              <a:solidFill>
                <a:schemeClr val="tx1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8" y="71179"/>
            <a:ext cx="2409568" cy="1816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722973" y="271849"/>
            <a:ext cx="3941805" cy="78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Collage of Nursing</a:t>
            </a:r>
            <a:endParaRPr lang="en-US" sz="2800" u="sng" dirty="0" smtClean="0">
              <a:solidFill>
                <a:srgbClr val="FF0000"/>
              </a:solidFill>
              <a:latin typeface="Garamond"/>
              <a:cs typeface="Arial"/>
            </a:endParaRPr>
          </a:p>
          <a:p>
            <a:pPr eaLnBrk="1" hangingPunct="1">
              <a:defRPr/>
            </a:pPr>
            <a:r>
              <a:rPr lang="en-US" sz="2800" u="sng" dirty="0" smtClean="0">
                <a:solidFill>
                  <a:srgbClr val="FF0000"/>
                </a:solidFill>
                <a:latin typeface="Garamond"/>
                <a:cs typeface="Arial"/>
              </a:rPr>
              <a:t>Lec:6</a:t>
            </a:r>
            <a:endParaRPr lang="en-US" sz="28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Old Antic Bold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 bwMode="auto">
          <a:xfrm>
            <a:off x="397476" y="5278395"/>
            <a:ext cx="5792788" cy="132343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/>
        </p:spPr>
        <p:txBody>
          <a:bodyPr rtlCol="1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Arial"/>
              </a:rPr>
              <a:t>Instructor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Arial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Mahdi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Hamzah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AL-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Taee</a:t>
            </a:r>
            <a:endParaRPr lang="ar-IQ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750170" y="2773320"/>
            <a:ext cx="7912443" cy="19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ar-IQ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Wounds Management</a:t>
            </a:r>
            <a:endParaRPr lang="en-US" altLang="ar-IQ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677886" cy="235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655" y="1009799"/>
            <a:ext cx="1863554" cy="674359"/>
          </a:xfrm>
        </p:spPr>
        <p:txBody>
          <a:bodyPr rtlCol="1"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Cont.,..</a:t>
            </a:r>
            <a:endParaRPr lang="ar-JO" dirty="0">
              <a:solidFill>
                <a:srgbClr val="0070C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rtl="0"/>
            <a:r>
              <a:rPr lang="en-US" altLang="ar-IQ" sz="3200" b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5. Laceration </a:t>
            </a:r>
            <a:endParaRPr lang="ar-JO" altLang="ar-IQ" sz="3200" b="1" cap="none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552670" y="5460961"/>
            <a:ext cx="1639330" cy="1397039"/>
          </a:xfrm>
          <a:ln>
            <a:miter lim="800000"/>
            <a:headEnd/>
            <a:tailEnd/>
          </a:ln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B9EEE8D-903D-47A2-88BC-E31699552C42}" type="slidenum">
              <a:rPr lang="en-US" altLang="en-US" sz="8000">
                <a:solidFill>
                  <a:srgbClr val="7B9899"/>
                </a:solidFill>
                <a:latin typeface="Georgia" panose="02040502050405020303" pitchFamily="18" charset="0"/>
                <a:cs typeface="+mn-cs"/>
              </a:rPr>
              <a:pPr/>
              <a:t>10</a:t>
            </a:fld>
            <a:endParaRPr lang="en-US" altLang="en-US" sz="8000" dirty="0">
              <a:solidFill>
                <a:srgbClr val="7B9899"/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10246" name="Content Placeholder 6"/>
          <p:cNvSpPr>
            <a:spLocks noGrp="1"/>
          </p:cNvSpPr>
          <p:nvPr>
            <p:ph sz="quarter" idx="2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n-US" altLang="ar-IQ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Tissue torn </a:t>
            </a:r>
          </a:p>
          <a:p>
            <a:pPr algn="l" rtl="0"/>
            <a:r>
              <a:rPr lang="en-US" altLang="ar-IQ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From accident</a:t>
            </a:r>
          </a:p>
          <a:p>
            <a:pPr algn="l" rtl="0"/>
            <a:r>
              <a:rPr lang="en-US" altLang="ar-IQ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Open wounds</a:t>
            </a:r>
          </a:p>
          <a:p>
            <a:pPr algn="l" rtl="0"/>
            <a:r>
              <a:rPr lang="en-US" altLang="ar-IQ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Edges are uneven</a:t>
            </a:r>
            <a:endParaRPr lang="ar-JO" altLang="ar-IQ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/>
            <a:endParaRPr lang="ar-JO" altLang="ar-IQ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9200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10688594" y="5786441"/>
            <a:ext cx="1466335" cy="981588"/>
          </a:xfrm>
          <a:ln>
            <a:miter lim="800000"/>
            <a:headEnd/>
            <a:tailEnd/>
          </a:ln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FA32CA9-3A88-46DA-BD93-7E45505D5FFF}" type="slidenum">
              <a:rPr lang="en-US" altLang="en-US" sz="8000">
                <a:solidFill>
                  <a:srgbClr val="7B9899"/>
                </a:solidFill>
                <a:latin typeface="Georgia" panose="02040502050405020303" pitchFamily="18" charset="0"/>
                <a:cs typeface="+mn-cs"/>
              </a:rPr>
              <a:pPr/>
              <a:t>11</a:t>
            </a:fld>
            <a:endParaRPr lang="en-US" altLang="en-US" sz="8000" dirty="0">
              <a:solidFill>
                <a:srgbClr val="7B9899"/>
              </a:solidFill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11267" name="Picture 3" descr="types of w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43" y="1447800"/>
            <a:ext cx="10626811" cy="470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2043" y="498949"/>
            <a:ext cx="4469027" cy="7949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Types of wound</a:t>
            </a:r>
            <a:endParaRPr lang="ar-JO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2546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41877" y="275595"/>
            <a:ext cx="7849506" cy="624932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ar-IQ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Types of Wound Healing</a:t>
            </a:r>
            <a:endParaRPr lang="ar-JO" altLang="ar-IQ" sz="6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812163" y="5715776"/>
            <a:ext cx="1335044" cy="1080442"/>
          </a:xfrm>
          <a:ln>
            <a:miter lim="800000"/>
            <a:headEnd/>
            <a:tailEnd/>
          </a:ln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8CDCC05-B4DC-4EFB-95F3-AA8726C4DD65}" type="slidenum">
              <a:rPr lang="en-US" altLang="en-US" sz="8000">
                <a:solidFill>
                  <a:srgbClr val="7B9899"/>
                </a:solidFill>
                <a:latin typeface="Georgia" panose="02040502050405020303" pitchFamily="18" charset="0"/>
                <a:cs typeface="+mn-cs"/>
              </a:rPr>
              <a:pPr/>
              <a:t>12</a:t>
            </a:fld>
            <a:endParaRPr lang="en-US" altLang="en-US" sz="8000" dirty="0">
              <a:solidFill>
                <a:srgbClr val="7B9899"/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12" name="Tartalom helye 2"/>
          <p:cNvSpPr>
            <a:spLocks noGrp="1"/>
          </p:cNvSpPr>
          <p:nvPr>
            <p:ph sz="quarter" idx="1"/>
          </p:nvPr>
        </p:nvSpPr>
        <p:spPr>
          <a:xfrm>
            <a:off x="244169" y="1276151"/>
            <a:ext cx="11392930" cy="4439625"/>
          </a:xfrm>
        </p:spPr>
        <p:txBody>
          <a:bodyPr>
            <a:noAutofit/>
          </a:bodyPr>
          <a:lstStyle/>
          <a:p>
            <a:pPr marL="914400" indent="-914400" algn="l" rtl="0">
              <a:buAutoNum type="arabicPeriod"/>
            </a:pPr>
            <a:r>
              <a:rPr lang="en-US" altLang="ar-IQ" sz="3600" b="1" cap="none" spc="-12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j-ea"/>
                <a:cs typeface="Old Antic Bold" pitchFamily="2" charset="-78"/>
              </a:rPr>
              <a:t>Primary </a:t>
            </a:r>
            <a:r>
              <a:rPr lang="en-US" altLang="ar-IQ" sz="3600" b="1" cap="none" spc="-12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j-ea"/>
                <a:cs typeface="Old Antic Bold" pitchFamily="2" charset="-78"/>
              </a:rPr>
              <a:t>intention </a:t>
            </a:r>
            <a:r>
              <a:rPr lang="en-US" altLang="ar-IQ" sz="3600" b="1" cap="none" spc="-12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j-ea"/>
                <a:cs typeface="Old Antic Bold" pitchFamily="2" charset="-78"/>
              </a:rPr>
              <a:t>: </a:t>
            </a:r>
            <a:r>
              <a:rPr lang="en-US" altLang="ar-IQ" sz="32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clean, straight line, edges </a:t>
            </a:r>
            <a:r>
              <a:rPr lang="en-US" altLang="ar-IQ" sz="32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well</a:t>
            </a:r>
            <a:r>
              <a:rPr lang="en-US" altLang="ar-IQ" sz="3200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approximated with sutures, rapid healing. </a:t>
            </a:r>
          </a:p>
          <a:p>
            <a:pPr marL="914400" lvl="0" indent="-914400" algn="l" rtl="0">
              <a:buFont typeface="Arial" pitchFamily="34" charset="0"/>
              <a:buAutoNum type="arabicPeriod"/>
            </a:pPr>
            <a:r>
              <a:rPr lang="en-US" altLang="ar-IQ" sz="3600" b="1" cap="none" spc="-12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Secondary </a:t>
            </a:r>
            <a:r>
              <a:rPr lang="en-US" altLang="ar-IQ" sz="3600" b="1" cap="none" spc="-12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intention </a:t>
            </a:r>
            <a:r>
              <a:rPr lang="en-US" altLang="ar-IQ" sz="3600" b="1" cap="none" spc="-12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: </a:t>
            </a:r>
            <a:r>
              <a:rPr lang="en-US" altLang="ar-IQ" sz="32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large wounds with tissue loss, edges not approximated, heals from the inside out, granulation tissue fills in the wound, longer healing time, large scars. </a:t>
            </a:r>
          </a:p>
          <a:p>
            <a:pPr marL="914400" lvl="0" indent="-914400" algn="l" rtl="0">
              <a:buFont typeface="Arial" pitchFamily="34" charset="0"/>
              <a:buAutoNum type="arabicPeriod"/>
            </a:pPr>
            <a:r>
              <a:rPr lang="en-US" altLang="ar-IQ" sz="3600" b="1" cap="none" spc="-12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Tertiary  </a:t>
            </a:r>
            <a:r>
              <a:rPr lang="en-US" altLang="ar-IQ" sz="3600" b="1" cap="none" spc="-12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intention </a:t>
            </a:r>
            <a:r>
              <a:rPr lang="en-US" altLang="ar-IQ" sz="3600" b="1" cap="none" spc="-12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Old Antic Bold" pitchFamily="2" charset="-78"/>
              </a:rPr>
              <a:t>: </a:t>
            </a:r>
            <a:r>
              <a:rPr lang="en-US" altLang="ar-IQ" sz="32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delay 3-5 days before injury is sutured, greater access for pathogens to invade inflammation, more granulation, larger scars.  </a:t>
            </a:r>
            <a:endParaRPr lang="en-US" altLang="ar-IQ" sz="3200" cap="none" dirty="0">
              <a:solidFill>
                <a:prstClr val="black">
                  <a:lumMod val="85000"/>
                  <a:lumOff val="15000"/>
                </a:prst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914400" lvl="0" indent="-914400" algn="l" rtl="0">
              <a:buFont typeface="Arial" pitchFamily="34" charset="0"/>
              <a:buAutoNum type="arabicPeriod"/>
            </a:pPr>
            <a:endParaRPr lang="en-US" altLang="ar-IQ" sz="3200" cap="none" dirty="0">
              <a:solidFill>
                <a:prstClr val="black">
                  <a:lumMod val="85000"/>
                  <a:lumOff val="15000"/>
                </a:prst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2731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439" y="218966"/>
            <a:ext cx="1863554" cy="674359"/>
          </a:xfrm>
        </p:spPr>
        <p:txBody>
          <a:bodyPr rtlCol="1"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Cont.,..</a:t>
            </a:r>
            <a:endParaRPr lang="ar-JO" dirty="0">
              <a:solidFill>
                <a:srgbClr val="0070C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762735" y="5373688"/>
            <a:ext cx="1280984" cy="1397039"/>
          </a:xfrm>
          <a:ln>
            <a:miter lim="800000"/>
            <a:headEnd/>
            <a:tailEnd/>
          </a:ln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B9EEE8D-903D-47A2-88BC-E31699552C42}" type="slidenum">
              <a:rPr lang="en-US" altLang="en-US" sz="8000">
                <a:solidFill>
                  <a:srgbClr val="7B9899"/>
                </a:solidFill>
                <a:latin typeface="Georgia" panose="02040502050405020303" pitchFamily="18" charset="0"/>
                <a:cs typeface="+mn-cs"/>
              </a:rPr>
              <a:pPr/>
              <a:t>13</a:t>
            </a:fld>
            <a:endParaRPr lang="en-US" altLang="en-US" sz="8000" dirty="0">
              <a:solidFill>
                <a:srgbClr val="7B9899"/>
              </a:solidFill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9" name="Picture 2" descr="http://classconnection.s3.amazonaws.com/964/flashcards/520964/png/healing1321212453488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b="2003"/>
          <a:stretch>
            <a:fillRect/>
          </a:stretch>
        </p:blipFill>
        <p:spPr bwMode="auto">
          <a:xfrm>
            <a:off x="877329" y="988542"/>
            <a:ext cx="9996617" cy="541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933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53763" y="364682"/>
            <a:ext cx="4176583" cy="76085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Cont.,..</a:t>
            </a:r>
            <a:endParaRPr lang="ar-JO" altLang="ar-IQ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1510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10881670" y="5666347"/>
            <a:ext cx="1310330" cy="1191653"/>
          </a:xfrm>
          <a:ln>
            <a:miter lim="800000"/>
            <a:headEnd/>
            <a:tailEnd/>
          </a:ln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E2B8934-0D7E-4EC2-8E82-A50E2D92AA46}" type="slidenum">
              <a:rPr lang="en-US" altLang="en-US" sz="8000">
                <a:solidFill>
                  <a:srgbClr val="7B9899"/>
                </a:solidFill>
                <a:latin typeface="Georgia" panose="02040502050405020303" pitchFamily="18" charset="0"/>
                <a:cs typeface="+mn-cs"/>
              </a:rPr>
              <a:pPr/>
              <a:t>14</a:t>
            </a:fld>
            <a:endParaRPr lang="en-US" altLang="en-US" sz="8000" dirty="0">
              <a:solidFill>
                <a:srgbClr val="7B9899"/>
              </a:solidFill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14343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763" y="1125538"/>
            <a:ext cx="10305534" cy="5427662"/>
          </a:xfrm>
        </p:spPr>
      </p:pic>
    </p:spTree>
    <p:extLst>
      <p:ext uri="{BB962C8B-B14F-4D97-AF65-F5344CB8AC3E}">
        <p14:creationId xmlns:p14="http://schemas.microsoft.com/office/powerpoint/2010/main" val="904034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 rtlCol="1">
            <a:no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Phases of wound healing</a:t>
            </a:r>
            <a:endParaRPr lang="ar-JO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285875"/>
            <a:ext cx="2438400" cy="685800"/>
          </a:xfrm>
          <a:ln>
            <a:solidFill>
              <a:schemeClr val="accent1"/>
            </a:solidFill>
          </a:ln>
        </p:spPr>
        <p:txBody>
          <a:bodyPr rtlCol="1">
            <a:normAutofit/>
          </a:bodyPr>
          <a:lstStyle/>
          <a:p>
            <a:pPr algn="ctr">
              <a:defRPr/>
            </a:pPr>
            <a:r>
              <a:rPr lang="en-U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Inflammatory phase</a:t>
            </a:r>
            <a:endParaRPr lang="ar-JO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295400"/>
            <a:ext cx="2133600" cy="685800"/>
          </a:xfrm>
          <a:ln>
            <a:solidFill>
              <a:schemeClr val="accent1"/>
            </a:solidFill>
          </a:ln>
        </p:spPr>
        <p:txBody>
          <a:bodyPr rtlCol="1">
            <a:normAutofit/>
          </a:bodyPr>
          <a:lstStyle/>
          <a:p>
            <a:pPr algn="ctr">
              <a:defRPr/>
            </a:pPr>
            <a:r>
              <a:rPr lang="en-US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Proliferative phase </a:t>
            </a:r>
            <a:endParaRPr lang="ar-JO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569146" y="5582552"/>
            <a:ext cx="1479206" cy="1179296"/>
          </a:xfrm>
          <a:ln>
            <a:miter lim="800000"/>
            <a:headEnd/>
            <a:tailEnd/>
          </a:ln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818C0A6-682A-4E8B-BABB-DD88CB484930}" type="slidenum">
              <a:rPr lang="en-US" altLang="en-US" sz="8000">
                <a:solidFill>
                  <a:srgbClr val="7B9899"/>
                </a:solidFill>
                <a:latin typeface="Georgia" panose="02040502050405020303" pitchFamily="18" charset="0"/>
                <a:cs typeface="+mn-cs"/>
              </a:rPr>
              <a:pPr/>
              <a:t>15</a:t>
            </a:fld>
            <a:endParaRPr lang="en-US" altLang="en-US" sz="8000" dirty="0">
              <a:solidFill>
                <a:srgbClr val="7B9899"/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13318" name="Content Placeholder 6"/>
          <p:cNvSpPr>
            <a:spLocks noGrp="1"/>
          </p:cNvSpPr>
          <p:nvPr>
            <p:ph sz="quarter" idx="2"/>
          </p:nvPr>
        </p:nvSpPr>
        <p:spPr>
          <a:xfrm>
            <a:off x="1981200" y="2133600"/>
            <a:ext cx="2438400" cy="40386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n-US" altLang="ar-IQ" sz="2000" dirty="0">
                <a:latin typeface="Andalus" panose="02020603050405020304" pitchFamily="18" charset="-78"/>
                <a:cs typeface="Andalus" panose="02020603050405020304" pitchFamily="18" charset="-78"/>
              </a:rPr>
              <a:t>Immediately after wound -3-6 days</a:t>
            </a:r>
          </a:p>
          <a:p>
            <a:pPr algn="l" rtl="0"/>
            <a:r>
              <a:rPr lang="en-US" altLang="ar-IQ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Hemostasis</a:t>
            </a:r>
            <a:r>
              <a:rPr lang="en-US" altLang="ar-IQ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algn="l" rtl="0"/>
            <a:r>
              <a:rPr lang="en-US" altLang="ar-IQ" sz="2000" dirty="0">
                <a:latin typeface="Andalus" panose="02020603050405020304" pitchFamily="18" charset="-78"/>
                <a:cs typeface="Andalus" panose="02020603050405020304" pitchFamily="18" charset="-78"/>
              </a:rPr>
              <a:t>Vascular and cellular response</a:t>
            </a:r>
          </a:p>
          <a:p>
            <a:pPr algn="l" rtl="0"/>
            <a:r>
              <a:rPr lang="en-US" altLang="ar-IQ" sz="2000" dirty="0">
                <a:latin typeface="Andalus" panose="02020603050405020304" pitchFamily="18" charset="-78"/>
                <a:cs typeface="Andalus" panose="02020603050405020304" pitchFamily="18" charset="-78"/>
              </a:rPr>
              <a:t>Increase blood supply</a:t>
            </a:r>
          </a:p>
          <a:p>
            <a:pPr algn="l" rtl="0"/>
            <a:r>
              <a:rPr lang="en-US" altLang="ar-IQ" sz="2000" dirty="0">
                <a:latin typeface="Andalus" panose="02020603050405020304" pitchFamily="18" charset="-78"/>
                <a:cs typeface="Andalus" panose="02020603050405020304" pitchFamily="18" charset="-78"/>
              </a:rPr>
              <a:t>WBC move to site</a:t>
            </a:r>
          </a:p>
          <a:p>
            <a:pPr algn="l" rtl="0"/>
            <a:r>
              <a:rPr lang="en-US" altLang="ar-IQ" sz="2000" dirty="0">
                <a:latin typeface="Andalus" panose="02020603050405020304" pitchFamily="18" charset="-78"/>
                <a:cs typeface="Andalus" panose="02020603050405020304" pitchFamily="18" charset="-78"/>
              </a:rPr>
              <a:t>Macrophage</a:t>
            </a:r>
          </a:p>
          <a:p>
            <a:pPr algn="l" rtl="0"/>
            <a:r>
              <a:rPr lang="en-US" altLang="ar-IQ" sz="2000" dirty="0">
                <a:latin typeface="Andalus" panose="02020603050405020304" pitchFamily="18" charset="-78"/>
                <a:cs typeface="Andalus" panose="02020603050405020304" pitchFamily="18" charset="-78"/>
              </a:rPr>
              <a:t>Microcirculatory network </a:t>
            </a:r>
          </a:p>
          <a:p>
            <a:pPr algn="l" rtl="0"/>
            <a:endParaRPr lang="en-US" altLang="ar-IQ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319" name="Content Placeholder 7"/>
          <p:cNvSpPr>
            <a:spLocks noGrp="1"/>
          </p:cNvSpPr>
          <p:nvPr>
            <p:ph sz="quarter" idx="4"/>
          </p:nvPr>
        </p:nvSpPr>
        <p:spPr>
          <a:xfrm>
            <a:off x="4953000" y="2133600"/>
            <a:ext cx="2133600" cy="40386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n-US" altLang="ar-IQ" sz="2000" dirty="0">
                <a:latin typeface="Andalus" panose="02020603050405020304" pitchFamily="18" charset="-78"/>
                <a:cs typeface="Andalus" panose="02020603050405020304" pitchFamily="18" charset="-78"/>
              </a:rPr>
              <a:t>3-4 to 21 days after injury</a:t>
            </a:r>
          </a:p>
          <a:p>
            <a:pPr algn="l" rtl="0"/>
            <a:r>
              <a:rPr lang="en-US" altLang="ar-IQ" sz="2000" dirty="0">
                <a:latin typeface="Andalus" panose="02020603050405020304" pitchFamily="18" charset="-78"/>
                <a:cs typeface="Andalus" panose="02020603050405020304" pitchFamily="18" charset="-78"/>
              </a:rPr>
              <a:t>Fibroblast</a:t>
            </a:r>
          </a:p>
          <a:p>
            <a:pPr algn="l" rtl="0"/>
            <a:r>
              <a:rPr lang="en-US" altLang="ar-IQ" sz="2000" dirty="0">
                <a:latin typeface="Andalus" panose="02020603050405020304" pitchFamily="18" charset="-78"/>
                <a:cs typeface="Andalus" panose="02020603050405020304" pitchFamily="18" charset="-78"/>
              </a:rPr>
              <a:t>Collagen provide strength to the wound </a:t>
            </a:r>
          </a:p>
          <a:p>
            <a:pPr algn="l" rtl="0"/>
            <a:r>
              <a:rPr lang="en-US" altLang="ar-IQ" sz="2000" dirty="0">
                <a:latin typeface="Andalus" panose="02020603050405020304" pitchFamily="18" charset="-78"/>
                <a:cs typeface="Andalus" panose="02020603050405020304" pitchFamily="18" charset="-78"/>
              </a:rPr>
              <a:t>Capillaries grow</a:t>
            </a:r>
          </a:p>
          <a:p>
            <a:pPr algn="l" rtl="0"/>
            <a:r>
              <a:rPr lang="en-US" altLang="ar-IQ" sz="2000" dirty="0">
                <a:latin typeface="Andalus" panose="02020603050405020304" pitchFamily="18" charset="-78"/>
                <a:cs typeface="Andalus" panose="02020603050405020304" pitchFamily="18" charset="-78"/>
              </a:rPr>
              <a:t>Fibrin</a:t>
            </a:r>
          </a:p>
          <a:p>
            <a:pPr algn="l" rtl="0"/>
            <a:r>
              <a:rPr lang="en-US" altLang="ar-IQ" sz="2000" dirty="0">
                <a:latin typeface="Andalus" panose="02020603050405020304" pitchFamily="18" charset="-78"/>
                <a:cs typeface="Andalus" panose="02020603050405020304" pitchFamily="18" charset="-78"/>
              </a:rPr>
              <a:t>Granulation tissue </a:t>
            </a:r>
          </a:p>
          <a:p>
            <a:pPr algn="l" rtl="0"/>
            <a:endParaRPr lang="ar-JO" altLang="ar-IQ" sz="18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7391400" y="1295400"/>
            <a:ext cx="2133600" cy="685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anchor="b">
            <a:noAutofit/>
          </a:bodyPr>
          <a:lstStyle/>
          <a:p>
            <a:pPr algn="ctr" defTabSz="914400" rtl="1">
              <a:lnSpc>
                <a:spcPct val="105000"/>
              </a:lnSpc>
              <a:spcBef>
                <a:spcPts val="1300"/>
              </a:spcBef>
              <a:buClr>
                <a:schemeClr val="accent1"/>
              </a:buClr>
              <a:buSzPct val="76000"/>
              <a:defRPr/>
            </a:pPr>
            <a:r>
              <a:rPr lang="en-US" sz="2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Maturation phase </a:t>
            </a:r>
            <a:endParaRPr lang="ar-JO" sz="2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321" name="Content Placeholder 7"/>
          <p:cNvSpPr txBox="1">
            <a:spLocks/>
          </p:cNvSpPr>
          <p:nvPr/>
        </p:nvSpPr>
        <p:spPr bwMode="auto">
          <a:xfrm>
            <a:off x="7391400" y="2209800"/>
            <a:ext cx="2133600" cy="4038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91440" indent="-91440" defTabSz="914400">
              <a:lnSpc>
                <a:spcPct val="85000"/>
              </a:lnSpc>
              <a:spcBef>
                <a:spcPts val="1300"/>
              </a:spcBef>
              <a:buClr>
                <a:schemeClr val="accent1"/>
              </a:buClr>
              <a:buSzPct val="76000"/>
              <a:buFont typeface="Arial" pitchFamily="34" charset="0"/>
              <a:buChar char=" "/>
            </a:pPr>
            <a:r>
              <a:rPr lang="en-US" altLang="ar-IQ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21 days post injury -1-2 years </a:t>
            </a:r>
          </a:p>
          <a:p>
            <a:pPr marL="91440" indent="-91440" defTabSz="914400">
              <a:lnSpc>
                <a:spcPct val="85000"/>
              </a:lnSpc>
              <a:spcBef>
                <a:spcPts val="1300"/>
              </a:spcBef>
              <a:buClr>
                <a:schemeClr val="accent1"/>
              </a:buClr>
              <a:buSzPct val="76000"/>
              <a:buFont typeface="Arial" pitchFamily="34" charset="0"/>
              <a:buChar char=" "/>
            </a:pPr>
            <a:r>
              <a:rPr lang="en-US" altLang="ar-IQ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Begin when scar is formed</a:t>
            </a:r>
          </a:p>
          <a:p>
            <a:pPr marL="91440" indent="-91440" defTabSz="914400">
              <a:lnSpc>
                <a:spcPct val="85000"/>
              </a:lnSpc>
              <a:spcBef>
                <a:spcPts val="1300"/>
              </a:spcBef>
              <a:buClr>
                <a:schemeClr val="accent1"/>
              </a:buClr>
              <a:buSzPct val="76000"/>
              <a:buFont typeface="Arial" pitchFamily="34" charset="0"/>
              <a:buChar char=" "/>
            </a:pPr>
            <a:r>
              <a:rPr lang="en-US" altLang="ar-IQ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Collagen replaced with new tissue</a:t>
            </a:r>
          </a:p>
          <a:p>
            <a:pPr marL="91440" indent="-91440" defTabSz="914400">
              <a:lnSpc>
                <a:spcPct val="85000"/>
              </a:lnSpc>
              <a:spcBef>
                <a:spcPts val="1300"/>
              </a:spcBef>
              <a:buClr>
                <a:schemeClr val="accent1"/>
              </a:buClr>
              <a:buSzPct val="76000"/>
              <a:buFont typeface="Arial" pitchFamily="34" charset="0"/>
              <a:buChar char=" "/>
            </a:pPr>
            <a:r>
              <a:rPr lang="en-US" altLang="ar-IQ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Wound remodeled and contracted</a:t>
            </a:r>
          </a:p>
          <a:p>
            <a:pPr marL="91440" indent="-91440" defTabSz="914400">
              <a:lnSpc>
                <a:spcPct val="85000"/>
              </a:lnSpc>
              <a:spcBef>
                <a:spcPts val="1300"/>
              </a:spcBef>
              <a:buClr>
                <a:schemeClr val="accent1"/>
              </a:buClr>
              <a:buSzPct val="76000"/>
              <a:buFont typeface="Arial" pitchFamily="34" charset="0"/>
              <a:buChar char=" "/>
            </a:pPr>
            <a:r>
              <a:rPr lang="en-US" altLang="ar-IQ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Strong scar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</a:pPr>
            <a:endParaRPr lang="en-US" altLang="ar-IQ" dirty="0"/>
          </a:p>
          <a:p>
            <a: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</a:pPr>
            <a:endParaRPr lang="ar-JO" altLang="ar-IQ" dirty="0"/>
          </a:p>
        </p:txBody>
      </p:sp>
    </p:spTree>
    <p:extLst>
      <p:ext uri="{BB962C8B-B14F-4D97-AF65-F5344CB8AC3E}">
        <p14:creationId xmlns:p14="http://schemas.microsoft.com/office/powerpoint/2010/main" val="3004282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57224" y="772989"/>
            <a:ext cx="4940387" cy="909137"/>
          </a:xfrm>
        </p:spPr>
        <p:txBody>
          <a:bodyPr/>
          <a:lstStyle/>
          <a:p>
            <a:r>
              <a:rPr lang="en-US" altLang="ar-IQ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Wound drainage </a:t>
            </a:r>
            <a:endParaRPr lang="ar-JO" altLang="ar-IQ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US" altLang="ar-IQ" sz="3600" cap="none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Exudates: </a:t>
            </a:r>
            <a:endParaRPr lang="ar-JO" altLang="ar-IQ" sz="3600" cap="none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5364" name="Text Placeholder 3"/>
          <p:cNvSpPr>
            <a:spLocks noGrp="1"/>
          </p:cNvSpPr>
          <p:nvPr>
            <p:ph type="body" sz="half" idx="3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US" altLang="ar-IQ" sz="3600" cap="none" dirty="0">
                <a:latin typeface="Andalus" panose="02020603050405020304" pitchFamily="18" charset="-78"/>
                <a:cs typeface="Andalus" panose="02020603050405020304" pitchFamily="18" charset="-78"/>
              </a:rPr>
              <a:t>Types of exudate </a:t>
            </a:r>
            <a:endParaRPr lang="ar-JO" altLang="ar-IQ" sz="3600" cap="none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832242" y="5530533"/>
            <a:ext cx="1322687" cy="1092687"/>
          </a:xfrm>
          <a:ln>
            <a:miter lim="800000"/>
            <a:headEnd/>
            <a:tailEnd/>
          </a:ln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9D10FE-8DCB-4691-99D9-2E5B1C8ECF22}" type="slidenum">
              <a:rPr lang="en-US" altLang="en-US" sz="8000">
                <a:solidFill>
                  <a:srgbClr val="7B9899"/>
                </a:solidFill>
                <a:latin typeface="Georgia" panose="02040502050405020303" pitchFamily="18" charset="0"/>
                <a:cs typeface="+mn-cs"/>
              </a:rPr>
              <a:pPr/>
              <a:t>16</a:t>
            </a:fld>
            <a:endParaRPr lang="en-US" altLang="en-US" sz="8000" dirty="0">
              <a:solidFill>
                <a:srgbClr val="7B9899"/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22534" name="Content Placeholder 6"/>
          <p:cNvSpPr>
            <a:spLocks noGrp="1"/>
          </p:cNvSpPr>
          <p:nvPr>
            <p:ph sz="quarter" idx="2"/>
          </p:nvPr>
        </p:nvSpPr>
        <p:spPr>
          <a:ln>
            <a:solidFill>
              <a:schemeClr val="accent1"/>
            </a:solidFill>
          </a:ln>
        </p:spPr>
        <p:txBody>
          <a:bodyPr rtlCol="1">
            <a:normAutofit/>
          </a:bodyPr>
          <a:lstStyle/>
          <a:p>
            <a:pPr algn="l" rtl="0"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Material such as fluid and cells escaped from blood vessels during inflammatory process and deposits in tissue</a:t>
            </a:r>
          </a:p>
        </p:txBody>
      </p:sp>
      <p:sp>
        <p:nvSpPr>
          <p:cNvPr id="22535" name="Content Placeholder 7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1"/>
            </a:solidFill>
          </a:ln>
        </p:spPr>
        <p:txBody>
          <a:bodyPr rtlCol="1">
            <a:normAutofit/>
          </a:bodyPr>
          <a:lstStyle/>
          <a:p>
            <a:pPr lvl="1" algn="l" rtl="0"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1.Serous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(clear, watery exudates) </a:t>
            </a:r>
          </a:p>
          <a:p>
            <a:pPr lvl="1" algn="l" rtl="0"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2.Purulent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(green, brown, dark yellow, pus foul smelling)</a:t>
            </a:r>
          </a:p>
          <a:p>
            <a:pPr lvl="1" algn="l" rtl="0"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3.Sanguineous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(bloody)</a:t>
            </a:r>
            <a:endParaRPr lang="ar-JO" sz="2800" b="1" dirty="0">
              <a:solidFill>
                <a:schemeClr val="accent1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defRPr/>
            </a:pPr>
            <a:endParaRPr lang="ar-JO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7937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57224" y="499533"/>
            <a:ext cx="10327933" cy="110066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altLang="ar-IQ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Complications of Wound Healing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640968" y="5592201"/>
            <a:ext cx="1479206" cy="1228728"/>
          </a:xfrm>
          <a:ln>
            <a:miter lim="800000"/>
            <a:headEnd/>
            <a:tailEnd/>
          </a:ln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53CB047-9140-4EA8-AF22-24E266BA2AF0}" type="slidenum">
              <a:rPr lang="en-US" altLang="en-US" sz="8000">
                <a:solidFill>
                  <a:srgbClr val="7B9899"/>
                </a:solidFill>
                <a:latin typeface="Georgia" panose="02040502050405020303" pitchFamily="18" charset="0"/>
                <a:cs typeface="+mn-cs"/>
              </a:rPr>
              <a:pPr/>
              <a:t>17</a:t>
            </a:fld>
            <a:endParaRPr lang="en-US" altLang="en-US" sz="8000" dirty="0">
              <a:solidFill>
                <a:srgbClr val="7B9899"/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14339" name="Rectangle 2051"/>
          <p:cNvSpPr>
            <a:spLocks noGrp="1" noChangeArrowheads="1"/>
          </p:cNvSpPr>
          <p:nvPr>
            <p:ph sz="quarter" idx="1"/>
          </p:nvPr>
        </p:nvSpPr>
        <p:spPr>
          <a:xfrm>
            <a:off x="657224" y="1822621"/>
            <a:ext cx="10327933" cy="4446588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lvl="0" algn="l" rtl="0"/>
            <a:r>
              <a:rPr lang="en-US" altLang="ar-IQ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Hemorrhage</a:t>
            </a:r>
            <a:r>
              <a:rPr lang="en-US" altLang="ar-IQ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– internal or external </a:t>
            </a:r>
            <a:r>
              <a:rPr lang="en-US" altLang="ar-IQ" sz="4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Infection</a:t>
            </a:r>
            <a:endParaRPr lang="en-US" altLang="ar-IQ" sz="4000" dirty="0">
              <a:solidFill>
                <a:prstClr val="black">
                  <a:lumMod val="85000"/>
                  <a:lumOff val="15000"/>
                </a:prst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/>
            <a:r>
              <a:rPr lang="en-US" altLang="ar-IQ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>Dehiscence</a:t>
            </a:r>
            <a:r>
              <a:rPr lang="en-US" altLang="ar-IQ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– separation of healing wound</a:t>
            </a:r>
          </a:p>
          <a:p>
            <a:pPr algn="l" rtl="0"/>
            <a:r>
              <a:rPr lang="en-US" altLang="ar-IQ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>Evisceration</a:t>
            </a:r>
            <a:r>
              <a:rPr lang="en-US" altLang="ar-IQ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– organs protrude through wound</a:t>
            </a:r>
          </a:p>
          <a:p>
            <a:pPr algn="l" rtl="0"/>
            <a:r>
              <a:rPr lang="en-US" altLang="ar-IQ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>Fistula</a:t>
            </a:r>
            <a:r>
              <a:rPr lang="en-US" altLang="ar-IQ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– unnatural opening between organs</a:t>
            </a:r>
          </a:p>
          <a:p>
            <a:pPr algn="l" rtl="0"/>
            <a:r>
              <a:rPr lang="en-US" altLang="ar-IQ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Delayed Wound Closure</a:t>
            </a:r>
          </a:p>
          <a:p>
            <a:pPr algn="l" rtl="0"/>
            <a:endParaRPr lang="en-US" altLang="ar-IQ" sz="4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9156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719667"/>
          </a:xfrm>
        </p:spPr>
        <p:txBody>
          <a:bodyPr rtlCol="1"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Wound dehiscence and Evisceration</a:t>
            </a:r>
            <a:endParaRPr lang="ar-JO" dirty="0" smtClean="0">
              <a:solidFill>
                <a:srgbClr val="00B05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0768655" y="5591644"/>
            <a:ext cx="1322687" cy="1191653"/>
          </a:xfrm>
          <a:ln>
            <a:miter lim="800000"/>
            <a:headEnd/>
            <a:tailEnd/>
          </a:ln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65992D3-41A0-4C23-BF31-565113363F3C}" type="slidenum">
              <a:rPr lang="en-US" altLang="en-US" sz="8000">
                <a:solidFill>
                  <a:srgbClr val="7B9899"/>
                </a:solidFill>
                <a:latin typeface="Georgia" panose="02040502050405020303" pitchFamily="18" charset="0"/>
                <a:cs typeface="+mn-cs"/>
              </a:rPr>
              <a:pPr/>
              <a:t>18</a:t>
            </a:fld>
            <a:endParaRPr lang="en-US" altLang="en-US" sz="8000" dirty="0">
              <a:solidFill>
                <a:srgbClr val="7B9899"/>
              </a:solidFill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1741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2497" y="1107989"/>
            <a:ext cx="7599405" cy="5410200"/>
          </a:xfrm>
        </p:spPr>
      </p:pic>
    </p:spTree>
    <p:extLst>
      <p:ext uri="{BB962C8B-B14F-4D97-AF65-F5344CB8AC3E}">
        <p14:creationId xmlns:p14="http://schemas.microsoft.com/office/powerpoint/2010/main" val="2690117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57225" y="499533"/>
            <a:ext cx="8943976" cy="795867"/>
          </a:xfrm>
        </p:spPr>
        <p:txBody>
          <a:bodyPr>
            <a:normAutofit/>
          </a:bodyPr>
          <a:lstStyle/>
          <a:p>
            <a:r>
              <a:rPr lang="en-US" altLang="ar-IQ" dirty="0" smtClean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Factors affecting wound Healing</a:t>
            </a:r>
          </a:p>
        </p:txBody>
      </p:sp>
      <p:sp>
        <p:nvSpPr>
          <p:cNvPr id="25603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0745745" y="5619622"/>
            <a:ext cx="1322687" cy="1105156"/>
          </a:xfrm>
          <a:ln>
            <a:miter lim="800000"/>
            <a:headEnd/>
            <a:tailEnd/>
          </a:ln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4879F7D-DF0F-4535-B386-DBC7A8C0C979}" type="slidenum">
              <a:rPr lang="en-US" altLang="en-US" sz="8000">
                <a:solidFill>
                  <a:srgbClr val="7B9899"/>
                </a:solidFill>
                <a:latin typeface="Georgia" panose="02040502050405020303" pitchFamily="18" charset="0"/>
                <a:cs typeface="+mn-cs"/>
              </a:rPr>
              <a:pPr/>
              <a:t>19</a:t>
            </a:fld>
            <a:endParaRPr lang="en-US" altLang="en-US" sz="8000" dirty="0">
              <a:solidFill>
                <a:srgbClr val="7B9899"/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25604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655805" y="1295400"/>
            <a:ext cx="4363995" cy="4876800"/>
          </a:xfrm>
          <a:ln>
            <a:solidFill>
              <a:schemeClr val="accent1"/>
            </a:solidFill>
          </a:ln>
        </p:spPr>
        <p:txBody>
          <a:bodyPr rtlCol="1">
            <a:normAutofit/>
          </a:bodyPr>
          <a:lstStyle/>
          <a:p>
            <a:pPr algn="l" rtl="0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Developmental consideration</a:t>
            </a:r>
          </a:p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Nutrition</a:t>
            </a:r>
          </a:p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Lifestyle</a:t>
            </a:r>
          </a:p>
          <a:p>
            <a:pPr algn="l" rtl="0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Medication </a:t>
            </a:r>
          </a:p>
        </p:txBody>
      </p:sp>
      <p:sp>
        <p:nvSpPr>
          <p:cNvPr id="18437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6324600" y="1295401"/>
            <a:ext cx="3581400" cy="4876799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rtl="0"/>
            <a:r>
              <a:rPr lang="en-US" altLang="ar-IQ" sz="2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Factors Impairing Healing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altLang="ar-IQ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Age – elderly at greater risk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altLang="ar-IQ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Malnutrition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altLang="ar-IQ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Obesity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altLang="ar-IQ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Impaired oxygenation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altLang="ar-IQ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Smoking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altLang="ar-IQ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Drugs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altLang="ar-IQ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Diabetes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altLang="ar-IQ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Wound stres</a:t>
            </a:r>
            <a:r>
              <a:rPr lang="en-US" altLang="ar-IQ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81822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artalom helye 2"/>
          <p:cNvSpPr>
            <a:spLocks noGrp="1"/>
          </p:cNvSpPr>
          <p:nvPr>
            <p:ph sz="quarter" idx="1"/>
          </p:nvPr>
        </p:nvSpPr>
        <p:spPr>
          <a:xfrm>
            <a:off x="444843" y="859910"/>
            <a:ext cx="11392930" cy="4572000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altLang="ar-IQ" sz="4800" b="1" spc="-12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j-ea"/>
                <a:cs typeface="Old Antic Bold" pitchFamily="2" charset="-78"/>
              </a:rPr>
              <a:t>Skin Integrity</a:t>
            </a:r>
          </a:p>
          <a:p>
            <a:pPr marL="274320" lvl="0" indent="-27432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Normal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skin</a:t>
            </a:r>
          </a:p>
          <a:p>
            <a:pPr marL="274320" lvl="0" indent="-27432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Uninterrupted Skin layers by wound </a:t>
            </a:r>
            <a:endParaRPr lang="ar-JO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>
              <a:buNone/>
            </a:pPr>
            <a:r>
              <a:rPr lang="hu-HU" altLang="ar-IQ" sz="4800" b="1" spc="-12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j-ea"/>
                <a:cs typeface="Old Antic Bold" pitchFamily="2" charset="-78"/>
              </a:rPr>
              <a:t>What </a:t>
            </a:r>
            <a:r>
              <a:rPr lang="hu-HU" altLang="ar-IQ" sz="4800" b="1" spc="-12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j-ea"/>
                <a:cs typeface="Old Antic Bold" pitchFamily="2" charset="-78"/>
              </a:rPr>
              <a:t>is a </a:t>
            </a:r>
            <a:r>
              <a:rPr lang="hu-HU" altLang="ar-IQ" sz="4800" b="1" spc="-12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j-ea"/>
                <a:cs typeface="Old Antic Bold" pitchFamily="2" charset="-78"/>
              </a:rPr>
              <a:t>wound</a:t>
            </a:r>
            <a:r>
              <a:rPr lang="en-US" altLang="ar-IQ" sz="4800" b="1" spc="-12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j-ea"/>
                <a:cs typeface="Old Antic Bold" pitchFamily="2" charset="-78"/>
              </a:rPr>
              <a:t>s</a:t>
            </a:r>
            <a:r>
              <a:rPr lang="hu-HU" altLang="ar-IQ" sz="4800" b="1" spc="-12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j-ea"/>
                <a:cs typeface="Old Antic Bold" pitchFamily="2" charset="-78"/>
              </a:rPr>
              <a:t>?</a:t>
            </a:r>
            <a:endParaRPr lang="en-US" altLang="ar-IQ" sz="32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>
              <a:buNone/>
            </a:pPr>
            <a:r>
              <a:rPr lang="hu-HU" altLang="ar-IQ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It</a:t>
            </a:r>
            <a:r>
              <a:rPr lang="en-GB" altLang="ar-IQ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GB" altLang="ar-IQ" sz="3200" dirty="0">
                <a:latin typeface="Andalus" panose="02020603050405020304" pitchFamily="18" charset="-78"/>
                <a:cs typeface="Andalus" panose="02020603050405020304" pitchFamily="18" charset="-78"/>
              </a:rPr>
              <a:t>is a circumscribed injury which is </a:t>
            </a:r>
            <a:r>
              <a:rPr lang="hu-HU" altLang="ar-IQ" sz="3200" dirty="0">
                <a:latin typeface="Andalus" panose="02020603050405020304" pitchFamily="18" charset="-78"/>
                <a:cs typeface="Andalus" panose="02020603050405020304" pitchFamily="18" charset="-78"/>
              </a:rPr>
              <a:t>caused by </a:t>
            </a:r>
            <a:r>
              <a:rPr lang="en-GB" altLang="ar-IQ" sz="3200" dirty="0">
                <a:latin typeface="Andalus" panose="02020603050405020304" pitchFamily="18" charset="-78"/>
                <a:cs typeface="Andalus" panose="02020603050405020304" pitchFamily="18" charset="-78"/>
              </a:rPr>
              <a:t>an external force and </a:t>
            </a:r>
            <a:r>
              <a:rPr lang="hu-HU" altLang="ar-IQ" sz="3200" dirty="0">
                <a:latin typeface="Andalus" panose="02020603050405020304" pitchFamily="18" charset="-78"/>
                <a:cs typeface="Andalus" panose="02020603050405020304" pitchFamily="18" charset="-78"/>
              </a:rPr>
              <a:t>it </a:t>
            </a:r>
            <a:r>
              <a:rPr lang="en-GB" altLang="ar-IQ" sz="3200" dirty="0">
                <a:latin typeface="Andalus" panose="02020603050405020304" pitchFamily="18" charset="-78"/>
                <a:cs typeface="Andalus" panose="02020603050405020304" pitchFamily="18" charset="-78"/>
              </a:rPr>
              <a:t>can involve any tissue or organ. </a:t>
            </a:r>
            <a:r>
              <a:rPr lang="hu-HU" altLang="ar-IQ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surgical, </a:t>
            </a:r>
            <a:r>
              <a:rPr lang="hu-HU" altLang="ar-IQ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traumatic</a:t>
            </a:r>
            <a:r>
              <a:rPr lang="en-US" altLang="ar-IQ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r>
              <a:rPr lang="en-GB" altLang="ar-IQ" sz="3200" dirty="0">
                <a:latin typeface="Andalus" panose="02020603050405020304" pitchFamily="18" charset="-78"/>
                <a:cs typeface="Andalus" panose="02020603050405020304" pitchFamily="18" charset="-78"/>
              </a:rPr>
              <a:t> It can be mild, severe, or even lethal</a:t>
            </a:r>
            <a:r>
              <a:rPr lang="en-GB" altLang="ar-IQ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hu-HU" altLang="ar-IQ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11244648" y="5876413"/>
            <a:ext cx="593125" cy="981588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9D265E96-1C02-4B6A-A5DE-275FC96423D8}" type="slidenum">
              <a:rPr lang="hu-HU" altLang="ar-IQ">
                <a:solidFill>
                  <a:srgbClr val="7B9899"/>
                </a:solidFill>
                <a:latin typeface="Georgia" panose="02040502050405020303" pitchFamily="18" charset="0"/>
              </a:rPr>
              <a:pPr algn="ctr" eaLnBrk="1" hangingPunct="1"/>
              <a:t>2</a:t>
            </a:fld>
            <a:endParaRPr lang="hu-HU" altLang="ar-IQ" dirty="0">
              <a:solidFill>
                <a:srgbClr val="7B989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Nursing management of wounds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74268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</a:rPr>
              <a:t>The goals focusing on promoting wound healing, preventing infections, and</a:t>
            </a:r>
          </a:p>
          <a:p>
            <a:pPr algn="l"/>
            <a:r>
              <a:rPr lang="en-US" dirty="0">
                <a:latin typeface="Times New Roman" panose="02020603050405020304" pitchFamily="18" charset="0"/>
              </a:rPr>
              <a:t>educating the client.</a:t>
            </a:r>
          </a:p>
          <a:p>
            <a:pPr algn="l"/>
            <a:r>
              <a:rPr lang="en-US" b="1" dirty="0">
                <a:latin typeface="Times New Roman" panose="02020603050405020304" pitchFamily="18" charset="0"/>
              </a:rPr>
              <a:t>1) Initiate Emergency Measures:</a:t>
            </a:r>
          </a:p>
          <a:p>
            <a:pPr algn="l"/>
            <a:r>
              <a:rPr lang="en-US" dirty="0">
                <a:latin typeface="Wingdings" panose="05000000000000000000" pitchFamily="2" charset="2"/>
              </a:rPr>
              <a:t> </a:t>
            </a:r>
            <a:r>
              <a:rPr lang="en-US" dirty="0">
                <a:latin typeface="Times New Roman" panose="02020603050405020304" pitchFamily="18" charset="0"/>
              </a:rPr>
              <a:t>Standard precautions are always implemented.</a:t>
            </a:r>
          </a:p>
          <a:p>
            <a:pPr algn="l"/>
            <a:r>
              <a:rPr lang="en-US" dirty="0">
                <a:latin typeface="Wingdings" panose="05000000000000000000" pitchFamily="2" charset="2"/>
              </a:rPr>
              <a:t> </a:t>
            </a:r>
            <a:r>
              <a:rPr lang="en-US" dirty="0">
                <a:latin typeface="Times New Roman" panose="02020603050405020304" pitchFamily="18" charset="0"/>
              </a:rPr>
              <a:t>If hemorrhage is detected, </a:t>
            </a:r>
            <a:r>
              <a:rPr lang="en-US" dirty="0" smtClean="0">
                <a:latin typeface="Times New Roman" panose="02020603050405020304" pitchFamily="18" charset="0"/>
              </a:rPr>
              <a:t>sterile </a:t>
            </a:r>
            <a:r>
              <a:rPr lang="en-US" dirty="0">
                <a:latin typeface="Times New Roman" panose="02020603050405020304" pitchFamily="18" charset="0"/>
              </a:rPr>
              <a:t>dressings and pressure should be applied</a:t>
            </a:r>
          </a:p>
          <a:p>
            <a:pPr algn="l"/>
            <a:r>
              <a:rPr lang="en-US" dirty="0">
                <a:latin typeface="Times New Roman" panose="02020603050405020304" pitchFamily="18" charset="0"/>
              </a:rPr>
              <a:t>to stop the bleeding and </a:t>
            </a:r>
            <a:r>
              <a:rPr lang="en-US" dirty="0" smtClean="0">
                <a:latin typeface="Times New Roman" panose="02020603050405020304" pitchFamily="18" charset="0"/>
              </a:rPr>
              <a:t>elevated </a:t>
            </a:r>
            <a:r>
              <a:rPr lang="en-US" dirty="0">
                <a:latin typeface="Times New Roman" panose="02020603050405020304" pitchFamily="18" charset="0"/>
              </a:rPr>
              <a:t>the effected extremity</a:t>
            </a:r>
            <a:r>
              <a:rPr lang="en-US" dirty="0" smtClean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en-US" dirty="0">
                <a:latin typeface="Wingdings" panose="05000000000000000000" pitchFamily="2" charset="2"/>
              </a:rPr>
              <a:t> </a:t>
            </a:r>
            <a:r>
              <a:rPr lang="en-US" dirty="0">
                <a:latin typeface="Times New Roman" panose="02020603050405020304" pitchFamily="18" charset="0"/>
              </a:rPr>
              <a:t>When dehiscence or evisceration occurs, </a:t>
            </a:r>
            <a:r>
              <a:rPr lang="en-US" dirty="0" smtClean="0">
                <a:latin typeface="Times New Roman" panose="02020603050405020304" pitchFamily="18" charset="0"/>
              </a:rPr>
              <a:t>instruct </a:t>
            </a:r>
            <a:r>
              <a:rPr lang="en-US" dirty="0">
                <a:latin typeface="Times New Roman" panose="02020603050405020304" pitchFamily="18" charset="0"/>
              </a:rPr>
              <a:t>the client to remain quiet,</a:t>
            </a:r>
          </a:p>
          <a:p>
            <a:pPr algn="l"/>
            <a:r>
              <a:rPr lang="en-US" dirty="0">
                <a:latin typeface="Times New Roman" panose="02020603050405020304" pitchFamily="18" charset="0"/>
              </a:rPr>
              <a:t>and </a:t>
            </a:r>
            <a:r>
              <a:rPr lang="en-US" sz="1100" b="1" dirty="0" smtClean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instruct the client to avoid coughing or straining. </a:t>
            </a:r>
            <a:r>
              <a:rPr lang="en-US" dirty="0" smtClean="0">
                <a:latin typeface="Times New Roman" panose="02020603050405020304" pitchFamily="18" charset="0"/>
              </a:rPr>
              <a:t>Sterile </a:t>
            </a:r>
            <a:r>
              <a:rPr lang="en-US" dirty="0">
                <a:latin typeface="Times New Roman" panose="02020603050405020304" pitchFamily="18" charset="0"/>
              </a:rPr>
              <a:t>dressings,</a:t>
            </a:r>
          </a:p>
          <a:p>
            <a:pPr algn="l"/>
            <a:r>
              <a:rPr lang="en-US" dirty="0">
                <a:latin typeface="Times New Roman" panose="02020603050405020304" pitchFamily="18" charset="0"/>
              </a:rPr>
              <a:t>soaked with sterile normal saline, should be used to cover the wound and</a:t>
            </a:r>
          </a:p>
          <a:p>
            <a:pPr algn="l"/>
            <a:r>
              <a:rPr lang="en-US" dirty="0">
                <a:latin typeface="Times New Roman" panose="02020603050405020304" pitchFamily="18" charset="0"/>
              </a:rPr>
              <a:t>abdominal contents. This will reduce the risk of bacterial contamination and</a:t>
            </a:r>
          </a:p>
          <a:p>
            <a:pPr algn="l"/>
            <a:r>
              <a:rPr lang="en-US" dirty="0">
                <a:latin typeface="Times New Roman" panose="02020603050405020304" pitchFamily="18" charset="0"/>
              </a:rPr>
              <a:t>drying of the viscera. </a:t>
            </a:r>
            <a:r>
              <a:rPr lang="en-US" dirty="0" smtClean="0">
                <a:latin typeface="Times New Roman" panose="02020603050405020304" pitchFamily="18" charset="0"/>
              </a:rPr>
              <a:t>Notify </a:t>
            </a:r>
            <a:r>
              <a:rPr lang="en-US" dirty="0">
                <a:latin typeface="Times New Roman" panose="02020603050405020304" pitchFamily="18" charset="0"/>
              </a:rPr>
              <a:t>the surgeon immediately and prepared the</a:t>
            </a:r>
          </a:p>
          <a:p>
            <a:pPr algn="l"/>
            <a:r>
              <a:rPr lang="en-US" dirty="0">
                <a:latin typeface="Times New Roman" panose="02020603050405020304" pitchFamily="18" charset="0"/>
              </a:rPr>
              <a:t>client for surgical repair.</a:t>
            </a:r>
          </a:p>
          <a:p>
            <a:pPr algn="l"/>
            <a:r>
              <a:rPr lang="en-US" dirty="0">
                <a:latin typeface="Wingdings" panose="05000000000000000000" pitchFamily="2" charset="2"/>
              </a:rPr>
              <a:t> </a:t>
            </a:r>
            <a:r>
              <a:rPr lang="en-US" dirty="0">
                <a:latin typeface="Times New Roman" panose="02020603050405020304" pitchFamily="18" charset="0"/>
              </a:rPr>
              <a:t>Vital signs should be monitored frequently</a:t>
            </a:r>
            <a:r>
              <a:rPr lang="en-US" dirty="0" smtClean="0">
                <a:latin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41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731859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Cont</a:t>
            </a:r>
            <a:r>
              <a:rPr lang="en-US" dirty="0" smtClean="0">
                <a:solidFill>
                  <a:schemeClr val="tx1"/>
                </a:solidFill>
              </a:rPr>
              <a:t>….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6656" y="1231392"/>
            <a:ext cx="10753725" cy="5023104"/>
          </a:xfrm>
        </p:spPr>
        <p:txBody>
          <a:bodyPr/>
          <a:lstStyle/>
          <a:p>
            <a:pPr algn="l"/>
            <a:r>
              <a:rPr lang="en-US" b="1" dirty="0">
                <a:latin typeface="Times New Roman" panose="02020603050405020304" pitchFamily="18" charset="0"/>
              </a:rPr>
              <a:t>2) Cleanse the Wound: </a:t>
            </a:r>
            <a:r>
              <a:rPr lang="en-US" dirty="0">
                <a:latin typeface="Times New Roman" panose="02020603050405020304" pitchFamily="18" charset="0"/>
              </a:rPr>
              <a:t>The goal of cleansing the wound is to remove debris and</a:t>
            </a:r>
          </a:p>
          <a:p>
            <a:pPr algn="l"/>
            <a:r>
              <a:rPr lang="en-US" dirty="0">
                <a:latin typeface="Times New Roman" panose="02020603050405020304" pitchFamily="18" charset="0"/>
              </a:rPr>
              <a:t>bacteria from the wound bed. It is recommended that isotonic solutions such as</a:t>
            </a:r>
          </a:p>
          <a:p>
            <a:pPr algn="l"/>
            <a:r>
              <a:rPr lang="en-US" dirty="0">
                <a:latin typeface="Times New Roman" panose="02020603050405020304" pitchFamily="18" charset="0"/>
              </a:rPr>
              <a:t>normal saline or lactated Ringers be used to preserve healthy tissue. Commonly</a:t>
            </a:r>
          </a:p>
          <a:p>
            <a:pPr algn="l"/>
            <a:r>
              <a:rPr lang="en-US" dirty="0">
                <a:latin typeface="Times New Roman" panose="02020603050405020304" pitchFamily="18" charset="0"/>
              </a:rPr>
              <a:t>used antiseptic agents such as povidone-iodine 10%, hydrogen peroxide 3%,</a:t>
            </a:r>
          </a:p>
          <a:p>
            <a:pPr algn="l"/>
            <a:r>
              <a:rPr lang="en-US" dirty="0">
                <a:latin typeface="Times New Roman" panose="02020603050405020304" pitchFamily="18" charset="0"/>
              </a:rPr>
              <a:t>sodium hypochlorite, and acetic acid are effective in destroying bacteria but at</a:t>
            </a:r>
          </a:p>
          <a:p>
            <a:pPr algn="l"/>
            <a:r>
              <a:rPr lang="en-US" dirty="0">
                <a:latin typeface="Times New Roman" panose="02020603050405020304" pitchFamily="18" charset="0"/>
              </a:rPr>
              <a:t>the same time destroy fibroblasts and healthy granulation tissue.</a:t>
            </a:r>
          </a:p>
          <a:p>
            <a:pPr algn="l"/>
            <a:r>
              <a:rPr lang="en-US" b="1" dirty="0">
                <a:latin typeface="Times New Roman" panose="02020603050405020304" pitchFamily="18" charset="0"/>
              </a:rPr>
              <a:t>3) Provide Suture Care.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20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792819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Cont</a:t>
            </a: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425696"/>
          </a:xfrm>
        </p:spPr>
        <p:txBody>
          <a:bodyPr/>
          <a:lstStyle/>
          <a:p>
            <a:pPr algn="l"/>
            <a:r>
              <a:rPr lang="en-US" b="1" dirty="0">
                <a:latin typeface="Times New Roman" panose="02020603050405020304" pitchFamily="18" charset="0"/>
              </a:rPr>
              <a:t>4) Dressing the Wound. The purposes of a wound dressing are:</a:t>
            </a:r>
          </a:p>
          <a:p>
            <a:pPr algn="l"/>
            <a:r>
              <a:rPr lang="en-US" dirty="0">
                <a:latin typeface="Wingdings" panose="05000000000000000000" pitchFamily="2" charset="2"/>
              </a:rPr>
              <a:t> </a:t>
            </a:r>
            <a:r>
              <a:rPr lang="en-US" dirty="0">
                <a:latin typeface="Times New Roman" panose="02020603050405020304" pitchFamily="18" charset="0"/>
              </a:rPr>
              <a:t>Provide moist environment and therefore enhance epithelialization.</a:t>
            </a:r>
          </a:p>
          <a:p>
            <a:pPr algn="l"/>
            <a:r>
              <a:rPr lang="en-US" dirty="0">
                <a:latin typeface="Wingdings" panose="05000000000000000000" pitchFamily="2" charset="2"/>
              </a:rPr>
              <a:t> </a:t>
            </a:r>
            <a:r>
              <a:rPr lang="en-US" dirty="0">
                <a:latin typeface="Times New Roman" panose="02020603050405020304" pitchFamily="18" charset="0"/>
              </a:rPr>
              <a:t>Supporting healing by absorbing drainage.</a:t>
            </a:r>
          </a:p>
          <a:p>
            <a:pPr algn="l"/>
            <a:r>
              <a:rPr lang="en-US" dirty="0">
                <a:latin typeface="Wingdings" panose="05000000000000000000" pitchFamily="2" charset="2"/>
              </a:rPr>
              <a:t> </a:t>
            </a:r>
            <a:r>
              <a:rPr lang="en-US" dirty="0">
                <a:latin typeface="Times New Roman" panose="02020603050405020304" pitchFamily="18" charset="0"/>
              </a:rPr>
              <a:t>Protect the wound from microbial invasion.</a:t>
            </a:r>
          </a:p>
          <a:p>
            <a:pPr algn="l"/>
            <a:r>
              <a:rPr lang="en-US" dirty="0">
                <a:latin typeface="Wingdings" panose="05000000000000000000" pitchFamily="2" charset="2"/>
              </a:rPr>
              <a:t> </a:t>
            </a:r>
            <a:r>
              <a:rPr lang="en-US" dirty="0">
                <a:latin typeface="Times New Roman" panose="02020603050405020304" pitchFamily="18" charset="0"/>
              </a:rPr>
              <a:t>Promote homeostasis.</a:t>
            </a:r>
          </a:p>
          <a:p>
            <a:pPr algn="l"/>
            <a:r>
              <a:rPr lang="en-US" dirty="0">
                <a:latin typeface="Wingdings" panose="05000000000000000000" pitchFamily="2" charset="2"/>
              </a:rPr>
              <a:t> </a:t>
            </a:r>
            <a:r>
              <a:rPr lang="en-US" dirty="0">
                <a:latin typeface="Times New Roman" panose="02020603050405020304" pitchFamily="18" charset="0"/>
              </a:rPr>
              <a:t>Provide thermal insulation of the wound.</a:t>
            </a:r>
          </a:p>
          <a:p>
            <a:pPr algn="l"/>
            <a:r>
              <a:rPr lang="en-US" dirty="0">
                <a:latin typeface="Wingdings" panose="05000000000000000000" pitchFamily="2" charset="2"/>
              </a:rPr>
              <a:t> </a:t>
            </a:r>
            <a:r>
              <a:rPr lang="en-US" dirty="0">
                <a:latin typeface="Times New Roman" panose="02020603050405020304" pitchFamily="18" charset="0"/>
              </a:rPr>
              <a:t>Protect the wound from physical trauma and supporting the wound site</a:t>
            </a:r>
            <a:r>
              <a:rPr lang="en-US" dirty="0" smtClean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en-US" b="1" dirty="0">
                <a:latin typeface="Times New Roman" panose="02020603050405020304" pitchFamily="18" charset="0"/>
              </a:rPr>
              <a:t>5) Monitor Drainage of Wounds</a:t>
            </a:r>
            <a:r>
              <a:rPr lang="en-US" b="1" dirty="0">
                <a:latin typeface="Times New Roman,Bold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59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Cont</a:t>
            </a: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</a:rPr>
              <a:t>6) </a:t>
            </a:r>
            <a:r>
              <a:rPr lang="en-US" b="1" dirty="0">
                <a:latin typeface="Times New Roman" panose="02020603050405020304" pitchFamily="18" charset="0"/>
              </a:rPr>
              <a:t>Control swelling and pain</a:t>
            </a:r>
            <a:r>
              <a:rPr lang="en-US" sz="2000" dirty="0">
                <a:latin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</a:rPr>
              <a:t>by applying ice over wound and surrounding</a:t>
            </a:r>
          </a:p>
          <a:p>
            <a:pPr algn="l"/>
            <a:r>
              <a:rPr lang="en-US" dirty="0">
                <a:latin typeface="Times New Roman" panose="02020603050405020304" pitchFamily="18" charset="0"/>
              </a:rPr>
              <a:t>tissues.</a:t>
            </a:r>
          </a:p>
          <a:p>
            <a:pPr algn="l"/>
            <a:r>
              <a:rPr lang="en-US" dirty="0">
                <a:latin typeface="Times New Roman" panose="02020603050405020304" pitchFamily="18" charset="0"/>
              </a:rPr>
              <a:t>7) </a:t>
            </a:r>
            <a:r>
              <a:rPr lang="en-US" b="1" dirty="0">
                <a:latin typeface="Times New Roman" panose="02020603050405020304" pitchFamily="18" charset="0"/>
              </a:rPr>
              <a:t>Checking Bandages, Binders, and Slings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59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2899719" y="2751438"/>
            <a:ext cx="6330778" cy="1447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Thank You</a:t>
            </a:r>
          </a:p>
        </p:txBody>
      </p:sp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11D14A6E-AC42-42E1-99D5-380E681FBE7C}" type="slidenum">
              <a:rPr lang="ar-SA" altLang="ar-IQ" sz="1200">
                <a:solidFill>
                  <a:srgbClr val="FFFFFF"/>
                </a:solidFill>
                <a:latin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24</a:t>
            </a:fld>
            <a:endParaRPr lang="en-US" altLang="ar-IQ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499533"/>
            <a:ext cx="7448808" cy="773213"/>
          </a:xfrm>
        </p:spPr>
        <p:txBody>
          <a:bodyPr>
            <a:normAutofit fontScale="90000"/>
          </a:bodyPr>
          <a:lstStyle/>
          <a:p>
            <a:r>
              <a:rPr lang="en-US" altLang="ar-IQ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Factors Affecting Skin Integrity 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294074" y="5470526"/>
            <a:ext cx="791347" cy="1371600"/>
          </a:xfrm>
          <a:ln>
            <a:miter lim="800000"/>
            <a:headEnd/>
            <a:tailEnd/>
          </a:ln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DF7FF1F-0C71-4BEC-A54C-A51EA4909BCC}" type="slidenum">
              <a:rPr lang="en-US" altLang="en-US" sz="8000">
                <a:solidFill>
                  <a:srgbClr val="7B9899"/>
                </a:solidFill>
                <a:latin typeface="Georgia" panose="02040502050405020303" pitchFamily="18" charset="0"/>
                <a:cs typeface="+mn-cs"/>
              </a:rPr>
              <a:pPr/>
              <a:t>3</a:t>
            </a:fld>
            <a:endParaRPr lang="en-US" altLang="en-US" sz="8000" dirty="0">
              <a:solidFill>
                <a:srgbClr val="7B9899"/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78473" y="1315994"/>
            <a:ext cx="10626811" cy="4924168"/>
          </a:xfrm>
          <a:ln>
            <a:solidFill>
              <a:schemeClr val="accent1"/>
            </a:solidFill>
          </a:ln>
        </p:spPr>
        <p:txBody>
          <a:bodyPr rtlCol="1">
            <a:normAutofit/>
          </a:bodyPr>
          <a:lstStyle/>
          <a:p>
            <a:pPr marL="274320" indent="-274320" algn="l" rtl="0">
              <a:buFont typeface="Wingdings 3"/>
              <a:buChar char=""/>
              <a:defRPr/>
            </a:pPr>
            <a:r>
              <a:rPr lang="en-US" sz="3800" dirty="0">
                <a:solidFill>
                  <a:schemeClr val="tx2"/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Genetics </a:t>
            </a:r>
            <a:r>
              <a:rPr lang="en-US" sz="3800" dirty="0" smtClean="0">
                <a:solidFill>
                  <a:schemeClr val="tx2"/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or heredity </a:t>
            </a:r>
            <a:endParaRPr lang="en-US" sz="3800" dirty="0">
              <a:solidFill>
                <a:schemeClr val="tx2"/>
              </a:solidFill>
              <a:latin typeface="Andalus" panose="02020603050405020304" pitchFamily="18" charset="-78"/>
              <a:ea typeface="+mj-ea"/>
              <a:cs typeface="Andalus" panose="02020603050405020304" pitchFamily="18" charset="-78"/>
            </a:endParaRPr>
          </a:p>
          <a:p>
            <a:pPr marL="274320" indent="-274320" algn="l" rtl="0">
              <a:buFont typeface="Wingdings 3"/>
              <a:buChar char=""/>
              <a:defRPr/>
            </a:pPr>
            <a:r>
              <a:rPr lang="en-US" sz="3800" dirty="0">
                <a:solidFill>
                  <a:schemeClr val="tx2"/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Age </a:t>
            </a:r>
          </a:p>
          <a:p>
            <a:pPr marL="274320" indent="-274320" algn="l" rtl="0">
              <a:buFont typeface="Wingdings 3"/>
              <a:buChar char=""/>
              <a:defRPr/>
            </a:pPr>
            <a:r>
              <a:rPr lang="en-US" sz="3800" dirty="0">
                <a:solidFill>
                  <a:schemeClr val="tx2"/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Chronic illnesses and their treatments </a:t>
            </a:r>
          </a:p>
          <a:p>
            <a:pPr marL="274320" indent="-274320" algn="l" rtl="0">
              <a:buFont typeface="Wingdings 3"/>
              <a:buChar char=""/>
              <a:defRPr/>
            </a:pPr>
            <a:r>
              <a:rPr lang="en-US" sz="3800" dirty="0">
                <a:solidFill>
                  <a:schemeClr val="tx2"/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Medications</a:t>
            </a:r>
          </a:p>
          <a:p>
            <a:pPr marL="274320" indent="-274320" algn="l" rtl="0">
              <a:buFont typeface="Wingdings 3"/>
              <a:buChar char=""/>
              <a:defRPr/>
            </a:pPr>
            <a:r>
              <a:rPr lang="en-US" sz="3800" dirty="0">
                <a:solidFill>
                  <a:schemeClr val="tx2"/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Poor nutrition</a:t>
            </a:r>
          </a:p>
        </p:txBody>
      </p:sp>
    </p:spTree>
    <p:extLst>
      <p:ext uri="{BB962C8B-B14F-4D97-AF65-F5344CB8AC3E}">
        <p14:creationId xmlns:p14="http://schemas.microsoft.com/office/powerpoint/2010/main" val="2392348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531116" y="129928"/>
            <a:ext cx="5386388" cy="1271468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ar-IQ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+mn-ea"/>
                <a:cs typeface="Old Antic Bold" pitchFamily="2" charset="-78"/>
              </a:rPr>
              <a:t>Parts of the wound</a:t>
            </a:r>
          </a:p>
        </p:txBody>
      </p:sp>
      <p:grpSp>
        <p:nvGrpSpPr>
          <p:cNvPr id="16387" name="Group 55"/>
          <p:cNvGrpSpPr>
            <a:grpSpLocks/>
          </p:cNvGrpSpPr>
          <p:nvPr/>
        </p:nvGrpSpPr>
        <p:grpSpPr bwMode="auto">
          <a:xfrm>
            <a:off x="593120" y="700687"/>
            <a:ext cx="10602098" cy="5761037"/>
            <a:chOff x="924" y="0"/>
            <a:chExt cx="4584" cy="4274"/>
          </a:xfrm>
        </p:grpSpPr>
        <p:sp>
          <p:nvSpPr>
            <p:cNvPr id="16389" name="AutoShape 39"/>
            <p:cNvSpPr>
              <a:spLocks noChangeAspect="1" noChangeArrowheads="1"/>
            </p:cNvSpPr>
            <p:nvPr/>
          </p:nvSpPr>
          <p:spPr bwMode="auto">
            <a:xfrm>
              <a:off x="972" y="0"/>
              <a:ext cx="4536" cy="4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IQ" altLang="ar-IQ">
                <a:latin typeface="Georgia" panose="02040502050405020303" pitchFamily="18" charset="0"/>
              </a:endParaRPr>
            </a:p>
          </p:txBody>
        </p:sp>
        <p:pic>
          <p:nvPicPr>
            <p:cNvPr id="16390" name="Picture 40" descr="seb része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64" t="8749"/>
            <a:stretch>
              <a:fillRect/>
            </a:stretch>
          </p:blipFill>
          <p:spPr bwMode="auto">
            <a:xfrm>
              <a:off x="924" y="341"/>
              <a:ext cx="4584" cy="3900"/>
            </a:xfrm>
            <a:prstGeom prst="rect">
              <a:avLst/>
            </a:prstGeom>
            <a:noFill/>
            <a:ln w="12700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1" name="Text Box 42"/>
            <p:cNvSpPr txBox="1">
              <a:spLocks noChangeArrowheads="1"/>
            </p:cNvSpPr>
            <p:nvPr/>
          </p:nvSpPr>
          <p:spPr bwMode="auto">
            <a:xfrm>
              <a:off x="2069" y="367"/>
              <a:ext cx="1910" cy="381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ar-IQ" sz="2000">
                  <a:solidFill>
                    <a:srgbClr val="000000"/>
                  </a:solidFill>
                </a:rPr>
                <a:t>Wound edge</a:t>
              </a:r>
              <a:endParaRPr lang="en-GB" altLang="ar-IQ" sz="2000"/>
            </a:p>
          </p:txBody>
        </p:sp>
        <p:sp>
          <p:nvSpPr>
            <p:cNvPr id="16392" name="Text Box 43"/>
            <p:cNvSpPr txBox="1">
              <a:spLocks noChangeArrowheads="1"/>
            </p:cNvSpPr>
            <p:nvPr/>
          </p:nvSpPr>
          <p:spPr bwMode="auto">
            <a:xfrm>
              <a:off x="4532" y="396"/>
              <a:ext cx="976" cy="63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ar-IQ" sz="2000">
                  <a:solidFill>
                    <a:srgbClr val="000000"/>
                  </a:solidFill>
                </a:rPr>
                <a:t>Wound</a:t>
              </a:r>
            </a:p>
            <a:p>
              <a:pPr eaLnBrk="1" hangingPunct="1"/>
              <a:r>
                <a:rPr lang="hu-HU" altLang="ar-IQ" sz="2000">
                  <a:solidFill>
                    <a:srgbClr val="000000"/>
                  </a:solidFill>
                </a:rPr>
                <a:t>corner</a:t>
              </a:r>
              <a:endParaRPr lang="en-GB" altLang="ar-IQ" sz="2000"/>
            </a:p>
          </p:txBody>
        </p:sp>
        <p:sp>
          <p:nvSpPr>
            <p:cNvPr id="16393" name="Text Box 44"/>
            <p:cNvSpPr txBox="1">
              <a:spLocks noChangeArrowheads="1"/>
            </p:cNvSpPr>
            <p:nvPr/>
          </p:nvSpPr>
          <p:spPr bwMode="auto">
            <a:xfrm>
              <a:off x="4162" y="965"/>
              <a:ext cx="1346" cy="63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ar-IQ" sz="2000">
                  <a:solidFill>
                    <a:srgbClr val="000000"/>
                  </a:solidFill>
                </a:rPr>
                <a:t>Surface of</a:t>
              </a:r>
            </a:p>
            <a:p>
              <a:pPr eaLnBrk="1" hangingPunct="1"/>
              <a:r>
                <a:rPr lang="hu-HU" altLang="ar-IQ" sz="2000">
                  <a:solidFill>
                    <a:srgbClr val="000000"/>
                  </a:solidFill>
                </a:rPr>
                <a:t> the wound</a:t>
              </a:r>
              <a:endParaRPr lang="en-GB" altLang="ar-IQ" sz="2000"/>
            </a:p>
          </p:txBody>
        </p:sp>
        <p:sp>
          <p:nvSpPr>
            <p:cNvPr id="16394" name="Text Box 45"/>
            <p:cNvSpPr txBox="1">
              <a:spLocks noChangeArrowheads="1"/>
            </p:cNvSpPr>
            <p:nvPr/>
          </p:nvSpPr>
          <p:spPr bwMode="auto">
            <a:xfrm>
              <a:off x="3265" y="1662"/>
              <a:ext cx="2197" cy="37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ar-IQ" sz="2000">
                  <a:solidFill>
                    <a:srgbClr val="000000"/>
                  </a:solidFill>
                </a:rPr>
                <a:t>Base of the wound</a:t>
              </a:r>
              <a:endParaRPr lang="en-GB" altLang="ar-IQ" sz="2000"/>
            </a:p>
          </p:txBody>
        </p:sp>
        <p:sp>
          <p:nvSpPr>
            <p:cNvPr id="16395" name="Text Box 46"/>
            <p:cNvSpPr txBox="1">
              <a:spLocks noChangeArrowheads="1"/>
            </p:cNvSpPr>
            <p:nvPr/>
          </p:nvSpPr>
          <p:spPr bwMode="auto">
            <a:xfrm>
              <a:off x="972" y="2061"/>
              <a:ext cx="4486" cy="38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ar-IQ" sz="2000" b="1" u="sng" dirty="0">
                  <a:solidFill>
                    <a:srgbClr val="000000"/>
                  </a:solidFill>
                </a:rPr>
                <a:t>Cross section of a simple wound</a:t>
              </a:r>
              <a:endParaRPr lang="en-GB" altLang="ar-IQ" sz="2000" b="1" u="sng" dirty="0"/>
            </a:p>
          </p:txBody>
        </p:sp>
        <p:sp>
          <p:nvSpPr>
            <p:cNvPr id="16396" name="Text Box 47"/>
            <p:cNvSpPr txBox="1">
              <a:spLocks noChangeArrowheads="1"/>
            </p:cNvSpPr>
            <p:nvPr/>
          </p:nvSpPr>
          <p:spPr bwMode="auto">
            <a:xfrm>
              <a:off x="3820" y="2656"/>
              <a:ext cx="1530" cy="33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ar-IQ" sz="2000">
                  <a:solidFill>
                    <a:srgbClr val="000000"/>
                  </a:solidFill>
                </a:rPr>
                <a:t>Skin surface</a:t>
              </a:r>
              <a:endParaRPr lang="en-GB" altLang="ar-IQ" sz="2000"/>
            </a:p>
          </p:txBody>
        </p:sp>
        <p:sp>
          <p:nvSpPr>
            <p:cNvPr id="16397" name="Text Box 48"/>
            <p:cNvSpPr txBox="1">
              <a:spLocks noChangeArrowheads="1"/>
            </p:cNvSpPr>
            <p:nvPr/>
          </p:nvSpPr>
          <p:spPr bwMode="auto">
            <a:xfrm>
              <a:off x="3662" y="3056"/>
              <a:ext cx="1846" cy="33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ar-IQ" sz="2000" dirty="0">
                  <a:solidFill>
                    <a:srgbClr val="000000"/>
                  </a:solidFill>
                </a:rPr>
                <a:t>Subcutaneus tissue</a:t>
              </a:r>
              <a:endParaRPr lang="en-GB" altLang="ar-IQ" sz="2000" dirty="0"/>
            </a:p>
          </p:txBody>
        </p:sp>
        <p:sp>
          <p:nvSpPr>
            <p:cNvPr id="16398" name="Text Box 49"/>
            <p:cNvSpPr txBox="1">
              <a:spLocks noChangeArrowheads="1"/>
            </p:cNvSpPr>
            <p:nvPr/>
          </p:nvSpPr>
          <p:spPr bwMode="auto">
            <a:xfrm>
              <a:off x="3820" y="3457"/>
              <a:ext cx="1688" cy="33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ar-IQ" sz="2000" dirty="0">
                  <a:solidFill>
                    <a:srgbClr val="000000"/>
                  </a:solidFill>
                </a:rPr>
                <a:t>Superficial fascia</a:t>
              </a:r>
              <a:endParaRPr lang="en-GB" altLang="ar-IQ" sz="2000" dirty="0"/>
            </a:p>
          </p:txBody>
        </p:sp>
        <p:sp>
          <p:nvSpPr>
            <p:cNvPr id="16399" name="Text Box 50"/>
            <p:cNvSpPr txBox="1">
              <a:spLocks noChangeArrowheads="1"/>
            </p:cNvSpPr>
            <p:nvPr/>
          </p:nvSpPr>
          <p:spPr bwMode="auto">
            <a:xfrm>
              <a:off x="3820" y="3764"/>
              <a:ext cx="1371" cy="33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ar-IQ" sz="2000">
                  <a:solidFill>
                    <a:srgbClr val="000000"/>
                  </a:solidFill>
                </a:rPr>
                <a:t>Muscle layer</a:t>
              </a:r>
              <a:endParaRPr lang="en-GB" altLang="ar-IQ" sz="2000"/>
            </a:p>
          </p:txBody>
        </p:sp>
        <p:sp>
          <p:nvSpPr>
            <p:cNvPr id="16400" name="Text Box 52"/>
            <p:cNvSpPr txBox="1">
              <a:spLocks noChangeArrowheads="1"/>
            </p:cNvSpPr>
            <p:nvPr/>
          </p:nvSpPr>
          <p:spPr bwMode="auto">
            <a:xfrm>
              <a:off x="1744" y="3921"/>
              <a:ext cx="1808" cy="32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ar-IQ" sz="2000" dirty="0">
                  <a:solidFill>
                    <a:srgbClr val="000000"/>
                  </a:solidFill>
                </a:rPr>
                <a:t>Base of the wound</a:t>
              </a:r>
              <a:endParaRPr lang="en-GB" altLang="ar-IQ" sz="2000" dirty="0"/>
            </a:p>
          </p:txBody>
        </p:sp>
        <p:sp>
          <p:nvSpPr>
            <p:cNvPr id="16401" name="Text Box 53"/>
            <p:cNvSpPr txBox="1">
              <a:spLocks noChangeArrowheads="1"/>
            </p:cNvSpPr>
            <p:nvPr/>
          </p:nvSpPr>
          <p:spPr bwMode="auto">
            <a:xfrm>
              <a:off x="972" y="2340"/>
              <a:ext cx="1583" cy="33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ar-IQ" sz="2000">
                  <a:solidFill>
                    <a:srgbClr val="000000"/>
                  </a:solidFill>
                </a:rPr>
                <a:t>Wound edge</a:t>
              </a:r>
              <a:endParaRPr lang="en-GB" altLang="ar-IQ" sz="2000"/>
            </a:p>
          </p:txBody>
        </p:sp>
        <p:sp>
          <p:nvSpPr>
            <p:cNvPr id="16402" name="Text Box 54"/>
            <p:cNvSpPr txBox="1">
              <a:spLocks noChangeArrowheads="1"/>
            </p:cNvSpPr>
            <p:nvPr/>
          </p:nvSpPr>
          <p:spPr bwMode="auto">
            <a:xfrm>
              <a:off x="1130" y="3131"/>
              <a:ext cx="1108" cy="54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ar-IQ" sz="2000">
                  <a:solidFill>
                    <a:srgbClr val="000000"/>
                  </a:solidFill>
                </a:rPr>
                <a:t>Surface of</a:t>
              </a:r>
            </a:p>
            <a:p>
              <a:pPr eaLnBrk="1" hangingPunct="1"/>
              <a:r>
                <a:rPr lang="hu-HU" altLang="ar-IQ" sz="2000">
                  <a:solidFill>
                    <a:srgbClr val="000000"/>
                  </a:solidFill>
                </a:rPr>
                <a:t>the wound</a:t>
              </a:r>
              <a:endParaRPr lang="en-GB" altLang="ar-IQ" sz="2000"/>
            </a:p>
          </p:txBody>
        </p:sp>
        <p:sp>
          <p:nvSpPr>
            <p:cNvPr id="16403" name="Text Box 51"/>
            <p:cNvSpPr txBox="1">
              <a:spLocks noChangeArrowheads="1"/>
            </p:cNvSpPr>
            <p:nvPr/>
          </p:nvSpPr>
          <p:spPr bwMode="auto">
            <a:xfrm>
              <a:off x="2333" y="2671"/>
              <a:ext cx="681" cy="45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ar-IQ" sz="2000">
                  <a:solidFill>
                    <a:srgbClr val="000000"/>
                  </a:solidFill>
                </a:rPr>
                <a:t>Wound</a:t>
              </a:r>
            </a:p>
            <a:p>
              <a:pPr eaLnBrk="1" hangingPunct="1"/>
              <a:r>
                <a:rPr lang="hu-HU" altLang="ar-IQ" sz="2000">
                  <a:solidFill>
                    <a:srgbClr val="000000"/>
                  </a:solidFill>
                </a:rPr>
                <a:t>cavity</a:t>
              </a:r>
              <a:endParaRPr lang="en-GB" altLang="ar-IQ" sz="2000"/>
            </a:p>
          </p:txBody>
        </p:sp>
      </p:grpSp>
      <p:sp>
        <p:nvSpPr>
          <p:cNvPr id="21" name="Dia számának helye 20"/>
          <p:cNvSpPr>
            <a:spLocks noGrp="1"/>
          </p:cNvSpPr>
          <p:nvPr>
            <p:ph type="sldNum" sz="quarter" idx="12"/>
          </p:nvPr>
        </p:nvSpPr>
        <p:spPr>
          <a:xfrm>
            <a:off x="11052574" y="5496395"/>
            <a:ext cx="1094256" cy="131212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B6798B-0B8C-4834-A30E-4B58AF36FBF2}" type="slidenum">
              <a:rPr lang="hu-HU" altLang="ar-IQ" sz="8000">
                <a:solidFill>
                  <a:srgbClr val="7B9899"/>
                </a:solidFill>
                <a:latin typeface="Georgia" panose="02040502050405020303" pitchFamily="18" charset="0"/>
              </a:rPr>
              <a:pPr eaLnBrk="1" hangingPunct="1"/>
              <a:t>4</a:t>
            </a:fld>
            <a:endParaRPr lang="hu-HU" altLang="ar-IQ" sz="8000" dirty="0">
              <a:solidFill>
                <a:srgbClr val="7B989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artalom helye 2"/>
          <p:cNvSpPr>
            <a:spLocks noGrp="1"/>
          </p:cNvSpPr>
          <p:nvPr>
            <p:ph sz="quarter" idx="1"/>
          </p:nvPr>
        </p:nvSpPr>
        <p:spPr>
          <a:xfrm>
            <a:off x="6420087" y="2636839"/>
            <a:ext cx="3909776" cy="3462337"/>
          </a:xfrm>
        </p:spPr>
        <p:txBody>
          <a:bodyPr/>
          <a:lstStyle/>
          <a:p>
            <a:pPr eaLnBrk="1" hangingPunct="1"/>
            <a:r>
              <a:rPr lang="hu-HU" altLang="ar-IQ" dirty="0" smtClean="0">
                <a:solidFill>
                  <a:srgbClr val="FF0000"/>
                </a:solidFill>
              </a:rPr>
              <a:t>Superficial</a:t>
            </a:r>
            <a:endParaRPr lang="hu-HU" altLang="ar-IQ" dirty="0" smtClean="0"/>
          </a:p>
          <a:p>
            <a:pPr eaLnBrk="1" hangingPunct="1"/>
            <a:r>
              <a:rPr lang="hu-HU" altLang="ar-IQ" dirty="0" smtClean="0">
                <a:solidFill>
                  <a:srgbClr val="0070C0"/>
                </a:solidFill>
              </a:rPr>
              <a:t>Partial thickness</a:t>
            </a:r>
            <a:endParaRPr lang="hu-HU" altLang="ar-IQ" dirty="0" smtClean="0"/>
          </a:p>
          <a:p>
            <a:pPr eaLnBrk="1" hangingPunct="1"/>
            <a:r>
              <a:rPr lang="hu-HU" altLang="ar-IQ" dirty="0" smtClean="0">
                <a:solidFill>
                  <a:srgbClr val="00B050"/>
                </a:solidFill>
              </a:rPr>
              <a:t>Full thickness</a:t>
            </a:r>
            <a:endParaRPr lang="hu-HU" altLang="ar-IQ" dirty="0" smtClean="0"/>
          </a:p>
          <a:p>
            <a:pPr eaLnBrk="1" hangingPunct="1"/>
            <a:r>
              <a:rPr lang="hu-HU" altLang="ar-IQ" dirty="0" smtClean="0">
                <a:solidFill>
                  <a:srgbClr val="7030A0"/>
                </a:solidFill>
              </a:rPr>
              <a:t>Deep wound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520700" y="333376"/>
            <a:ext cx="10985500" cy="13668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Classification of the wounds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sz="4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1</a:t>
            </a:r>
            <a:r>
              <a:rPr lang="hu-HU" dirty="0" smtClean="0"/>
              <a:t>. </a:t>
            </a:r>
            <a:r>
              <a:rPr lang="hu-HU" sz="4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Depending</a:t>
            </a:r>
            <a:r>
              <a:rPr lang="hu-HU" sz="4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4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on</a:t>
            </a:r>
            <a:r>
              <a:rPr lang="hu-HU" sz="4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4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the</a:t>
            </a:r>
            <a:r>
              <a:rPr lang="hu-HU" sz="4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hu-HU" sz="4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depth</a:t>
            </a:r>
            <a:r>
              <a:rPr lang="hu-HU" sz="4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of </a:t>
            </a:r>
            <a:r>
              <a:rPr lang="hu-HU" sz="4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injury</a:t>
            </a:r>
            <a:endParaRPr lang="hu-HU" sz="4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1748" name="Picture 2" descr="http://www.nonsurgicalskincare.com/wp-content/uploads/2012/08/skin_layers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b="7692"/>
          <a:stretch>
            <a:fillRect/>
          </a:stretch>
        </p:blipFill>
        <p:spPr bwMode="auto">
          <a:xfrm>
            <a:off x="5448300" y="1700214"/>
            <a:ext cx="461168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al oldali kapcsos zárójel 5"/>
          <p:cNvSpPr/>
          <p:nvPr/>
        </p:nvSpPr>
        <p:spPr>
          <a:xfrm>
            <a:off x="5232401" y="2781300"/>
            <a:ext cx="142875" cy="4318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Bal oldali kapcsos zárójel 6"/>
          <p:cNvSpPr/>
          <p:nvPr/>
        </p:nvSpPr>
        <p:spPr>
          <a:xfrm>
            <a:off x="5087939" y="2781301"/>
            <a:ext cx="71437" cy="1152525"/>
          </a:xfrm>
          <a:prstGeom prst="lef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8" name="Bal oldali kapcsos zárójel 7"/>
          <p:cNvSpPr/>
          <p:nvPr/>
        </p:nvSpPr>
        <p:spPr>
          <a:xfrm>
            <a:off x="4872039" y="2781301"/>
            <a:ext cx="71437" cy="1871663"/>
          </a:xfrm>
          <a:prstGeom prst="lef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Bal oldali kapcsos zárójel 8"/>
          <p:cNvSpPr/>
          <p:nvPr/>
        </p:nvSpPr>
        <p:spPr>
          <a:xfrm>
            <a:off x="4727576" y="2781301"/>
            <a:ext cx="73025" cy="2951163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1753" name="Szövegdoboz 9"/>
          <p:cNvSpPr txBox="1">
            <a:spLocks noChangeArrowheads="1"/>
          </p:cNvSpPr>
          <p:nvPr/>
        </p:nvSpPr>
        <p:spPr bwMode="auto">
          <a:xfrm>
            <a:off x="5448301" y="5373688"/>
            <a:ext cx="4608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ar-IQ" dirty="0">
                <a:latin typeface="Georgia" panose="02040502050405020303" pitchFamily="18" charset="0"/>
              </a:rPr>
              <a:t>+ bone, opened cavities, organs…etc.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11074400" y="5876412"/>
            <a:ext cx="895006" cy="859951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AEC92E-8BB7-476E-9C25-97B0140B703E}" type="slidenum">
              <a:rPr lang="hu-HU" altLang="ar-IQ" sz="8000">
                <a:solidFill>
                  <a:srgbClr val="7B9899"/>
                </a:solidFill>
                <a:latin typeface="Georgia" panose="02040502050405020303" pitchFamily="18" charset="0"/>
              </a:rPr>
              <a:pPr eaLnBrk="1" hangingPunct="1"/>
              <a:t>5</a:t>
            </a:fld>
            <a:endParaRPr lang="hu-HU" altLang="ar-IQ" sz="8000" dirty="0">
              <a:solidFill>
                <a:srgbClr val="7B9899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1081089" y="2414075"/>
            <a:ext cx="2890600" cy="346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r" defTabSz="914400" rtl="1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r" defTabSz="914400" rtl="1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hu-HU" altLang="ar-IQ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Superficial</a:t>
            </a:r>
            <a:endParaRPr lang="hu-HU" altLang="ar-IQ" sz="2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/>
            <a:r>
              <a:rPr lang="hu-HU" altLang="ar-IQ" sz="2800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Partial thickness</a:t>
            </a:r>
            <a:endParaRPr lang="hu-HU" altLang="ar-IQ" sz="2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/>
            <a:r>
              <a:rPr lang="hu-HU" altLang="ar-IQ" sz="2800" dirty="0" smtClean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Full thickness</a:t>
            </a:r>
            <a:endParaRPr lang="hu-HU" altLang="ar-IQ" sz="28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/>
            <a:r>
              <a:rPr lang="hu-HU" altLang="ar-IQ" sz="2800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Deep wound</a:t>
            </a:r>
          </a:p>
        </p:txBody>
      </p:sp>
    </p:spTree>
    <p:extLst>
      <p:ext uri="{BB962C8B-B14F-4D97-AF65-F5344CB8AC3E}">
        <p14:creationId xmlns:p14="http://schemas.microsoft.com/office/powerpoint/2010/main" val="284260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785570"/>
          </a:xfrm>
        </p:spPr>
        <p:txBody>
          <a:bodyPr rtlCol="1">
            <a:normAutofit fontScale="90000"/>
          </a:bodyPr>
          <a:lstStyle/>
          <a:p>
            <a:pPr rtl="0">
              <a:defRPr/>
            </a:pPr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2.Types of wound according to </a:t>
            </a:r>
            <a:r>
              <a:rPr lang="en-US" sz="4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contamination</a:t>
            </a:r>
            <a:endParaRPr lang="ar-JO" sz="48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/>
            <a:r>
              <a:rPr lang="en-US" altLang="ar-IQ" sz="2800" dirty="0" smtClean="0">
                <a:solidFill>
                  <a:srgbClr val="00B0F0"/>
                </a:solidFill>
              </a:rPr>
              <a:t>1</a:t>
            </a:r>
            <a:r>
              <a:rPr lang="en-US" altLang="ar-IQ" sz="3200" cap="non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. Clean Wound </a:t>
            </a:r>
            <a:endParaRPr lang="ar-JO" altLang="ar-IQ" sz="3200" cap="none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148" name="Text Placeholder 3"/>
          <p:cNvSpPr>
            <a:spLocks noGrp="1"/>
          </p:cNvSpPr>
          <p:nvPr>
            <p:ph type="body" sz="half" idx="3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>
              <a:buFont typeface="Wingdings 3" panose="05040102010807070707" pitchFamily="18" charset="2"/>
              <a:buNone/>
            </a:pPr>
            <a:r>
              <a:rPr lang="en-US" altLang="ar-IQ" sz="2800" cap="none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2. Clean-contaminated wound</a:t>
            </a:r>
            <a:endParaRPr lang="ar-JO" altLang="ar-IQ" sz="2800" cap="none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836617" y="5460961"/>
            <a:ext cx="1186763" cy="1397039"/>
          </a:xfrm>
          <a:ln>
            <a:miter lim="800000"/>
            <a:headEnd/>
            <a:tailEnd/>
          </a:ln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F7F0D03-F30D-4748-BCDA-48BC994B8134}" type="slidenum">
              <a:rPr lang="en-US" altLang="en-US" sz="8000">
                <a:solidFill>
                  <a:srgbClr val="7B9899"/>
                </a:solidFill>
                <a:latin typeface="Georgia" panose="02040502050405020303" pitchFamily="18" charset="0"/>
                <a:cs typeface="+mn-cs"/>
              </a:rPr>
              <a:pPr/>
              <a:t>6</a:t>
            </a:fld>
            <a:endParaRPr lang="en-US" altLang="en-US" sz="8000" dirty="0">
              <a:solidFill>
                <a:srgbClr val="7B9899"/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6150" name="Content Placeholder 6"/>
          <p:cNvSpPr>
            <a:spLocks noGrp="1"/>
          </p:cNvSpPr>
          <p:nvPr>
            <p:ph sz="quarter" idx="2"/>
          </p:nvPr>
        </p:nvSpPr>
        <p:spPr>
          <a:xfrm>
            <a:off x="676656" y="2753084"/>
            <a:ext cx="4663440" cy="3968992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buFont typeface="Courier New" panose="02070309020205020404" pitchFamily="49" charset="0"/>
              <a:buChar char="o"/>
            </a:pPr>
            <a:r>
              <a:rPr lang="en-US" altLang="ar-IQ" b="1" dirty="0">
                <a:latin typeface="Andalus" panose="02020603050405020304" pitchFamily="18" charset="-78"/>
                <a:cs typeface="Andalus" panose="02020603050405020304" pitchFamily="18" charset="-78"/>
              </a:rPr>
              <a:t>Uninfected wound 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altLang="ar-IQ" b="1" dirty="0">
                <a:latin typeface="Andalus" panose="02020603050405020304" pitchFamily="18" charset="-78"/>
                <a:cs typeface="Andalus" panose="02020603050405020304" pitchFamily="18" charset="-78"/>
              </a:rPr>
              <a:t>Minimal inflammation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altLang="ar-IQ" b="1" dirty="0">
                <a:latin typeface="Andalus" panose="02020603050405020304" pitchFamily="18" charset="-78"/>
                <a:cs typeface="Andalus" panose="02020603050405020304" pitchFamily="18" charset="-78"/>
              </a:rPr>
              <a:t>The respiratory, alimentary, genital, urinary tracts are not entered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altLang="ar-IQ" b="1" dirty="0">
                <a:latin typeface="Andalus" panose="02020603050405020304" pitchFamily="18" charset="-78"/>
                <a:cs typeface="Andalus" panose="02020603050405020304" pitchFamily="18" charset="-78"/>
              </a:rPr>
              <a:t>Clean wounds primarily closed wounds</a:t>
            </a:r>
            <a:endParaRPr lang="ar-JO" altLang="ar-IQ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altLang="ar-IQ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Examples</a:t>
            </a:r>
            <a:r>
              <a:rPr lang="en-US" altLang="ar-IQ" dirty="0"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en-US" altLang="ar-IQ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mastectomy</a:t>
            </a:r>
            <a:r>
              <a:rPr lang="en-US" altLang="ar-IQ" dirty="0">
                <a:latin typeface="Andalus" panose="02020603050405020304" pitchFamily="18" charset="-78"/>
                <a:cs typeface="Andalus" panose="02020603050405020304" pitchFamily="18" charset="-78"/>
              </a:rPr>
              <a:t>, Cosmetic surgery, hernia, </a:t>
            </a:r>
            <a:r>
              <a:rPr lang="en-US" altLang="ar-IQ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splenectomy.</a:t>
            </a:r>
            <a:endParaRPr lang="ar-JO" altLang="ar-IQ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151" name="Content Placeholder 7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rtl="0">
              <a:buFont typeface="Courier New" panose="02070309020205020404" pitchFamily="49" charset="0"/>
              <a:buChar char="o"/>
            </a:pPr>
            <a:r>
              <a:rPr lang="en-US" altLang="ar-IQ" sz="28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Surgical wounds in which respiratory, alimentary, genital or urinary tracts has been entered.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altLang="ar-IQ" sz="28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 evidence of </a:t>
            </a:r>
            <a:r>
              <a:rPr lang="en-US" altLang="ar-IQ" sz="2800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infection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altLang="ar-IQ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Examples: </a:t>
            </a:r>
            <a:r>
              <a:rPr lang="en-US" altLang="ar-IQ" dirty="0">
                <a:latin typeface="Andalus" panose="02020603050405020304" pitchFamily="18" charset="-78"/>
                <a:cs typeface="Andalus" panose="02020603050405020304" pitchFamily="18" charset="-78"/>
              </a:rPr>
              <a:t>gastric surgery, bronchi, colon surgery</a:t>
            </a:r>
          </a:p>
          <a:p>
            <a:pPr marL="0" indent="0" algn="l" rtl="0">
              <a:buNone/>
            </a:pPr>
            <a:endParaRPr lang="en-US" altLang="ar-IQ" sz="2800" b="1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>
              <a:buFont typeface="Courier New" panose="02070309020205020404" pitchFamily="49" charset="0"/>
              <a:buChar char="o"/>
            </a:pPr>
            <a:endParaRPr lang="ar-JO" altLang="ar-IQ" dirty="0" smtClean="0"/>
          </a:p>
        </p:txBody>
      </p:sp>
    </p:spTree>
    <p:extLst>
      <p:ext uri="{BB962C8B-B14F-4D97-AF65-F5344CB8AC3E}">
        <p14:creationId xmlns:p14="http://schemas.microsoft.com/office/powerpoint/2010/main" val="974843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814127" cy="662002"/>
          </a:xfrm>
        </p:spPr>
        <p:txBody>
          <a:bodyPr rtlCol="1"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Cont.,..</a:t>
            </a:r>
            <a:endParaRPr lang="ar-JO" dirty="0">
              <a:solidFill>
                <a:srgbClr val="0070C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/>
            <a:r>
              <a:rPr lang="en-US" altLang="ar-IQ" sz="3200" cap="non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3. Contaminated wound</a:t>
            </a:r>
            <a:endParaRPr lang="ar-JO" altLang="ar-IQ" sz="3200" cap="none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172" name="Text Placeholder 3"/>
          <p:cNvSpPr>
            <a:spLocks noGrp="1"/>
          </p:cNvSpPr>
          <p:nvPr>
            <p:ph type="body" sz="half" idx="3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ar-IQ" sz="2800" cap="non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4. Dirty or Infected</a:t>
            </a:r>
            <a:endParaRPr lang="ar-JO" altLang="ar-IQ" sz="2800" cap="none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173042" y="5592208"/>
            <a:ext cx="1018958" cy="1265792"/>
          </a:xfrm>
          <a:ln>
            <a:miter lim="800000"/>
            <a:headEnd/>
            <a:tailEnd/>
          </a:ln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32D535F-0F5D-446D-A352-7ED5A57A0BFE}" type="slidenum">
              <a:rPr lang="en-US" altLang="en-US" sz="8000">
                <a:solidFill>
                  <a:srgbClr val="7B9899"/>
                </a:solidFill>
                <a:latin typeface="Georgia" panose="02040502050405020303" pitchFamily="18" charset="0"/>
                <a:cs typeface="+mn-cs"/>
              </a:rPr>
              <a:pPr/>
              <a:t>7</a:t>
            </a:fld>
            <a:endParaRPr lang="en-US" altLang="en-US" sz="8000" dirty="0">
              <a:solidFill>
                <a:srgbClr val="7B9899"/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14342" name="Content Placeholder 6"/>
          <p:cNvSpPr>
            <a:spLocks noGrp="1"/>
          </p:cNvSpPr>
          <p:nvPr>
            <p:ph sz="quarter" idx="2"/>
          </p:nvPr>
        </p:nvSpPr>
        <p:spPr>
          <a:ln>
            <a:solidFill>
              <a:schemeClr val="accent1"/>
            </a:solidFill>
          </a:ln>
        </p:spPr>
        <p:txBody>
          <a:bodyPr rtlCol="1">
            <a:normAutofit fontScale="92500" lnSpcReduction="20000"/>
          </a:bodyPr>
          <a:lstStyle/>
          <a:p>
            <a:pPr algn="l" rtl="0"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Open, fresh, accidental wounds and surgical wounds.</a:t>
            </a:r>
          </a:p>
          <a:p>
            <a:pPr algn="l" rtl="0"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Major break in sterile technique or large amount of spillages from gastrointestinal tract.</a:t>
            </a:r>
          </a:p>
          <a:p>
            <a:pPr algn="l" rtl="0"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Evidence of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inflammation</a:t>
            </a:r>
          </a:p>
          <a:p>
            <a:pPr algn="l" rtl="0"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Examples: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Rectal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surgery, penetrating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wounds.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>
              <a:defRPr/>
            </a:pPr>
            <a:endParaRPr lang="ar-J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175" name="Content Placeholder 7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altLang="ar-IQ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Wounds containing dead tissue.</a:t>
            </a:r>
          </a:p>
          <a:p>
            <a:pPr algn="l" rtl="0"/>
            <a:r>
              <a:rPr lang="en-US" altLang="ar-IQ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Wound with evidence of clinical infection </a:t>
            </a:r>
          </a:p>
          <a:p>
            <a:pPr algn="l" rtl="0"/>
            <a:r>
              <a:rPr lang="en-US" altLang="ar-IQ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Purulent </a:t>
            </a:r>
            <a:r>
              <a:rPr lang="en-US" altLang="ar-IQ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discharge</a:t>
            </a:r>
          </a:p>
          <a:p>
            <a:pPr algn="l" rtl="0"/>
            <a:r>
              <a:rPr lang="en-US" altLang="ar-IQ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Examples: </a:t>
            </a:r>
            <a:r>
              <a:rPr lang="en-US" altLang="ar-IQ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Abscess Incision and </a:t>
            </a:r>
            <a:r>
              <a:rPr lang="en-US" altLang="ar-IQ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drainage,  </a:t>
            </a:r>
            <a:r>
              <a:rPr lang="en-US" altLang="ar-IQ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perforated </a:t>
            </a:r>
            <a:r>
              <a:rPr lang="en-US" altLang="ar-IQ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bowel</a:t>
            </a:r>
            <a:r>
              <a:rPr lang="en-US" altLang="ar-IQ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ar-JO" altLang="ar-IQ" sz="3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0174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0" y="499533"/>
            <a:ext cx="10772775" cy="929396"/>
          </a:xfrm>
        </p:spPr>
        <p:txBody>
          <a:bodyPr rtlCol="1">
            <a:norm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3.Types of wound according to </a:t>
            </a:r>
            <a:r>
              <a:rPr lang="en-US" sz="4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tissue layer involved  </a:t>
            </a:r>
            <a:endParaRPr lang="ar-JO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>
          <a:xfrm>
            <a:off x="1525283" y="2028953"/>
            <a:ext cx="3816350" cy="639762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rtl="0"/>
            <a:r>
              <a:rPr lang="en-US" altLang="ar-IQ" sz="3200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1. Incision </a:t>
            </a:r>
            <a:endParaRPr lang="ar-JO" altLang="ar-IQ" sz="3200" cap="none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196" name="Text Placeholder 3"/>
          <p:cNvSpPr>
            <a:spLocks noGrp="1"/>
          </p:cNvSpPr>
          <p:nvPr>
            <p:ph type="body" sz="half" idx="3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n-US" altLang="ar-IQ" sz="3200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2. Contusion</a:t>
            </a:r>
            <a:endParaRPr lang="ar-JO" altLang="ar-IQ" sz="3200" cap="none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041750" y="5345072"/>
            <a:ext cx="1018958" cy="1397039"/>
          </a:xfrm>
          <a:ln>
            <a:miter lim="800000"/>
            <a:headEnd/>
            <a:tailEnd/>
          </a:ln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D434BAC-9259-4E47-BF1D-24300CE1A1CF}" type="slidenum">
              <a:rPr lang="en-US" altLang="en-US" sz="8000">
                <a:solidFill>
                  <a:srgbClr val="7B9899"/>
                </a:solidFill>
                <a:latin typeface="Georgia" panose="02040502050405020303" pitchFamily="18" charset="0"/>
                <a:cs typeface="+mn-cs"/>
              </a:rPr>
              <a:pPr/>
              <a:t>8</a:t>
            </a:fld>
            <a:endParaRPr lang="en-US" altLang="en-US" sz="8000" dirty="0">
              <a:solidFill>
                <a:srgbClr val="7B9899"/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8198" name="Content Placeholder 6"/>
          <p:cNvSpPr>
            <a:spLocks noGrp="1"/>
          </p:cNvSpPr>
          <p:nvPr>
            <p:ph sz="quarter" idx="2"/>
          </p:nvPr>
        </p:nvSpPr>
        <p:spPr>
          <a:xfrm>
            <a:off x="1525283" y="2750990"/>
            <a:ext cx="3816350" cy="32004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n-US" alt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Caused by sharp instrument</a:t>
            </a:r>
          </a:p>
          <a:p>
            <a:pPr algn="l" rtl="0"/>
            <a:r>
              <a:rPr lang="en-US" alt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Open wound</a:t>
            </a:r>
          </a:p>
          <a:p>
            <a:pPr algn="l" rtl="0"/>
            <a:r>
              <a:rPr lang="en-US" alt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Deep or Superficial</a:t>
            </a:r>
          </a:p>
        </p:txBody>
      </p:sp>
      <p:sp>
        <p:nvSpPr>
          <p:cNvPr id="15367" name="Content Placeholder 7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1"/>
            </a:solidFill>
          </a:ln>
        </p:spPr>
        <p:txBody>
          <a:bodyPr rtlCol="1">
            <a:normAutofit/>
          </a:bodyPr>
          <a:lstStyle/>
          <a:p>
            <a:pPr algn="l" rtl="0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Blow from blunt instrument</a:t>
            </a:r>
          </a:p>
          <a:p>
            <a:pPr algn="l" rtl="0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Closed wound skin appears echymotic (bruised) </a:t>
            </a:r>
          </a:p>
          <a:p>
            <a:pPr algn="l" rtl="0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Because of damaged blood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vessels</a:t>
            </a:r>
            <a:endParaRPr lang="ar-J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6428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808452"/>
            <a:ext cx="2753241" cy="686716"/>
          </a:xfrm>
        </p:spPr>
        <p:txBody>
          <a:bodyPr rtlCol="1"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Cont.,..</a:t>
            </a:r>
            <a:endParaRPr lang="ar-JO" dirty="0">
              <a:solidFill>
                <a:srgbClr val="0070C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rtl="0"/>
            <a:r>
              <a:rPr lang="en-US" altLang="ar-IQ" sz="3200" b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3. Abrasion </a:t>
            </a:r>
            <a:endParaRPr lang="ar-JO" altLang="ar-IQ" sz="3200" b="1" cap="none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half" idx="3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rtl="0"/>
            <a:r>
              <a:rPr lang="en-US" altLang="ar-IQ" sz="3600" b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4. Puncture</a:t>
            </a:r>
            <a:endParaRPr lang="ar-JO" altLang="ar-IQ" sz="3600" b="1" cap="none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066464" y="5460961"/>
            <a:ext cx="1018958" cy="1397039"/>
          </a:xfrm>
          <a:ln>
            <a:miter lim="800000"/>
            <a:headEnd/>
            <a:tailEnd/>
          </a:ln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D5E0AE-6234-4BE8-8419-AB7A171EA54A}" type="slidenum">
              <a:rPr lang="en-US" altLang="en-US" sz="8000">
                <a:solidFill>
                  <a:srgbClr val="7B9899"/>
                </a:solidFill>
                <a:latin typeface="Georgia" panose="02040502050405020303" pitchFamily="18" charset="0"/>
                <a:cs typeface="+mn-cs"/>
              </a:rPr>
              <a:pPr/>
              <a:t>9</a:t>
            </a:fld>
            <a:endParaRPr lang="en-US" altLang="en-US" sz="8000" dirty="0">
              <a:solidFill>
                <a:srgbClr val="7B9899"/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9222" name="Content Placeholder 6"/>
          <p:cNvSpPr>
            <a:spLocks noGrp="1"/>
          </p:cNvSpPr>
          <p:nvPr>
            <p:ph sz="quarter" idx="2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rtl="0"/>
            <a:r>
              <a:rPr lang="en-US" altLang="ar-IQ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Surface scrape, unintentionally or intentionally</a:t>
            </a:r>
          </a:p>
          <a:p>
            <a:pPr algn="l" rtl="0"/>
            <a:r>
              <a:rPr lang="en-US" altLang="ar-IQ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Open wound</a:t>
            </a:r>
            <a:endParaRPr lang="ar-JO" altLang="ar-IQ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223" name="Content Placeholder 7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n-US" altLang="ar-IQ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Penetrating of the skin and underlying tissues</a:t>
            </a:r>
          </a:p>
          <a:p>
            <a:pPr algn="l" rtl="0"/>
            <a:r>
              <a:rPr lang="en-US" altLang="ar-IQ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Sharp </a:t>
            </a:r>
            <a:r>
              <a:rPr lang="en-US" altLang="ar-IQ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instrument. </a:t>
            </a:r>
            <a:endParaRPr lang="en-US" altLang="ar-IQ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>
              <a:buFont typeface="Arial" panose="020B0604020202020204" pitchFamily="34" charset="0"/>
              <a:buNone/>
            </a:pPr>
            <a:r>
              <a:rPr lang="en-US" altLang="ar-IQ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ar-JO" altLang="ar-IQ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3979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متروبوليتان">
  <a:themeElements>
    <a:clrScheme name="متروبوليتان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متروبوليتان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تروبوليتان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TM03457491[[fn=متروبوليتان]]</Template>
  <TotalTime>2776</TotalTime>
  <Words>1012</Words>
  <Application>Microsoft Office PowerPoint</Application>
  <PresentationFormat>شاشة عريضة</PresentationFormat>
  <Paragraphs>214</Paragraphs>
  <Slides>24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7" baseType="lpstr">
      <vt:lpstr>Andalus</vt:lpstr>
      <vt:lpstr>Arial</vt:lpstr>
      <vt:lpstr>Calibri</vt:lpstr>
      <vt:lpstr>Calibri Light</vt:lpstr>
      <vt:lpstr>Courier New</vt:lpstr>
      <vt:lpstr>Garamond</vt:lpstr>
      <vt:lpstr>Georgia</vt:lpstr>
      <vt:lpstr>Old Antic Bold</vt:lpstr>
      <vt:lpstr>Times New Roman</vt:lpstr>
      <vt:lpstr>Times New Roman,Bold</vt:lpstr>
      <vt:lpstr>Wingdings</vt:lpstr>
      <vt:lpstr>Wingdings 3</vt:lpstr>
      <vt:lpstr>متروبوليتان</vt:lpstr>
      <vt:lpstr>Fundamental of Nursing</vt:lpstr>
      <vt:lpstr>عرض تقديمي في PowerPoint</vt:lpstr>
      <vt:lpstr>Factors Affecting Skin Integrity </vt:lpstr>
      <vt:lpstr>Parts of the wound</vt:lpstr>
      <vt:lpstr>Classification of the wounds 1. Depending on the depth of injury</vt:lpstr>
      <vt:lpstr>2.Types of wound according to contamination</vt:lpstr>
      <vt:lpstr>Cont.,..</vt:lpstr>
      <vt:lpstr>3.Types of wound according to tissue layer involved  </vt:lpstr>
      <vt:lpstr>Cont.,..</vt:lpstr>
      <vt:lpstr>Cont.,..</vt:lpstr>
      <vt:lpstr>عرض تقديمي في PowerPoint</vt:lpstr>
      <vt:lpstr>Types of Wound Healing</vt:lpstr>
      <vt:lpstr>Cont.,..</vt:lpstr>
      <vt:lpstr>Cont.,..</vt:lpstr>
      <vt:lpstr>Phases of wound healing</vt:lpstr>
      <vt:lpstr>Wound drainage </vt:lpstr>
      <vt:lpstr>Complications of Wound Healing</vt:lpstr>
      <vt:lpstr>Wound dehiscence and Evisceration</vt:lpstr>
      <vt:lpstr>Factors affecting wound Healing</vt:lpstr>
      <vt:lpstr>Nursing management of wounds</vt:lpstr>
      <vt:lpstr>Cont….</vt:lpstr>
      <vt:lpstr>Cont…</vt:lpstr>
      <vt:lpstr>Cont…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hani</dc:creator>
  <cp:lastModifiedBy>Maher</cp:lastModifiedBy>
  <cp:revision>269</cp:revision>
  <cp:lastPrinted>2018-01-08T19:04:11Z</cp:lastPrinted>
  <dcterms:created xsi:type="dcterms:W3CDTF">2016-01-11T15:58:09Z</dcterms:created>
  <dcterms:modified xsi:type="dcterms:W3CDTF">2025-01-21T16:43:50Z</dcterms:modified>
</cp:coreProperties>
</file>