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4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551F89-90C3-4AA4-988D-0A80D03D25A9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9AF7DC7-62EF-42C7-9580-F0A939F8B144}">
      <dgm:prSet/>
      <dgm:spPr/>
      <dgm:t>
        <a:bodyPr/>
        <a:lstStyle/>
        <a:p>
          <a:r>
            <a:rPr lang="en-US" b="1" u="sng"/>
            <a:t>The most important points you have to recognize for plant drugs:</a:t>
          </a:r>
          <a:r>
            <a:rPr lang="en-US" b="1"/>
            <a:t> </a:t>
          </a:r>
          <a:endParaRPr lang="en-US"/>
        </a:p>
      </dgm:t>
    </dgm:pt>
    <dgm:pt modelId="{9930A91E-5186-4F35-A121-98173D588C0C}" type="parTrans" cxnId="{44E762B0-0EC9-4E0E-B4AC-D74996FAF56A}">
      <dgm:prSet/>
      <dgm:spPr/>
      <dgm:t>
        <a:bodyPr/>
        <a:lstStyle/>
        <a:p>
          <a:endParaRPr lang="en-US"/>
        </a:p>
      </dgm:t>
    </dgm:pt>
    <dgm:pt modelId="{E72EEDBE-1E03-4A83-ADE5-76BFC936A9BA}" type="sibTrans" cxnId="{44E762B0-0EC9-4E0E-B4AC-D74996FAF56A}">
      <dgm:prSet/>
      <dgm:spPr/>
      <dgm:t>
        <a:bodyPr/>
        <a:lstStyle/>
        <a:p>
          <a:endParaRPr lang="en-US"/>
        </a:p>
      </dgm:t>
    </dgm:pt>
    <dgm:pt modelId="{531A296D-C9F1-416B-B2AA-F609B159012A}">
      <dgm:prSet/>
      <dgm:spPr/>
      <dgm:t>
        <a:bodyPr/>
        <a:lstStyle/>
        <a:p>
          <a:r>
            <a:rPr lang="en-US"/>
            <a:t>The Botanical name.</a:t>
          </a:r>
        </a:p>
      </dgm:t>
    </dgm:pt>
    <dgm:pt modelId="{91D16E95-8BEF-471E-AF53-2753638E2F27}" type="parTrans" cxnId="{E028C984-54CF-4AF3-97C1-1ABD637944F3}">
      <dgm:prSet/>
      <dgm:spPr/>
      <dgm:t>
        <a:bodyPr/>
        <a:lstStyle/>
        <a:p>
          <a:endParaRPr lang="en-US"/>
        </a:p>
      </dgm:t>
    </dgm:pt>
    <dgm:pt modelId="{25A6FC46-9617-4323-ACA1-AB417C6AF759}" type="sibTrans" cxnId="{E028C984-54CF-4AF3-97C1-1ABD637944F3}">
      <dgm:prSet/>
      <dgm:spPr/>
      <dgm:t>
        <a:bodyPr/>
        <a:lstStyle/>
        <a:p>
          <a:endParaRPr lang="en-US"/>
        </a:p>
      </dgm:t>
    </dgm:pt>
    <dgm:pt modelId="{7CC809CB-65D5-483C-8805-A845986038F7}">
      <dgm:prSet/>
      <dgm:spPr/>
      <dgm:t>
        <a:bodyPr/>
        <a:lstStyle/>
        <a:p>
          <a:r>
            <a:rPr lang="en-US"/>
            <a:t>Family name.</a:t>
          </a:r>
        </a:p>
      </dgm:t>
    </dgm:pt>
    <dgm:pt modelId="{619A9DD9-D0E0-4F98-AC16-C06ECCC6FC6F}" type="parTrans" cxnId="{F5FF1254-4A68-4AAF-A29A-EB451A8A66D5}">
      <dgm:prSet/>
      <dgm:spPr/>
      <dgm:t>
        <a:bodyPr/>
        <a:lstStyle/>
        <a:p>
          <a:endParaRPr lang="en-US"/>
        </a:p>
      </dgm:t>
    </dgm:pt>
    <dgm:pt modelId="{7EF30D08-CD00-4E8A-A224-23F3B9B21A34}" type="sibTrans" cxnId="{F5FF1254-4A68-4AAF-A29A-EB451A8A66D5}">
      <dgm:prSet/>
      <dgm:spPr/>
      <dgm:t>
        <a:bodyPr/>
        <a:lstStyle/>
        <a:p>
          <a:endParaRPr lang="en-US"/>
        </a:p>
      </dgm:t>
    </dgm:pt>
    <dgm:pt modelId="{6762BC28-6769-4827-AB8C-5AF47CC8E7F4}">
      <dgm:prSet/>
      <dgm:spPr/>
      <dgm:t>
        <a:bodyPr/>
        <a:lstStyle/>
        <a:p>
          <a:r>
            <a:rPr lang="en-US"/>
            <a:t>Local name.</a:t>
          </a:r>
        </a:p>
      </dgm:t>
    </dgm:pt>
    <dgm:pt modelId="{0115C9FB-C3CC-4C4E-BA88-643D446ABDB7}" type="parTrans" cxnId="{3BCB1E8C-DDFC-415F-B3F0-96AE4B4D3445}">
      <dgm:prSet/>
      <dgm:spPr/>
      <dgm:t>
        <a:bodyPr/>
        <a:lstStyle/>
        <a:p>
          <a:endParaRPr lang="en-US"/>
        </a:p>
      </dgm:t>
    </dgm:pt>
    <dgm:pt modelId="{6405B6C8-EF52-4EF0-8C53-DD72FCBE2D3C}" type="sibTrans" cxnId="{3BCB1E8C-DDFC-415F-B3F0-96AE4B4D3445}">
      <dgm:prSet/>
      <dgm:spPr/>
      <dgm:t>
        <a:bodyPr/>
        <a:lstStyle/>
        <a:p>
          <a:endParaRPr lang="en-US"/>
        </a:p>
      </dgm:t>
    </dgm:pt>
    <dgm:pt modelId="{999CDE2A-D55E-407D-96D8-A5E0D4E92017}">
      <dgm:prSet/>
      <dgm:spPr/>
      <dgm:t>
        <a:bodyPr/>
        <a:lstStyle/>
        <a:p>
          <a:r>
            <a:rPr lang="en-US"/>
            <a:t>Part used.</a:t>
          </a:r>
        </a:p>
      </dgm:t>
    </dgm:pt>
    <dgm:pt modelId="{28ED5184-AA90-4D10-87D5-F3E2CBF1C78B}" type="parTrans" cxnId="{78B9EE84-D37D-4759-9158-EE40279E9DAB}">
      <dgm:prSet/>
      <dgm:spPr/>
      <dgm:t>
        <a:bodyPr/>
        <a:lstStyle/>
        <a:p>
          <a:endParaRPr lang="en-US"/>
        </a:p>
      </dgm:t>
    </dgm:pt>
    <dgm:pt modelId="{35A7662F-885E-40DB-A3E8-4774866E9D1C}" type="sibTrans" cxnId="{78B9EE84-D37D-4759-9158-EE40279E9DAB}">
      <dgm:prSet/>
      <dgm:spPr/>
      <dgm:t>
        <a:bodyPr/>
        <a:lstStyle/>
        <a:p>
          <a:endParaRPr lang="en-US"/>
        </a:p>
      </dgm:t>
    </dgm:pt>
    <dgm:pt modelId="{380BECD8-0722-4692-A873-75DE2B5A7EBF}">
      <dgm:prSet/>
      <dgm:spPr/>
      <dgm:t>
        <a:bodyPr/>
        <a:lstStyle/>
        <a:p>
          <a:r>
            <a:rPr lang="en-US"/>
            <a:t>Active compounds.</a:t>
          </a:r>
        </a:p>
      </dgm:t>
    </dgm:pt>
    <dgm:pt modelId="{CB8D5AD6-D944-4BF8-A82A-5C399977655F}" type="parTrans" cxnId="{07EC50BF-B976-4759-A99A-58D8367D655F}">
      <dgm:prSet/>
      <dgm:spPr/>
      <dgm:t>
        <a:bodyPr/>
        <a:lstStyle/>
        <a:p>
          <a:endParaRPr lang="en-US"/>
        </a:p>
      </dgm:t>
    </dgm:pt>
    <dgm:pt modelId="{6F5457B9-5F14-4F92-AE21-47BE015FC3CC}" type="sibTrans" cxnId="{07EC50BF-B976-4759-A99A-58D8367D655F}">
      <dgm:prSet/>
      <dgm:spPr/>
      <dgm:t>
        <a:bodyPr/>
        <a:lstStyle/>
        <a:p>
          <a:endParaRPr lang="en-US"/>
        </a:p>
      </dgm:t>
    </dgm:pt>
    <dgm:pt modelId="{C17260EC-69CB-4B9C-AE4D-6D3B237B7ABF}">
      <dgm:prSet/>
      <dgm:spPr/>
      <dgm:t>
        <a:bodyPr/>
        <a:lstStyle/>
        <a:p>
          <a:r>
            <a:rPr lang="en-US"/>
            <a:t>Basic structure.</a:t>
          </a:r>
        </a:p>
      </dgm:t>
    </dgm:pt>
    <dgm:pt modelId="{57997AC8-99D3-4B32-A3F3-23790624B676}" type="parTrans" cxnId="{DBB6DC73-665F-4EEA-A85D-4A4F91B679AD}">
      <dgm:prSet/>
      <dgm:spPr/>
      <dgm:t>
        <a:bodyPr/>
        <a:lstStyle/>
        <a:p>
          <a:endParaRPr lang="en-US"/>
        </a:p>
      </dgm:t>
    </dgm:pt>
    <dgm:pt modelId="{E6065F12-F776-4DB6-AF60-FBA5EE431DB4}" type="sibTrans" cxnId="{DBB6DC73-665F-4EEA-A85D-4A4F91B679AD}">
      <dgm:prSet/>
      <dgm:spPr/>
      <dgm:t>
        <a:bodyPr/>
        <a:lstStyle/>
        <a:p>
          <a:endParaRPr lang="en-US"/>
        </a:p>
      </dgm:t>
    </dgm:pt>
    <dgm:pt modelId="{8FACCB0A-B27E-4FC4-BD94-4163BA840BA3}">
      <dgm:prSet/>
      <dgm:spPr/>
      <dgm:t>
        <a:bodyPr/>
        <a:lstStyle/>
        <a:p>
          <a:r>
            <a:rPr lang="en-US"/>
            <a:t>Dosage form.</a:t>
          </a:r>
        </a:p>
      </dgm:t>
    </dgm:pt>
    <dgm:pt modelId="{26E15D6D-C64E-4ABD-B8CB-5A88826DEEDA}" type="parTrans" cxnId="{E55AB6E6-50AC-4661-8A95-6E7D4E6894DB}">
      <dgm:prSet/>
      <dgm:spPr/>
      <dgm:t>
        <a:bodyPr/>
        <a:lstStyle/>
        <a:p>
          <a:endParaRPr lang="en-US"/>
        </a:p>
      </dgm:t>
    </dgm:pt>
    <dgm:pt modelId="{45268EE8-7037-4886-AE57-4AB8517A962E}" type="sibTrans" cxnId="{E55AB6E6-50AC-4661-8A95-6E7D4E6894DB}">
      <dgm:prSet/>
      <dgm:spPr/>
      <dgm:t>
        <a:bodyPr/>
        <a:lstStyle/>
        <a:p>
          <a:endParaRPr lang="en-US"/>
        </a:p>
      </dgm:t>
    </dgm:pt>
    <dgm:pt modelId="{4B0E0155-A9F3-42A5-8B4F-3A1B22BF139E}">
      <dgm:prSet/>
      <dgm:spPr/>
      <dgm:t>
        <a:bodyPr/>
        <a:lstStyle/>
        <a:p>
          <a:r>
            <a:rPr lang="en-US"/>
            <a:t>Therapeutic use.</a:t>
          </a:r>
        </a:p>
      </dgm:t>
    </dgm:pt>
    <dgm:pt modelId="{35DED8A5-AE59-4153-87E2-BD8C7D072EC7}" type="parTrans" cxnId="{9D6D482E-C56D-4B18-8A1E-9634980BE1FB}">
      <dgm:prSet/>
      <dgm:spPr/>
      <dgm:t>
        <a:bodyPr/>
        <a:lstStyle/>
        <a:p>
          <a:endParaRPr lang="en-US"/>
        </a:p>
      </dgm:t>
    </dgm:pt>
    <dgm:pt modelId="{CC794681-9A0D-465A-8B0C-E53FCFE278C4}" type="sibTrans" cxnId="{9D6D482E-C56D-4B18-8A1E-9634980BE1FB}">
      <dgm:prSet/>
      <dgm:spPr/>
      <dgm:t>
        <a:bodyPr/>
        <a:lstStyle/>
        <a:p>
          <a:endParaRPr lang="en-US"/>
        </a:p>
      </dgm:t>
    </dgm:pt>
    <dgm:pt modelId="{9883D5C2-26BB-45DA-91FF-C33B245C23D0}" type="pres">
      <dgm:prSet presAssocID="{3B551F89-90C3-4AA4-988D-0A80D03D25A9}" presName="linear" presStyleCnt="0">
        <dgm:presLayoutVars>
          <dgm:animLvl val="lvl"/>
          <dgm:resizeHandles val="exact"/>
        </dgm:presLayoutVars>
      </dgm:prSet>
      <dgm:spPr/>
    </dgm:pt>
    <dgm:pt modelId="{882067E0-7ECD-4965-95B7-73A274BC2720}" type="pres">
      <dgm:prSet presAssocID="{79AF7DC7-62EF-42C7-9580-F0A939F8B14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7D4D7A9-C666-4532-B435-8D0101C69509}" type="pres">
      <dgm:prSet presAssocID="{79AF7DC7-62EF-42C7-9580-F0A939F8B14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59B4300-09E1-4CBD-BB55-B8E4575501D8}" type="presOf" srcId="{6762BC28-6769-4827-AB8C-5AF47CC8E7F4}" destId="{37D4D7A9-C666-4532-B435-8D0101C69509}" srcOrd="0" destOrd="2" presId="urn:microsoft.com/office/officeart/2005/8/layout/vList2"/>
    <dgm:cxn modelId="{6C717B07-177D-4706-B37E-0B35FBCEC3A4}" type="presOf" srcId="{999CDE2A-D55E-407D-96D8-A5E0D4E92017}" destId="{37D4D7A9-C666-4532-B435-8D0101C69509}" srcOrd="0" destOrd="3" presId="urn:microsoft.com/office/officeart/2005/8/layout/vList2"/>
    <dgm:cxn modelId="{BFD9B215-B47B-4504-81A9-943BE637008C}" type="presOf" srcId="{8FACCB0A-B27E-4FC4-BD94-4163BA840BA3}" destId="{37D4D7A9-C666-4532-B435-8D0101C69509}" srcOrd="0" destOrd="6" presId="urn:microsoft.com/office/officeart/2005/8/layout/vList2"/>
    <dgm:cxn modelId="{51A44C1E-0D23-47BB-9754-DD72F5631C3A}" type="presOf" srcId="{7CC809CB-65D5-483C-8805-A845986038F7}" destId="{37D4D7A9-C666-4532-B435-8D0101C69509}" srcOrd="0" destOrd="1" presId="urn:microsoft.com/office/officeart/2005/8/layout/vList2"/>
    <dgm:cxn modelId="{9D6D482E-C56D-4B18-8A1E-9634980BE1FB}" srcId="{79AF7DC7-62EF-42C7-9580-F0A939F8B144}" destId="{4B0E0155-A9F3-42A5-8B4F-3A1B22BF139E}" srcOrd="7" destOrd="0" parTransId="{35DED8A5-AE59-4153-87E2-BD8C7D072EC7}" sibTransId="{CC794681-9A0D-465A-8B0C-E53FCFE278C4}"/>
    <dgm:cxn modelId="{965F0E48-D09B-4B21-A596-89A273261AB6}" type="presOf" srcId="{C17260EC-69CB-4B9C-AE4D-6D3B237B7ABF}" destId="{37D4D7A9-C666-4532-B435-8D0101C69509}" srcOrd="0" destOrd="5" presId="urn:microsoft.com/office/officeart/2005/8/layout/vList2"/>
    <dgm:cxn modelId="{24EC5670-89B3-43EF-A79C-5E1E1A4CA4F6}" type="presOf" srcId="{380BECD8-0722-4692-A873-75DE2B5A7EBF}" destId="{37D4D7A9-C666-4532-B435-8D0101C69509}" srcOrd="0" destOrd="4" presId="urn:microsoft.com/office/officeart/2005/8/layout/vList2"/>
    <dgm:cxn modelId="{DBB6DC73-665F-4EEA-A85D-4A4F91B679AD}" srcId="{79AF7DC7-62EF-42C7-9580-F0A939F8B144}" destId="{C17260EC-69CB-4B9C-AE4D-6D3B237B7ABF}" srcOrd="5" destOrd="0" parTransId="{57997AC8-99D3-4B32-A3F3-23790624B676}" sibTransId="{E6065F12-F776-4DB6-AF60-FBA5EE431DB4}"/>
    <dgm:cxn modelId="{F5FF1254-4A68-4AAF-A29A-EB451A8A66D5}" srcId="{79AF7DC7-62EF-42C7-9580-F0A939F8B144}" destId="{7CC809CB-65D5-483C-8805-A845986038F7}" srcOrd="1" destOrd="0" parTransId="{619A9DD9-D0E0-4F98-AC16-C06ECCC6FC6F}" sibTransId="{7EF30D08-CD00-4E8A-A224-23F3B9B21A34}"/>
    <dgm:cxn modelId="{CC6CA375-C234-4DD5-9418-E73BC0510951}" type="presOf" srcId="{531A296D-C9F1-416B-B2AA-F609B159012A}" destId="{37D4D7A9-C666-4532-B435-8D0101C69509}" srcOrd="0" destOrd="0" presId="urn:microsoft.com/office/officeart/2005/8/layout/vList2"/>
    <dgm:cxn modelId="{E028C984-54CF-4AF3-97C1-1ABD637944F3}" srcId="{79AF7DC7-62EF-42C7-9580-F0A939F8B144}" destId="{531A296D-C9F1-416B-B2AA-F609B159012A}" srcOrd="0" destOrd="0" parTransId="{91D16E95-8BEF-471E-AF53-2753638E2F27}" sibTransId="{25A6FC46-9617-4323-ACA1-AB417C6AF759}"/>
    <dgm:cxn modelId="{78B9EE84-D37D-4759-9158-EE40279E9DAB}" srcId="{79AF7DC7-62EF-42C7-9580-F0A939F8B144}" destId="{999CDE2A-D55E-407D-96D8-A5E0D4E92017}" srcOrd="3" destOrd="0" parTransId="{28ED5184-AA90-4D10-87D5-F3E2CBF1C78B}" sibTransId="{35A7662F-885E-40DB-A3E8-4774866E9D1C}"/>
    <dgm:cxn modelId="{62D26686-07A5-4C1F-81DD-011A26D3107C}" type="presOf" srcId="{3B551F89-90C3-4AA4-988D-0A80D03D25A9}" destId="{9883D5C2-26BB-45DA-91FF-C33B245C23D0}" srcOrd="0" destOrd="0" presId="urn:microsoft.com/office/officeart/2005/8/layout/vList2"/>
    <dgm:cxn modelId="{3BCB1E8C-DDFC-415F-B3F0-96AE4B4D3445}" srcId="{79AF7DC7-62EF-42C7-9580-F0A939F8B144}" destId="{6762BC28-6769-4827-AB8C-5AF47CC8E7F4}" srcOrd="2" destOrd="0" parTransId="{0115C9FB-C3CC-4C4E-BA88-643D446ABDB7}" sibTransId="{6405B6C8-EF52-4EF0-8C53-DD72FCBE2D3C}"/>
    <dgm:cxn modelId="{69006FAC-34BB-4861-BE97-21E75D7DA547}" type="presOf" srcId="{4B0E0155-A9F3-42A5-8B4F-3A1B22BF139E}" destId="{37D4D7A9-C666-4532-B435-8D0101C69509}" srcOrd="0" destOrd="7" presId="urn:microsoft.com/office/officeart/2005/8/layout/vList2"/>
    <dgm:cxn modelId="{44E762B0-0EC9-4E0E-B4AC-D74996FAF56A}" srcId="{3B551F89-90C3-4AA4-988D-0A80D03D25A9}" destId="{79AF7DC7-62EF-42C7-9580-F0A939F8B144}" srcOrd="0" destOrd="0" parTransId="{9930A91E-5186-4F35-A121-98173D588C0C}" sibTransId="{E72EEDBE-1E03-4A83-ADE5-76BFC936A9BA}"/>
    <dgm:cxn modelId="{07EC50BF-B976-4759-A99A-58D8367D655F}" srcId="{79AF7DC7-62EF-42C7-9580-F0A939F8B144}" destId="{380BECD8-0722-4692-A873-75DE2B5A7EBF}" srcOrd="4" destOrd="0" parTransId="{CB8D5AD6-D944-4BF8-A82A-5C399977655F}" sibTransId="{6F5457B9-5F14-4F92-AE21-47BE015FC3CC}"/>
    <dgm:cxn modelId="{267F67C9-96A0-45AB-AA78-5C036034E489}" type="presOf" srcId="{79AF7DC7-62EF-42C7-9580-F0A939F8B144}" destId="{882067E0-7ECD-4965-95B7-73A274BC2720}" srcOrd="0" destOrd="0" presId="urn:microsoft.com/office/officeart/2005/8/layout/vList2"/>
    <dgm:cxn modelId="{E55AB6E6-50AC-4661-8A95-6E7D4E6894DB}" srcId="{79AF7DC7-62EF-42C7-9580-F0A939F8B144}" destId="{8FACCB0A-B27E-4FC4-BD94-4163BA840BA3}" srcOrd="6" destOrd="0" parTransId="{26E15D6D-C64E-4ABD-B8CB-5A88826DEEDA}" sibTransId="{45268EE8-7037-4886-AE57-4AB8517A962E}"/>
    <dgm:cxn modelId="{92A223A0-7663-4669-817C-70DB0B75AB4E}" type="presParOf" srcId="{9883D5C2-26BB-45DA-91FF-C33B245C23D0}" destId="{882067E0-7ECD-4965-95B7-73A274BC2720}" srcOrd="0" destOrd="0" presId="urn:microsoft.com/office/officeart/2005/8/layout/vList2"/>
    <dgm:cxn modelId="{396CD954-98E9-4D92-BF96-8116F2022526}" type="presParOf" srcId="{9883D5C2-26BB-45DA-91FF-C33B245C23D0}" destId="{37D4D7A9-C666-4532-B435-8D0101C6950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067E0-7ECD-4965-95B7-73A274BC2720}">
      <dsp:nvSpPr>
        <dsp:cNvPr id="0" name=""/>
        <dsp:cNvSpPr/>
      </dsp:nvSpPr>
      <dsp:spPr>
        <a:xfrm>
          <a:off x="0" y="11589"/>
          <a:ext cx="6832212" cy="17971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u="sng" kern="1200"/>
            <a:t>The most important points you have to recognize for plant drugs:</a:t>
          </a:r>
          <a:r>
            <a:rPr lang="en-US" sz="3200" b="1" kern="1200"/>
            <a:t> </a:t>
          </a:r>
          <a:endParaRPr lang="en-US" sz="3200" kern="1200"/>
        </a:p>
      </dsp:txBody>
      <dsp:txXfrm>
        <a:off x="87728" y="99317"/>
        <a:ext cx="6656756" cy="1621664"/>
      </dsp:txXfrm>
    </dsp:sp>
    <dsp:sp modelId="{37D4D7A9-C666-4532-B435-8D0101C69509}">
      <dsp:nvSpPr>
        <dsp:cNvPr id="0" name=""/>
        <dsp:cNvSpPr/>
      </dsp:nvSpPr>
      <dsp:spPr>
        <a:xfrm>
          <a:off x="0" y="1808709"/>
          <a:ext cx="6832212" cy="3444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923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The Botanical name.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Family name.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Local name.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Part used.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Active compounds.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Basic structure.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Dosage form.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Therapeutic use.</a:t>
          </a:r>
        </a:p>
      </dsp:txBody>
      <dsp:txXfrm>
        <a:off x="0" y="1808709"/>
        <a:ext cx="6832212" cy="3444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5A80-158A-40FF-9FAB-B2D5BDA9D664}" type="datetimeFigureOut">
              <a:rPr lang="ar-IQ" smtClean="0"/>
              <a:t>21/07/1446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748A1C6-AB35-4B6A-9C05-66BCF2D9BC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55811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5A80-158A-40FF-9FAB-B2D5BDA9D664}" type="datetimeFigureOut">
              <a:rPr lang="ar-IQ" smtClean="0"/>
              <a:t>21/07/1446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748A1C6-AB35-4B6A-9C05-66BCF2D9BC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26324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5A80-158A-40FF-9FAB-B2D5BDA9D664}" type="datetimeFigureOut">
              <a:rPr lang="ar-IQ" smtClean="0"/>
              <a:t>21/07/1446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748A1C6-AB35-4B6A-9C05-66BCF2D9BCE2}" type="slidenum">
              <a:rPr lang="ar-IQ" smtClean="0"/>
              <a:t>‹#›</a:t>
            </a:fld>
            <a:endParaRPr lang="ar-IQ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3329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5A80-158A-40FF-9FAB-B2D5BDA9D664}" type="datetimeFigureOut">
              <a:rPr lang="ar-IQ" smtClean="0"/>
              <a:t>21/07/1446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48A1C6-AB35-4B6A-9C05-66BCF2D9BC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17760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5A80-158A-40FF-9FAB-B2D5BDA9D664}" type="datetimeFigureOut">
              <a:rPr lang="ar-IQ" smtClean="0"/>
              <a:t>21/07/1446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48A1C6-AB35-4B6A-9C05-66BCF2D9BCE2}" type="slidenum">
              <a:rPr lang="ar-IQ" smtClean="0"/>
              <a:t>‹#›</a:t>
            </a:fld>
            <a:endParaRPr lang="ar-IQ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8344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5A80-158A-40FF-9FAB-B2D5BDA9D664}" type="datetimeFigureOut">
              <a:rPr lang="ar-IQ" smtClean="0"/>
              <a:t>21/07/1446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48A1C6-AB35-4B6A-9C05-66BCF2D9BC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86848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5A80-158A-40FF-9FAB-B2D5BDA9D664}" type="datetimeFigureOut">
              <a:rPr lang="ar-IQ" smtClean="0"/>
              <a:t>21/07/1446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A1C6-AB35-4B6A-9C05-66BCF2D9BC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71524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5A80-158A-40FF-9FAB-B2D5BDA9D664}" type="datetimeFigureOut">
              <a:rPr lang="ar-IQ" smtClean="0"/>
              <a:t>21/07/1446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A1C6-AB35-4B6A-9C05-66BCF2D9BC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0677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5A80-158A-40FF-9FAB-B2D5BDA9D664}" type="datetimeFigureOut">
              <a:rPr lang="ar-IQ" smtClean="0"/>
              <a:t>21/07/1446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A1C6-AB35-4B6A-9C05-66BCF2D9BC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4837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5A80-158A-40FF-9FAB-B2D5BDA9D664}" type="datetimeFigureOut">
              <a:rPr lang="ar-IQ" smtClean="0"/>
              <a:t>21/07/1446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748A1C6-AB35-4B6A-9C05-66BCF2D9BC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8535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5A80-158A-40FF-9FAB-B2D5BDA9D664}" type="datetimeFigureOut">
              <a:rPr lang="ar-IQ" smtClean="0"/>
              <a:t>21/07/1446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748A1C6-AB35-4B6A-9C05-66BCF2D9BC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33721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5A80-158A-40FF-9FAB-B2D5BDA9D664}" type="datetimeFigureOut">
              <a:rPr lang="ar-IQ" smtClean="0"/>
              <a:t>21/07/1446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748A1C6-AB35-4B6A-9C05-66BCF2D9BC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01655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5A80-158A-40FF-9FAB-B2D5BDA9D664}" type="datetimeFigureOut">
              <a:rPr lang="ar-IQ" smtClean="0"/>
              <a:t>21/07/1446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A1C6-AB35-4B6A-9C05-66BCF2D9BC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80070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5A80-158A-40FF-9FAB-B2D5BDA9D664}" type="datetimeFigureOut">
              <a:rPr lang="ar-IQ" smtClean="0"/>
              <a:t>21/07/1446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A1C6-AB35-4B6A-9C05-66BCF2D9BC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8710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5A80-158A-40FF-9FAB-B2D5BDA9D664}" type="datetimeFigureOut">
              <a:rPr lang="ar-IQ" smtClean="0"/>
              <a:t>21/07/1446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A1C6-AB35-4B6A-9C05-66BCF2D9BC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0972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5A80-158A-40FF-9FAB-B2D5BDA9D664}" type="datetimeFigureOut">
              <a:rPr lang="ar-IQ" smtClean="0"/>
              <a:t>21/07/1446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48A1C6-AB35-4B6A-9C05-66BCF2D9BC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5060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B5A80-158A-40FF-9FAB-B2D5BDA9D664}" type="datetimeFigureOut">
              <a:rPr lang="ar-IQ" smtClean="0"/>
              <a:t>21/07/1446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748A1C6-AB35-4B6A-9C05-66BCF2D9BC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2944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E5F4B3-1D9A-DB82-82A4-005FFF00A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660" y="384033"/>
            <a:ext cx="3171037" cy="275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8">
            <a:extLst>
              <a:ext uri="{FF2B5EF4-FFF2-40B4-BE49-F238E27FC236}">
                <a16:creationId xmlns:a16="http://schemas.microsoft.com/office/drawing/2014/main" id="{70AC3376-33F4-9529-BBEC-66894C8AF6CF}"/>
              </a:ext>
            </a:extLst>
          </p:cNvPr>
          <p:cNvSpPr txBox="1">
            <a:spLocks/>
          </p:cNvSpPr>
          <p:nvPr/>
        </p:nvSpPr>
        <p:spPr>
          <a:xfrm>
            <a:off x="654201" y="958672"/>
            <a:ext cx="4494741" cy="873957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en-US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AL-</a:t>
            </a:r>
            <a:r>
              <a:rPr lang="en-US" sz="2800" b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Mustaqbal</a:t>
            </a:r>
            <a:r>
              <a:rPr lang="en-US" sz="2800" b="1" spc="-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University</a:t>
            </a:r>
            <a:r>
              <a:rPr lang="en-US" sz="2800" b="1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Pharmacy</a:t>
            </a:r>
            <a:r>
              <a:rPr lang="en-US" sz="2800" b="1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spc="-10" dirty="0">
                <a:solidFill>
                  <a:srgbClr val="000000"/>
                </a:solidFill>
              </a:rPr>
              <a:t>College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681CDD-14A9-6E26-9060-A2757C5F4DEF}"/>
              </a:ext>
            </a:extLst>
          </p:cNvPr>
          <p:cNvSpPr/>
          <p:nvPr/>
        </p:nvSpPr>
        <p:spPr>
          <a:xfrm>
            <a:off x="158371" y="5118548"/>
            <a:ext cx="5486400" cy="7675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Lab. 1</a:t>
            </a:r>
            <a:endParaRPr lang="en-US" sz="28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US" sz="2800" b="1" spc="-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Dr.</a:t>
            </a:r>
            <a:r>
              <a:rPr lang="en-US" sz="2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Abdulla Al-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cs typeface="Times New Roman"/>
              </a:rPr>
              <a:t>Khakani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891339B-0EB4-37F7-5C69-87CD5E91BF92}"/>
              </a:ext>
            </a:extLst>
          </p:cNvPr>
          <p:cNvSpPr/>
          <p:nvPr/>
        </p:nvSpPr>
        <p:spPr>
          <a:xfrm>
            <a:off x="261257" y="2242457"/>
            <a:ext cx="8044543" cy="89263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1385">
              <a:lnSpc>
                <a:spcPct val="100000"/>
              </a:lnSpc>
              <a:spcBef>
                <a:spcPts val="245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Pharmacognosy 1</a:t>
            </a:r>
          </a:p>
          <a:p>
            <a:pPr marL="921385">
              <a:lnSpc>
                <a:spcPct val="100000"/>
              </a:lnSpc>
              <a:spcBef>
                <a:spcPts val="245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Second stage 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1028" name="Picture 4" descr="Image result for medicinal plants">
            <a:extLst>
              <a:ext uri="{FF2B5EF4-FFF2-40B4-BE49-F238E27FC236}">
                <a16:creationId xmlns:a16="http://schemas.microsoft.com/office/drawing/2014/main" id="{5E60F34B-BF8C-C14A-1BEA-1EA8A43FD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166" y="3135087"/>
            <a:ext cx="6920917" cy="296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486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9D930-8738-380C-418A-C8D7D9B1C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915AF3-D73E-8C52-74DF-EB71D0F53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63" y="714703"/>
            <a:ext cx="10636468" cy="601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83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26BBB-1297-E345-7DD5-22EE52D4A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A69F53-F423-2D42-7E93-33C20FC87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7972" y="704192"/>
            <a:ext cx="10825655" cy="5980387"/>
          </a:xfrm>
        </p:spPr>
      </p:pic>
    </p:spTree>
    <p:extLst>
      <p:ext uri="{BB962C8B-B14F-4D97-AF65-F5344CB8AC3E}">
        <p14:creationId xmlns:p14="http://schemas.microsoft.com/office/powerpoint/2010/main" val="3993280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E5DF4-B5D7-905E-F26B-E09FFE18D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D3A533-D98D-1ECB-CB2B-B250A51D7D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5628" y="704193"/>
            <a:ext cx="10365652" cy="5969876"/>
          </a:xfrm>
        </p:spPr>
      </p:pic>
    </p:spTree>
    <p:extLst>
      <p:ext uri="{BB962C8B-B14F-4D97-AF65-F5344CB8AC3E}">
        <p14:creationId xmlns:p14="http://schemas.microsoft.com/office/powerpoint/2010/main" val="1146663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29A2F-CD68-1A50-F435-93D0E0664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reative Concept Thank You for Your Attention Text on Notebook on ...">
            <a:extLst>
              <a:ext uri="{FF2B5EF4-FFF2-40B4-BE49-F238E27FC236}">
                <a16:creationId xmlns:a16="http://schemas.microsoft.com/office/drawing/2014/main" id="{26D02F30-7CF1-BBA1-B75D-1CBA13D468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9"/>
          <a:stretch/>
        </p:blipFill>
        <p:spPr bwMode="auto">
          <a:xfrm>
            <a:off x="1067456" y="714703"/>
            <a:ext cx="10567496" cy="591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291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gredients in jar">
            <a:extLst>
              <a:ext uri="{FF2B5EF4-FFF2-40B4-BE49-F238E27FC236}">
                <a16:creationId xmlns:a16="http://schemas.microsoft.com/office/drawing/2014/main" id="{2E8766EB-ABB7-F903-5287-A886860B62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4991" b="-1"/>
          <a:stretch/>
        </p:blipFill>
        <p:spPr>
          <a:xfrm>
            <a:off x="8923283" y="10"/>
            <a:ext cx="3268717" cy="6857990"/>
          </a:xfrm>
          <a:prstGeom prst="rect">
            <a:avLst/>
          </a:prstGeom>
        </p:spPr>
      </p:pic>
      <p:sp useBgFill="1">
        <p:nvSpPr>
          <p:cNvPr id="46" name="Freeform: Shape 45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323663-A41D-E372-AF84-59F4842D8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25" y="624110"/>
            <a:ext cx="4623955" cy="1280890"/>
          </a:xfrm>
        </p:spPr>
        <p:txBody>
          <a:bodyPr>
            <a:normAutofit/>
          </a:bodyPr>
          <a:lstStyle/>
          <a:p>
            <a:r>
              <a:rPr lang="en-US" b="1"/>
              <a:t>INTRODUCTION</a:t>
            </a:r>
            <a:endParaRPr lang="ar-IQ" b="1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FCFF3-8514-904E-5905-720FE76FF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58" y="1334814"/>
            <a:ext cx="8565931" cy="5523186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Pharmacognosy is the study of </a:t>
            </a:r>
            <a:r>
              <a:rPr lang="en-US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medicines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derived from natural sources(plants, bacteria, fungi and etc.). 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word" pharmacognosy "is derived from the Greek words pharmakon(drug), and gnosis(knowledge). The term  " pharmacognosy "was used for the first time by the Austrian physician Schmidt in 1811.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study of drugs from plants includes the subjects of botany, chemistry and pharmacology.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Botany includes the identification (taxonomy), genetics and cultivation of plants.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Chemistry includes the isolation, identification and quantification of constituents in plant materials.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Pharmacology is the study of the biological effects that the chemicals in medicinal plants have on cell cultures, animals and humans.</a:t>
            </a:r>
          </a:p>
          <a:p>
            <a:pPr>
              <a:lnSpc>
                <a:spcPct val="90000"/>
              </a:lnSpc>
            </a:pPr>
            <a:endParaRPr lang="ar-IQ" sz="1400" dirty="0"/>
          </a:p>
        </p:txBody>
      </p:sp>
    </p:spTree>
    <p:extLst>
      <p:ext uri="{BB962C8B-B14F-4D97-AF65-F5344CB8AC3E}">
        <p14:creationId xmlns:p14="http://schemas.microsoft.com/office/powerpoint/2010/main" val="1853823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ar-IQ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8D80884-5FFC-0FB9-CA1A-3E8FF5DB57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8731196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4067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9FFFB6E-D2DC-D050-9A03-4BB5BF2304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579" y="699988"/>
            <a:ext cx="11014841" cy="6053959"/>
          </a:xfr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5A5F492-2C79-73F0-4EA8-3EB44B23E37C}"/>
              </a:ext>
            </a:extLst>
          </p:cNvPr>
          <p:cNvSpPr/>
          <p:nvPr/>
        </p:nvSpPr>
        <p:spPr>
          <a:xfrm>
            <a:off x="3921760" y="3859047"/>
            <a:ext cx="1371600" cy="579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000" b="1" dirty="0" err="1">
                <a:solidFill>
                  <a:schemeClr val="tx1"/>
                </a:solidFill>
              </a:rPr>
              <a:t>الكينيا</a:t>
            </a:r>
            <a:endParaRPr lang="ar-IQ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711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DC1BDA-B939-3803-425D-E899BE6035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442" y="689806"/>
            <a:ext cx="11119943" cy="5857438"/>
          </a:xfrm>
        </p:spPr>
      </p:pic>
    </p:spTree>
    <p:extLst>
      <p:ext uri="{BB962C8B-B14F-4D97-AF65-F5344CB8AC3E}">
        <p14:creationId xmlns:p14="http://schemas.microsoft.com/office/powerpoint/2010/main" val="589200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4F266-9531-D98E-E3DE-E3C7CD6CE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DE6515-4EE0-711B-CF53-9B0E81D9A0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288" y="711901"/>
            <a:ext cx="11004331" cy="5864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82055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BABD6-7D9E-3821-3823-AD885D94C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E8AFD8-F523-E811-F3A6-787BDFD183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288" y="694049"/>
            <a:ext cx="11249636" cy="5629013"/>
          </a:xfrm>
        </p:spPr>
      </p:pic>
    </p:spTree>
    <p:extLst>
      <p:ext uri="{BB962C8B-B14F-4D97-AF65-F5344CB8AC3E}">
        <p14:creationId xmlns:p14="http://schemas.microsoft.com/office/powerpoint/2010/main" val="1774348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54D8D-FABE-8D77-F86A-6FB238E34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E4166A-E2A6-BD01-9FCC-66BC36C24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0524" y="683171"/>
            <a:ext cx="10668000" cy="6001407"/>
          </a:xfrm>
        </p:spPr>
      </p:pic>
    </p:spTree>
    <p:extLst>
      <p:ext uri="{BB962C8B-B14F-4D97-AF65-F5344CB8AC3E}">
        <p14:creationId xmlns:p14="http://schemas.microsoft.com/office/powerpoint/2010/main" val="80945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238AE-5F38-4F7F-7D1E-D23724C11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836749-B19B-0779-9B5F-D515850850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462" y="693683"/>
            <a:ext cx="10531365" cy="6085490"/>
          </a:xfrm>
        </p:spPr>
      </p:pic>
    </p:spTree>
    <p:extLst>
      <p:ext uri="{BB962C8B-B14F-4D97-AF65-F5344CB8AC3E}">
        <p14:creationId xmlns:p14="http://schemas.microsoft.com/office/powerpoint/2010/main" val="356833500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403</TotalTime>
  <Words>180</Words>
  <Application>Microsoft Office PowerPoint</Application>
  <PresentationFormat>Widescreen</PresentationFormat>
  <Paragraphs>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Century Gothic</vt:lpstr>
      <vt:lpstr>Times New Roman</vt:lpstr>
      <vt:lpstr>Wingdings</vt:lpstr>
      <vt:lpstr>Wingdings 3</vt:lpstr>
      <vt:lpstr>Wisp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abdulla alkhakani</dc:creator>
  <cp:lastModifiedBy>abdulla alkhakani</cp:lastModifiedBy>
  <cp:revision>2</cp:revision>
  <dcterms:created xsi:type="dcterms:W3CDTF">2025-01-19T21:41:54Z</dcterms:created>
  <dcterms:modified xsi:type="dcterms:W3CDTF">2025-01-20T11:07:54Z</dcterms:modified>
</cp:coreProperties>
</file>