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58" r:id="rId3"/>
    <p:sldId id="269" r:id="rId4"/>
    <p:sldId id="259" r:id="rId5"/>
    <p:sldId id="260" r:id="rId6"/>
    <p:sldId id="261" r:id="rId7"/>
    <p:sldId id="262" r:id="rId8"/>
    <p:sldId id="263" r:id="rId9"/>
    <p:sldId id="270" r:id="rId10"/>
    <p:sldId id="264" r:id="rId11"/>
    <p:sldId id="265" r:id="rId12"/>
    <p:sldId id="266" r:id="rId13"/>
    <p:sldId id="267" r:id="rId14"/>
    <p:sldId id="268" r:id="rId15"/>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03" autoAdjust="0"/>
    <p:restoredTop sz="86414" autoAdjust="0"/>
  </p:normalViewPr>
  <p:slideViewPr>
    <p:cSldViewPr snapToGrid="0">
      <p:cViewPr varScale="1">
        <p:scale>
          <a:sx n="56" d="100"/>
          <a:sy n="56" d="100"/>
        </p:scale>
        <p:origin x="53" y="653"/>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r">
              <a:defRPr sz="1200"/>
            </a:lvl1pPr>
          </a:lstStyle>
          <a:p>
            <a:endParaRPr lang="ar-IQ"/>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l">
              <a:defRPr sz="1200"/>
            </a:lvl1pPr>
          </a:lstStyle>
          <a:p>
            <a:fld id="{C809E8E4-4F00-47D1-87FF-DD0AEF1811A5}" type="datetimeFigureOut">
              <a:rPr lang="ar-IQ" smtClean="0"/>
              <a:t>19/07/1446</a:t>
            </a:fld>
            <a:endParaRPr lang="ar-IQ"/>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ar-IQ"/>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ar-IQ"/>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r">
              <a:defRPr sz="1200"/>
            </a:lvl1pPr>
          </a:lstStyle>
          <a:p>
            <a:endParaRPr lang="ar-IQ"/>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l">
              <a:defRPr sz="1200"/>
            </a:lvl1pPr>
          </a:lstStyle>
          <a:p>
            <a:fld id="{F5EFB6C6-31DA-4BCC-8502-93BC91EB8C26}" type="slidenum">
              <a:rPr lang="ar-IQ" smtClean="0"/>
              <a:t>‹#›</a:t>
            </a:fld>
            <a:endParaRPr lang="ar-IQ"/>
          </a:p>
        </p:txBody>
      </p:sp>
    </p:spTree>
    <p:extLst>
      <p:ext uri="{BB962C8B-B14F-4D97-AF65-F5344CB8AC3E}">
        <p14:creationId xmlns:p14="http://schemas.microsoft.com/office/powerpoint/2010/main" val="38547056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dirty="0"/>
          </a:p>
        </p:txBody>
      </p:sp>
      <p:sp>
        <p:nvSpPr>
          <p:cNvPr id="4" name="Slide Number Placeholder 3"/>
          <p:cNvSpPr>
            <a:spLocks noGrp="1"/>
          </p:cNvSpPr>
          <p:nvPr>
            <p:ph type="sldNum" sz="quarter" idx="5"/>
          </p:nvPr>
        </p:nvSpPr>
        <p:spPr/>
        <p:txBody>
          <a:bodyPr/>
          <a:lstStyle/>
          <a:p>
            <a:fld id="{F5EFB6C6-31DA-4BCC-8502-93BC91EB8C26}" type="slidenum">
              <a:rPr lang="ar-IQ" smtClean="0"/>
              <a:t>2</a:t>
            </a:fld>
            <a:endParaRPr lang="ar-IQ"/>
          </a:p>
        </p:txBody>
      </p:sp>
    </p:spTree>
    <p:extLst>
      <p:ext uri="{BB962C8B-B14F-4D97-AF65-F5344CB8AC3E}">
        <p14:creationId xmlns:p14="http://schemas.microsoft.com/office/powerpoint/2010/main" val="17097334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56132-AD6D-D088-5DD8-2B626A841AD9}"/>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ar-IQ"/>
          </a:p>
        </p:txBody>
      </p:sp>
      <p:sp>
        <p:nvSpPr>
          <p:cNvPr id="3" name="Subtitle 2">
            <a:extLst>
              <a:ext uri="{FF2B5EF4-FFF2-40B4-BE49-F238E27FC236}">
                <a16:creationId xmlns:a16="http://schemas.microsoft.com/office/drawing/2014/main" id="{5D41B6F1-80E5-1E30-D6CB-92FCD7AC339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ar-IQ"/>
          </a:p>
        </p:txBody>
      </p:sp>
      <p:sp>
        <p:nvSpPr>
          <p:cNvPr id="4" name="Date Placeholder 3">
            <a:extLst>
              <a:ext uri="{FF2B5EF4-FFF2-40B4-BE49-F238E27FC236}">
                <a16:creationId xmlns:a16="http://schemas.microsoft.com/office/drawing/2014/main" id="{1A1646A7-8FE3-B86E-7804-78AD14A1AFC8}"/>
              </a:ext>
            </a:extLst>
          </p:cNvPr>
          <p:cNvSpPr>
            <a:spLocks noGrp="1"/>
          </p:cNvSpPr>
          <p:nvPr>
            <p:ph type="dt" sz="half" idx="10"/>
          </p:nvPr>
        </p:nvSpPr>
        <p:spPr/>
        <p:txBody>
          <a:bodyPr/>
          <a:lstStyle/>
          <a:p>
            <a:fld id="{A339B373-49FE-4574-A0DF-778CAD03DD96}" type="datetimeFigureOut">
              <a:rPr lang="ar-IQ" smtClean="0"/>
              <a:t>19/07/1446</a:t>
            </a:fld>
            <a:endParaRPr lang="ar-IQ"/>
          </a:p>
        </p:txBody>
      </p:sp>
      <p:sp>
        <p:nvSpPr>
          <p:cNvPr id="5" name="Footer Placeholder 4">
            <a:extLst>
              <a:ext uri="{FF2B5EF4-FFF2-40B4-BE49-F238E27FC236}">
                <a16:creationId xmlns:a16="http://schemas.microsoft.com/office/drawing/2014/main" id="{00AAB4C5-9F0F-D5D9-C4B3-96E5CBDF32D8}"/>
              </a:ext>
            </a:extLst>
          </p:cNvPr>
          <p:cNvSpPr>
            <a:spLocks noGrp="1"/>
          </p:cNvSpPr>
          <p:nvPr>
            <p:ph type="ftr" sz="quarter" idx="11"/>
          </p:nvPr>
        </p:nvSpPr>
        <p:spPr/>
        <p:txBody>
          <a:bodyPr/>
          <a:lstStyle/>
          <a:p>
            <a:endParaRPr lang="ar-IQ"/>
          </a:p>
        </p:txBody>
      </p:sp>
      <p:sp>
        <p:nvSpPr>
          <p:cNvPr id="6" name="Slide Number Placeholder 5">
            <a:extLst>
              <a:ext uri="{FF2B5EF4-FFF2-40B4-BE49-F238E27FC236}">
                <a16:creationId xmlns:a16="http://schemas.microsoft.com/office/drawing/2014/main" id="{D3A3B42B-D866-6482-E9D0-D86EA8F0E54A}"/>
              </a:ext>
            </a:extLst>
          </p:cNvPr>
          <p:cNvSpPr>
            <a:spLocks noGrp="1"/>
          </p:cNvSpPr>
          <p:nvPr>
            <p:ph type="sldNum" sz="quarter" idx="12"/>
          </p:nvPr>
        </p:nvSpPr>
        <p:spPr/>
        <p:txBody>
          <a:bodyPr/>
          <a:lstStyle/>
          <a:p>
            <a:fld id="{5E2553D9-1AF7-448E-8B03-1697FD868273}" type="slidenum">
              <a:rPr lang="ar-IQ" smtClean="0"/>
              <a:t>‹#›</a:t>
            </a:fld>
            <a:endParaRPr lang="ar-IQ"/>
          </a:p>
        </p:txBody>
      </p:sp>
    </p:spTree>
    <p:extLst>
      <p:ext uri="{BB962C8B-B14F-4D97-AF65-F5344CB8AC3E}">
        <p14:creationId xmlns:p14="http://schemas.microsoft.com/office/powerpoint/2010/main" val="2464100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BBFAA-1069-4CAC-4D96-72D8927FA473}"/>
              </a:ext>
            </a:extLst>
          </p:cNvPr>
          <p:cNvSpPr>
            <a:spLocks noGrp="1"/>
          </p:cNvSpPr>
          <p:nvPr>
            <p:ph type="title"/>
          </p:nvPr>
        </p:nvSpPr>
        <p:spPr/>
        <p:txBody>
          <a:bodyPr/>
          <a:lstStyle/>
          <a:p>
            <a:r>
              <a:rPr lang="en-GB"/>
              <a:t>Click to edit Master title style</a:t>
            </a:r>
            <a:endParaRPr lang="ar-IQ"/>
          </a:p>
        </p:txBody>
      </p:sp>
      <p:sp>
        <p:nvSpPr>
          <p:cNvPr id="3" name="Vertical Text Placeholder 2">
            <a:extLst>
              <a:ext uri="{FF2B5EF4-FFF2-40B4-BE49-F238E27FC236}">
                <a16:creationId xmlns:a16="http://schemas.microsoft.com/office/drawing/2014/main" id="{6406EF92-60EE-9277-B1C2-855C1489A31A}"/>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ar-IQ"/>
          </a:p>
        </p:txBody>
      </p:sp>
      <p:sp>
        <p:nvSpPr>
          <p:cNvPr id="4" name="Date Placeholder 3">
            <a:extLst>
              <a:ext uri="{FF2B5EF4-FFF2-40B4-BE49-F238E27FC236}">
                <a16:creationId xmlns:a16="http://schemas.microsoft.com/office/drawing/2014/main" id="{3B0E7446-9DEF-53FA-57DA-704081F76186}"/>
              </a:ext>
            </a:extLst>
          </p:cNvPr>
          <p:cNvSpPr>
            <a:spLocks noGrp="1"/>
          </p:cNvSpPr>
          <p:nvPr>
            <p:ph type="dt" sz="half" idx="10"/>
          </p:nvPr>
        </p:nvSpPr>
        <p:spPr/>
        <p:txBody>
          <a:bodyPr/>
          <a:lstStyle/>
          <a:p>
            <a:fld id="{A339B373-49FE-4574-A0DF-778CAD03DD96}" type="datetimeFigureOut">
              <a:rPr lang="ar-IQ" smtClean="0"/>
              <a:t>19/07/1446</a:t>
            </a:fld>
            <a:endParaRPr lang="ar-IQ"/>
          </a:p>
        </p:txBody>
      </p:sp>
      <p:sp>
        <p:nvSpPr>
          <p:cNvPr id="5" name="Footer Placeholder 4">
            <a:extLst>
              <a:ext uri="{FF2B5EF4-FFF2-40B4-BE49-F238E27FC236}">
                <a16:creationId xmlns:a16="http://schemas.microsoft.com/office/drawing/2014/main" id="{DF77054A-85CD-0570-B785-A40D133DAE0A}"/>
              </a:ext>
            </a:extLst>
          </p:cNvPr>
          <p:cNvSpPr>
            <a:spLocks noGrp="1"/>
          </p:cNvSpPr>
          <p:nvPr>
            <p:ph type="ftr" sz="quarter" idx="11"/>
          </p:nvPr>
        </p:nvSpPr>
        <p:spPr/>
        <p:txBody>
          <a:bodyPr/>
          <a:lstStyle/>
          <a:p>
            <a:endParaRPr lang="ar-IQ"/>
          </a:p>
        </p:txBody>
      </p:sp>
      <p:sp>
        <p:nvSpPr>
          <p:cNvPr id="6" name="Slide Number Placeholder 5">
            <a:extLst>
              <a:ext uri="{FF2B5EF4-FFF2-40B4-BE49-F238E27FC236}">
                <a16:creationId xmlns:a16="http://schemas.microsoft.com/office/drawing/2014/main" id="{179FA990-DC56-CC0B-48B9-40BF933C18DD}"/>
              </a:ext>
            </a:extLst>
          </p:cNvPr>
          <p:cNvSpPr>
            <a:spLocks noGrp="1"/>
          </p:cNvSpPr>
          <p:nvPr>
            <p:ph type="sldNum" sz="quarter" idx="12"/>
          </p:nvPr>
        </p:nvSpPr>
        <p:spPr/>
        <p:txBody>
          <a:bodyPr/>
          <a:lstStyle/>
          <a:p>
            <a:fld id="{5E2553D9-1AF7-448E-8B03-1697FD868273}" type="slidenum">
              <a:rPr lang="ar-IQ" smtClean="0"/>
              <a:t>‹#›</a:t>
            </a:fld>
            <a:endParaRPr lang="ar-IQ"/>
          </a:p>
        </p:txBody>
      </p:sp>
    </p:spTree>
    <p:extLst>
      <p:ext uri="{BB962C8B-B14F-4D97-AF65-F5344CB8AC3E}">
        <p14:creationId xmlns:p14="http://schemas.microsoft.com/office/powerpoint/2010/main" val="3496100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7E2ED4-859C-FF79-1133-DB789A6433CD}"/>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ar-IQ"/>
          </a:p>
        </p:txBody>
      </p:sp>
      <p:sp>
        <p:nvSpPr>
          <p:cNvPr id="3" name="Vertical Text Placeholder 2">
            <a:extLst>
              <a:ext uri="{FF2B5EF4-FFF2-40B4-BE49-F238E27FC236}">
                <a16:creationId xmlns:a16="http://schemas.microsoft.com/office/drawing/2014/main" id="{34F039B0-3F1E-F0ED-D77C-BA44E0D83AB9}"/>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ar-IQ"/>
          </a:p>
        </p:txBody>
      </p:sp>
      <p:sp>
        <p:nvSpPr>
          <p:cNvPr id="4" name="Date Placeholder 3">
            <a:extLst>
              <a:ext uri="{FF2B5EF4-FFF2-40B4-BE49-F238E27FC236}">
                <a16:creationId xmlns:a16="http://schemas.microsoft.com/office/drawing/2014/main" id="{08FD5DAA-EF87-EA4A-A7B1-13D06E171F27}"/>
              </a:ext>
            </a:extLst>
          </p:cNvPr>
          <p:cNvSpPr>
            <a:spLocks noGrp="1"/>
          </p:cNvSpPr>
          <p:nvPr>
            <p:ph type="dt" sz="half" idx="10"/>
          </p:nvPr>
        </p:nvSpPr>
        <p:spPr/>
        <p:txBody>
          <a:bodyPr/>
          <a:lstStyle/>
          <a:p>
            <a:fld id="{A339B373-49FE-4574-A0DF-778CAD03DD96}" type="datetimeFigureOut">
              <a:rPr lang="ar-IQ" smtClean="0"/>
              <a:t>19/07/1446</a:t>
            </a:fld>
            <a:endParaRPr lang="ar-IQ"/>
          </a:p>
        </p:txBody>
      </p:sp>
      <p:sp>
        <p:nvSpPr>
          <p:cNvPr id="5" name="Footer Placeholder 4">
            <a:extLst>
              <a:ext uri="{FF2B5EF4-FFF2-40B4-BE49-F238E27FC236}">
                <a16:creationId xmlns:a16="http://schemas.microsoft.com/office/drawing/2014/main" id="{90FF6D2D-9016-6547-0D06-4C84F531398D}"/>
              </a:ext>
            </a:extLst>
          </p:cNvPr>
          <p:cNvSpPr>
            <a:spLocks noGrp="1"/>
          </p:cNvSpPr>
          <p:nvPr>
            <p:ph type="ftr" sz="quarter" idx="11"/>
          </p:nvPr>
        </p:nvSpPr>
        <p:spPr/>
        <p:txBody>
          <a:bodyPr/>
          <a:lstStyle/>
          <a:p>
            <a:endParaRPr lang="ar-IQ"/>
          </a:p>
        </p:txBody>
      </p:sp>
      <p:sp>
        <p:nvSpPr>
          <p:cNvPr id="6" name="Slide Number Placeholder 5">
            <a:extLst>
              <a:ext uri="{FF2B5EF4-FFF2-40B4-BE49-F238E27FC236}">
                <a16:creationId xmlns:a16="http://schemas.microsoft.com/office/drawing/2014/main" id="{F40E871A-1E58-5248-AA40-DE85E959B74F}"/>
              </a:ext>
            </a:extLst>
          </p:cNvPr>
          <p:cNvSpPr>
            <a:spLocks noGrp="1"/>
          </p:cNvSpPr>
          <p:nvPr>
            <p:ph type="sldNum" sz="quarter" idx="12"/>
          </p:nvPr>
        </p:nvSpPr>
        <p:spPr/>
        <p:txBody>
          <a:bodyPr/>
          <a:lstStyle/>
          <a:p>
            <a:fld id="{5E2553D9-1AF7-448E-8B03-1697FD868273}" type="slidenum">
              <a:rPr lang="ar-IQ" smtClean="0"/>
              <a:t>‹#›</a:t>
            </a:fld>
            <a:endParaRPr lang="ar-IQ"/>
          </a:p>
        </p:txBody>
      </p:sp>
    </p:spTree>
    <p:extLst>
      <p:ext uri="{BB962C8B-B14F-4D97-AF65-F5344CB8AC3E}">
        <p14:creationId xmlns:p14="http://schemas.microsoft.com/office/powerpoint/2010/main" val="1545815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45F48-A470-DDF8-6FFF-23ACA8ACEB28}"/>
              </a:ext>
            </a:extLst>
          </p:cNvPr>
          <p:cNvSpPr>
            <a:spLocks noGrp="1"/>
          </p:cNvSpPr>
          <p:nvPr>
            <p:ph type="title"/>
          </p:nvPr>
        </p:nvSpPr>
        <p:spPr/>
        <p:txBody>
          <a:bodyPr/>
          <a:lstStyle/>
          <a:p>
            <a:r>
              <a:rPr lang="en-GB"/>
              <a:t>Click to edit Master title style</a:t>
            </a:r>
            <a:endParaRPr lang="ar-IQ"/>
          </a:p>
        </p:txBody>
      </p:sp>
      <p:sp>
        <p:nvSpPr>
          <p:cNvPr id="3" name="Content Placeholder 2">
            <a:extLst>
              <a:ext uri="{FF2B5EF4-FFF2-40B4-BE49-F238E27FC236}">
                <a16:creationId xmlns:a16="http://schemas.microsoft.com/office/drawing/2014/main" id="{55E7CE78-9E5D-7120-E325-0B7D1DBED557}"/>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ar-IQ"/>
          </a:p>
        </p:txBody>
      </p:sp>
      <p:sp>
        <p:nvSpPr>
          <p:cNvPr id="4" name="Date Placeholder 3">
            <a:extLst>
              <a:ext uri="{FF2B5EF4-FFF2-40B4-BE49-F238E27FC236}">
                <a16:creationId xmlns:a16="http://schemas.microsoft.com/office/drawing/2014/main" id="{4AFBDB01-C16A-2F02-4BC8-EC6EB221F25A}"/>
              </a:ext>
            </a:extLst>
          </p:cNvPr>
          <p:cNvSpPr>
            <a:spLocks noGrp="1"/>
          </p:cNvSpPr>
          <p:nvPr>
            <p:ph type="dt" sz="half" idx="10"/>
          </p:nvPr>
        </p:nvSpPr>
        <p:spPr/>
        <p:txBody>
          <a:bodyPr/>
          <a:lstStyle/>
          <a:p>
            <a:fld id="{A339B373-49FE-4574-A0DF-778CAD03DD96}" type="datetimeFigureOut">
              <a:rPr lang="ar-IQ" smtClean="0"/>
              <a:t>19/07/1446</a:t>
            </a:fld>
            <a:endParaRPr lang="ar-IQ"/>
          </a:p>
        </p:txBody>
      </p:sp>
      <p:sp>
        <p:nvSpPr>
          <p:cNvPr id="5" name="Footer Placeholder 4">
            <a:extLst>
              <a:ext uri="{FF2B5EF4-FFF2-40B4-BE49-F238E27FC236}">
                <a16:creationId xmlns:a16="http://schemas.microsoft.com/office/drawing/2014/main" id="{BDB4885C-CF1C-2D57-0843-E39E70CC4CD8}"/>
              </a:ext>
            </a:extLst>
          </p:cNvPr>
          <p:cNvSpPr>
            <a:spLocks noGrp="1"/>
          </p:cNvSpPr>
          <p:nvPr>
            <p:ph type="ftr" sz="quarter" idx="11"/>
          </p:nvPr>
        </p:nvSpPr>
        <p:spPr/>
        <p:txBody>
          <a:bodyPr/>
          <a:lstStyle/>
          <a:p>
            <a:endParaRPr lang="ar-IQ"/>
          </a:p>
        </p:txBody>
      </p:sp>
      <p:sp>
        <p:nvSpPr>
          <p:cNvPr id="6" name="Slide Number Placeholder 5">
            <a:extLst>
              <a:ext uri="{FF2B5EF4-FFF2-40B4-BE49-F238E27FC236}">
                <a16:creationId xmlns:a16="http://schemas.microsoft.com/office/drawing/2014/main" id="{B1DDAB70-48AC-A913-8A1F-32D02DC08F96}"/>
              </a:ext>
            </a:extLst>
          </p:cNvPr>
          <p:cNvSpPr>
            <a:spLocks noGrp="1"/>
          </p:cNvSpPr>
          <p:nvPr>
            <p:ph type="sldNum" sz="quarter" idx="12"/>
          </p:nvPr>
        </p:nvSpPr>
        <p:spPr/>
        <p:txBody>
          <a:bodyPr/>
          <a:lstStyle/>
          <a:p>
            <a:fld id="{5E2553D9-1AF7-448E-8B03-1697FD868273}" type="slidenum">
              <a:rPr lang="ar-IQ" smtClean="0"/>
              <a:t>‹#›</a:t>
            </a:fld>
            <a:endParaRPr lang="ar-IQ"/>
          </a:p>
        </p:txBody>
      </p:sp>
    </p:spTree>
    <p:extLst>
      <p:ext uri="{BB962C8B-B14F-4D97-AF65-F5344CB8AC3E}">
        <p14:creationId xmlns:p14="http://schemas.microsoft.com/office/powerpoint/2010/main" val="604698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5BC8D-DA7B-F2A4-03EF-6B6492CE7C20}"/>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ar-IQ"/>
          </a:p>
        </p:txBody>
      </p:sp>
      <p:sp>
        <p:nvSpPr>
          <p:cNvPr id="3" name="Text Placeholder 2">
            <a:extLst>
              <a:ext uri="{FF2B5EF4-FFF2-40B4-BE49-F238E27FC236}">
                <a16:creationId xmlns:a16="http://schemas.microsoft.com/office/drawing/2014/main" id="{9108A8D4-66CD-6E8C-8A0E-0D753421CF0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BB55368F-49E5-BB90-3A6A-B6485ECD3BB6}"/>
              </a:ext>
            </a:extLst>
          </p:cNvPr>
          <p:cNvSpPr>
            <a:spLocks noGrp="1"/>
          </p:cNvSpPr>
          <p:nvPr>
            <p:ph type="dt" sz="half" idx="10"/>
          </p:nvPr>
        </p:nvSpPr>
        <p:spPr/>
        <p:txBody>
          <a:bodyPr/>
          <a:lstStyle/>
          <a:p>
            <a:fld id="{A339B373-49FE-4574-A0DF-778CAD03DD96}" type="datetimeFigureOut">
              <a:rPr lang="ar-IQ" smtClean="0"/>
              <a:t>19/07/1446</a:t>
            </a:fld>
            <a:endParaRPr lang="ar-IQ"/>
          </a:p>
        </p:txBody>
      </p:sp>
      <p:sp>
        <p:nvSpPr>
          <p:cNvPr id="5" name="Footer Placeholder 4">
            <a:extLst>
              <a:ext uri="{FF2B5EF4-FFF2-40B4-BE49-F238E27FC236}">
                <a16:creationId xmlns:a16="http://schemas.microsoft.com/office/drawing/2014/main" id="{EBAADB01-F9FE-A9AC-79CC-D715737ED62F}"/>
              </a:ext>
            </a:extLst>
          </p:cNvPr>
          <p:cNvSpPr>
            <a:spLocks noGrp="1"/>
          </p:cNvSpPr>
          <p:nvPr>
            <p:ph type="ftr" sz="quarter" idx="11"/>
          </p:nvPr>
        </p:nvSpPr>
        <p:spPr/>
        <p:txBody>
          <a:bodyPr/>
          <a:lstStyle/>
          <a:p>
            <a:endParaRPr lang="ar-IQ"/>
          </a:p>
        </p:txBody>
      </p:sp>
      <p:sp>
        <p:nvSpPr>
          <p:cNvPr id="6" name="Slide Number Placeholder 5">
            <a:extLst>
              <a:ext uri="{FF2B5EF4-FFF2-40B4-BE49-F238E27FC236}">
                <a16:creationId xmlns:a16="http://schemas.microsoft.com/office/drawing/2014/main" id="{2DDE8881-8650-2B4C-481F-EC7356D07D2E}"/>
              </a:ext>
            </a:extLst>
          </p:cNvPr>
          <p:cNvSpPr>
            <a:spLocks noGrp="1"/>
          </p:cNvSpPr>
          <p:nvPr>
            <p:ph type="sldNum" sz="quarter" idx="12"/>
          </p:nvPr>
        </p:nvSpPr>
        <p:spPr/>
        <p:txBody>
          <a:bodyPr/>
          <a:lstStyle/>
          <a:p>
            <a:fld id="{5E2553D9-1AF7-448E-8B03-1697FD868273}" type="slidenum">
              <a:rPr lang="ar-IQ" smtClean="0"/>
              <a:t>‹#›</a:t>
            </a:fld>
            <a:endParaRPr lang="ar-IQ"/>
          </a:p>
        </p:txBody>
      </p:sp>
    </p:spTree>
    <p:extLst>
      <p:ext uri="{BB962C8B-B14F-4D97-AF65-F5344CB8AC3E}">
        <p14:creationId xmlns:p14="http://schemas.microsoft.com/office/powerpoint/2010/main" val="8058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DC2570-0C81-78AB-95E4-5EC65D77136D}"/>
              </a:ext>
            </a:extLst>
          </p:cNvPr>
          <p:cNvSpPr>
            <a:spLocks noGrp="1"/>
          </p:cNvSpPr>
          <p:nvPr>
            <p:ph type="title"/>
          </p:nvPr>
        </p:nvSpPr>
        <p:spPr/>
        <p:txBody>
          <a:bodyPr/>
          <a:lstStyle/>
          <a:p>
            <a:r>
              <a:rPr lang="en-GB"/>
              <a:t>Click to edit Master title style</a:t>
            </a:r>
            <a:endParaRPr lang="ar-IQ"/>
          </a:p>
        </p:txBody>
      </p:sp>
      <p:sp>
        <p:nvSpPr>
          <p:cNvPr id="3" name="Content Placeholder 2">
            <a:extLst>
              <a:ext uri="{FF2B5EF4-FFF2-40B4-BE49-F238E27FC236}">
                <a16:creationId xmlns:a16="http://schemas.microsoft.com/office/drawing/2014/main" id="{B9AB1923-CE26-31F4-FA23-AB00F7C8A69E}"/>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ar-IQ"/>
          </a:p>
        </p:txBody>
      </p:sp>
      <p:sp>
        <p:nvSpPr>
          <p:cNvPr id="4" name="Content Placeholder 3">
            <a:extLst>
              <a:ext uri="{FF2B5EF4-FFF2-40B4-BE49-F238E27FC236}">
                <a16:creationId xmlns:a16="http://schemas.microsoft.com/office/drawing/2014/main" id="{B08AF298-E0C7-646C-A714-57DAFA7639DC}"/>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ar-IQ"/>
          </a:p>
        </p:txBody>
      </p:sp>
      <p:sp>
        <p:nvSpPr>
          <p:cNvPr id="5" name="Date Placeholder 4">
            <a:extLst>
              <a:ext uri="{FF2B5EF4-FFF2-40B4-BE49-F238E27FC236}">
                <a16:creationId xmlns:a16="http://schemas.microsoft.com/office/drawing/2014/main" id="{39AB87E2-6357-4F2E-CE2D-2151A5463F07}"/>
              </a:ext>
            </a:extLst>
          </p:cNvPr>
          <p:cNvSpPr>
            <a:spLocks noGrp="1"/>
          </p:cNvSpPr>
          <p:nvPr>
            <p:ph type="dt" sz="half" idx="10"/>
          </p:nvPr>
        </p:nvSpPr>
        <p:spPr/>
        <p:txBody>
          <a:bodyPr/>
          <a:lstStyle/>
          <a:p>
            <a:fld id="{A339B373-49FE-4574-A0DF-778CAD03DD96}" type="datetimeFigureOut">
              <a:rPr lang="ar-IQ" smtClean="0"/>
              <a:t>19/07/1446</a:t>
            </a:fld>
            <a:endParaRPr lang="ar-IQ"/>
          </a:p>
        </p:txBody>
      </p:sp>
      <p:sp>
        <p:nvSpPr>
          <p:cNvPr id="6" name="Footer Placeholder 5">
            <a:extLst>
              <a:ext uri="{FF2B5EF4-FFF2-40B4-BE49-F238E27FC236}">
                <a16:creationId xmlns:a16="http://schemas.microsoft.com/office/drawing/2014/main" id="{383DA006-347D-1964-CD2C-490AADF2A3E2}"/>
              </a:ext>
            </a:extLst>
          </p:cNvPr>
          <p:cNvSpPr>
            <a:spLocks noGrp="1"/>
          </p:cNvSpPr>
          <p:nvPr>
            <p:ph type="ftr" sz="quarter" idx="11"/>
          </p:nvPr>
        </p:nvSpPr>
        <p:spPr/>
        <p:txBody>
          <a:bodyPr/>
          <a:lstStyle/>
          <a:p>
            <a:endParaRPr lang="ar-IQ"/>
          </a:p>
        </p:txBody>
      </p:sp>
      <p:sp>
        <p:nvSpPr>
          <p:cNvPr id="7" name="Slide Number Placeholder 6">
            <a:extLst>
              <a:ext uri="{FF2B5EF4-FFF2-40B4-BE49-F238E27FC236}">
                <a16:creationId xmlns:a16="http://schemas.microsoft.com/office/drawing/2014/main" id="{ED4A5E3E-1884-41CA-BE70-3019C4C067BC}"/>
              </a:ext>
            </a:extLst>
          </p:cNvPr>
          <p:cNvSpPr>
            <a:spLocks noGrp="1"/>
          </p:cNvSpPr>
          <p:nvPr>
            <p:ph type="sldNum" sz="quarter" idx="12"/>
          </p:nvPr>
        </p:nvSpPr>
        <p:spPr/>
        <p:txBody>
          <a:bodyPr/>
          <a:lstStyle/>
          <a:p>
            <a:fld id="{5E2553D9-1AF7-448E-8B03-1697FD868273}" type="slidenum">
              <a:rPr lang="ar-IQ" smtClean="0"/>
              <a:t>‹#›</a:t>
            </a:fld>
            <a:endParaRPr lang="ar-IQ"/>
          </a:p>
        </p:txBody>
      </p:sp>
    </p:spTree>
    <p:extLst>
      <p:ext uri="{BB962C8B-B14F-4D97-AF65-F5344CB8AC3E}">
        <p14:creationId xmlns:p14="http://schemas.microsoft.com/office/powerpoint/2010/main" val="1210528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66D15-9D84-C4A4-C05D-4101736EC8D5}"/>
              </a:ext>
            </a:extLst>
          </p:cNvPr>
          <p:cNvSpPr>
            <a:spLocks noGrp="1"/>
          </p:cNvSpPr>
          <p:nvPr>
            <p:ph type="title"/>
          </p:nvPr>
        </p:nvSpPr>
        <p:spPr>
          <a:xfrm>
            <a:off x="839788" y="365125"/>
            <a:ext cx="10515600" cy="1325563"/>
          </a:xfrm>
        </p:spPr>
        <p:txBody>
          <a:bodyPr/>
          <a:lstStyle/>
          <a:p>
            <a:r>
              <a:rPr lang="en-GB"/>
              <a:t>Click to edit Master title style</a:t>
            </a:r>
            <a:endParaRPr lang="ar-IQ"/>
          </a:p>
        </p:txBody>
      </p:sp>
      <p:sp>
        <p:nvSpPr>
          <p:cNvPr id="3" name="Text Placeholder 2">
            <a:extLst>
              <a:ext uri="{FF2B5EF4-FFF2-40B4-BE49-F238E27FC236}">
                <a16:creationId xmlns:a16="http://schemas.microsoft.com/office/drawing/2014/main" id="{E44472CB-E341-E0A2-EC53-2B80D5B6B7F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0665D99A-EE1B-80D2-7BE8-8E4287571920}"/>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ar-IQ"/>
          </a:p>
        </p:txBody>
      </p:sp>
      <p:sp>
        <p:nvSpPr>
          <p:cNvPr id="5" name="Text Placeholder 4">
            <a:extLst>
              <a:ext uri="{FF2B5EF4-FFF2-40B4-BE49-F238E27FC236}">
                <a16:creationId xmlns:a16="http://schemas.microsoft.com/office/drawing/2014/main" id="{CA5972DF-F952-A311-FB0B-AF78A533E7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8B3D3225-5E29-7672-EAC2-DF0C7EBE359E}"/>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ar-IQ"/>
          </a:p>
        </p:txBody>
      </p:sp>
      <p:sp>
        <p:nvSpPr>
          <p:cNvPr id="7" name="Date Placeholder 6">
            <a:extLst>
              <a:ext uri="{FF2B5EF4-FFF2-40B4-BE49-F238E27FC236}">
                <a16:creationId xmlns:a16="http://schemas.microsoft.com/office/drawing/2014/main" id="{D9FD807E-97F8-F73D-B3E8-FF3055D3599A}"/>
              </a:ext>
            </a:extLst>
          </p:cNvPr>
          <p:cNvSpPr>
            <a:spLocks noGrp="1"/>
          </p:cNvSpPr>
          <p:nvPr>
            <p:ph type="dt" sz="half" idx="10"/>
          </p:nvPr>
        </p:nvSpPr>
        <p:spPr/>
        <p:txBody>
          <a:bodyPr/>
          <a:lstStyle/>
          <a:p>
            <a:fld id="{A339B373-49FE-4574-A0DF-778CAD03DD96}" type="datetimeFigureOut">
              <a:rPr lang="ar-IQ" smtClean="0"/>
              <a:t>19/07/1446</a:t>
            </a:fld>
            <a:endParaRPr lang="ar-IQ"/>
          </a:p>
        </p:txBody>
      </p:sp>
      <p:sp>
        <p:nvSpPr>
          <p:cNvPr id="8" name="Footer Placeholder 7">
            <a:extLst>
              <a:ext uri="{FF2B5EF4-FFF2-40B4-BE49-F238E27FC236}">
                <a16:creationId xmlns:a16="http://schemas.microsoft.com/office/drawing/2014/main" id="{32DE4205-2D96-1C33-3D4F-CAE1BEB7A6A1}"/>
              </a:ext>
            </a:extLst>
          </p:cNvPr>
          <p:cNvSpPr>
            <a:spLocks noGrp="1"/>
          </p:cNvSpPr>
          <p:nvPr>
            <p:ph type="ftr" sz="quarter" idx="11"/>
          </p:nvPr>
        </p:nvSpPr>
        <p:spPr/>
        <p:txBody>
          <a:bodyPr/>
          <a:lstStyle/>
          <a:p>
            <a:endParaRPr lang="ar-IQ"/>
          </a:p>
        </p:txBody>
      </p:sp>
      <p:sp>
        <p:nvSpPr>
          <p:cNvPr id="9" name="Slide Number Placeholder 8">
            <a:extLst>
              <a:ext uri="{FF2B5EF4-FFF2-40B4-BE49-F238E27FC236}">
                <a16:creationId xmlns:a16="http://schemas.microsoft.com/office/drawing/2014/main" id="{CC9CA02E-1F2E-C2A0-D0E2-5AF9937AB056}"/>
              </a:ext>
            </a:extLst>
          </p:cNvPr>
          <p:cNvSpPr>
            <a:spLocks noGrp="1"/>
          </p:cNvSpPr>
          <p:nvPr>
            <p:ph type="sldNum" sz="quarter" idx="12"/>
          </p:nvPr>
        </p:nvSpPr>
        <p:spPr/>
        <p:txBody>
          <a:bodyPr/>
          <a:lstStyle/>
          <a:p>
            <a:fld id="{5E2553D9-1AF7-448E-8B03-1697FD868273}" type="slidenum">
              <a:rPr lang="ar-IQ" smtClean="0"/>
              <a:t>‹#›</a:t>
            </a:fld>
            <a:endParaRPr lang="ar-IQ"/>
          </a:p>
        </p:txBody>
      </p:sp>
    </p:spTree>
    <p:extLst>
      <p:ext uri="{BB962C8B-B14F-4D97-AF65-F5344CB8AC3E}">
        <p14:creationId xmlns:p14="http://schemas.microsoft.com/office/powerpoint/2010/main" val="1171908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4FF8F-7C75-54A8-3369-05CB9FA52499}"/>
              </a:ext>
            </a:extLst>
          </p:cNvPr>
          <p:cNvSpPr>
            <a:spLocks noGrp="1"/>
          </p:cNvSpPr>
          <p:nvPr>
            <p:ph type="title"/>
          </p:nvPr>
        </p:nvSpPr>
        <p:spPr/>
        <p:txBody>
          <a:bodyPr/>
          <a:lstStyle/>
          <a:p>
            <a:r>
              <a:rPr lang="en-GB"/>
              <a:t>Click to edit Master title style</a:t>
            </a:r>
            <a:endParaRPr lang="ar-IQ"/>
          </a:p>
        </p:txBody>
      </p:sp>
      <p:sp>
        <p:nvSpPr>
          <p:cNvPr id="3" name="Date Placeholder 2">
            <a:extLst>
              <a:ext uri="{FF2B5EF4-FFF2-40B4-BE49-F238E27FC236}">
                <a16:creationId xmlns:a16="http://schemas.microsoft.com/office/drawing/2014/main" id="{3B233523-3C97-09BD-0B00-BF49449E3A23}"/>
              </a:ext>
            </a:extLst>
          </p:cNvPr>
          <p:cNvSpPr>
            <a:spLocks noGrp="1"/>
          </p:cNvSpPr>
          <p:nvPr>
            <p:ph type="dt" sz="half" idx="10"/>
          </p:nvPr>
        </p:nvSpPr>
        <p:spPr/>
        <p:txBody>
          <a:bodyPr/>
          <a:lstStyle/>
          <a:p>
            <a:fld id="{A339B373-49FE-4574-A0DF-778CAD03DD96}" type="datetimeFigureOut">
              <a:rPr lang="ar-IQ" smtClean="0"/>
              <a:t>19/07/1446</a:t>
            </a:fld>
            <a:endParaRPr lang="ar-IQ"/>
          </a:p>
        </p:txBody>
      </p:sp>
      <p:sp>
        <p:nvSpPr>
          <p:cNvPr id="4" name="Footer Placeholder 3">
            <a:extLst>
              <a:ext uri="{FF2B5EF4-FFF2-40B4-BE49-F238E27FC236}">
                <a16:creationId xmlns:a16="http://schemas.microsoft.com/office/drawing/2014/main" id="{656602E7-8D2D-82CF-F031-BD7F68A9E243}"/>
              </a:ext>
            </a:extLst>
          </p:cNvPr>
          <p:cNvSpPr>
            <a:spLocks noGrp="1"/>
          </p:cNvSpPr>
          <p:nvPr>
            <p:ph type="ftr" sz="quarter" idx="11"/>
          </p:nvPr>
        </p:nvSpPr>
        <p:spPr/>
        <p:txBody>
          <a:bodyPr/>
          <a:lstStyle/>
          <a:p>
            <a:endParaRPr lang="ar-IQ"/>
          </a:p>
        </p:txBody>
      </p:sp>
      <p:sp>
        <p:nvSpPr>
          <p:cNvPr id="5" name="Slide Number Placeholder 4">
            <a:extLst>
              <a:ext uri="{FF2B5EF4-FFF2-40B4-BE49-F238E27FC236}">
                <a16:creationId xmlns:a16="http://schemas.microsoft.com/office/drawing/2014/main" id="{312205CB-8920-CE3D-8B83-0095818922C8}"/>
              </a:ext>
            </a:extLst>
          </p:cNvPr>
          <p:cNvSpPr>
            <a:spLocks noGrp="1"/>
          </p:cNvSpPr>
          <p:nvPr>
            <p:ph type="sldNum" sz="quarter" idx="12"/>
          </p:nvPr>
        </p:nvSpPr>
        <p:spPr/>
        <p:txBody>
          <a:bodyPr/>
          <a:lstStyle/>
          <a:p>
            <a:fld id="{5E2553D9-1AF7-448E-8B03-1697FD868273}" type="slidenum">
              <a:rPr lang="ar-IQ" smtClean="0"/>
              <a:t>‹#›</a:t>
            </a:fld>
            <a:endParaRPr lang="ar-IQ"/>
          </a:p>
        </p:txBody>
      </p:sp>
    </p:spTree>
    <p:extLst>
      <p:ext uri="{BB962C8B-B14F-4D97-AF65-F5344CB8AC3E}">
        <p14:creationId xmlns:p14="http://schemas.microsoft.com/office/powerpoint/2010/main" val="3524671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DFEE4AB-7C39-3068-C67A-EC64D29D262E}"/>
              </a:ext>
            </a:extLst>
          </p:cNvPr>
          <p:cNvSpPr>
            <a:spLocks noGrp="1"/>
          </p:cNvSpPr>
          <p:nvPr>
            <p:ph type="dt" sz="half" idx="10"/>
          </p:nvPr>
        </p:nvSpPr>
        <p:spPr/>
        <p:txBody>
          <a:bodyPr/>
          <a:lstStyle/>
          <a:p>
            <a:fld id="{A339B373-49FE-4574-A0DF-778CAD03DD96}" type="datetimeFigureOut">
              <a:rPr lang="ar-IQ" smtClean="0"/>
              <a:t>19/07/1446</a:t>
            </a:fld>
            <a:endParaRPr lang="ar-IQ"/>
          </a:p>
        </p:txBody>
      </p:sp>
      <p:sp>
        <p:nvSpPr>
          <p:cNvPr id="3" name="Footer Placeholder 2">
            <a:extLst>
              <a:ext uri="{FF2B5EF4-FFF2-40B4-BE49-F238E27FC236}">
                <a16:creationId xmlns:a16="http://schemas.microsoft.com/office/drawing/2014/main" id="{B00ACA57-7B48-2231-4856-616E5E869707}"/>
              </a:ext>
            </a:extLst>
          </p:cNvPr>
          <p:cNvSpPr>
            <a:spLocks noGrp="1"/>
          </p:cNvSpPr>
          <p:nvPr>
            <p:ph type="ftr" sz="quarter" idx="11"/>
          </p:nvPr>
        </p:nvSpPr>
        <p:spPr/>
        <p:txBody>
          <a:bodyPr/>
          <a:lstStyle/>
          <a:p>
            <a:endParaRPr lang="ar-IQ"/>
          </a:p>
        </p:txBody>
      </p:sp>
      <p:sp>
        <p:nvSpPr>
          <p:cNvPr id="4" name="Slide Number Placeholder 3">
            <a:extLst>
              <a:ext uri="{FF2B5EF4-FFF2-40B4-BE49-F238E27FC236}">
                <a16:creationId xmlns:a16="http://schemas.microsoft.com/office/drawing/2014/main" id="{11543580-BDD6-6F10-3A9E-1C3E3734FA6A}"/>
              </a:ext>
            </a:extLst>
          </p:cNvPr>
          <p:cNvSpPr>
            <a:spLocks noGrp="1"/>
          </p:cNvSpPr>
          <p:nvPr>
            <p:ph type="sldNum" sz="quarter" idx="12"/>
          </p:nvPr>
        </p:nvSpPr>
        <p:spPr/>
        <p:txBody>
          <a:bodyPr/>
          <a:lstStyle/>
          <a:p>
            <a:fld id="{5E2553D9-1AF7-448E-8B03-1697FD868273}" type="slidenum">
              <a:rPr lang="ar-IQ" smtClean="0"/>
              <a:t>‹#›</a:t>
            </a:fld>
            <a:endParaRPr lang="ar-IQ"/>
          </a:p>
        </p:txBody>
      </p:sp>
    </p:spTree>
    <p:extLst>
      <p:ext uri="{BB962C8B-B14F-4D97-AF65-F5344CB8AC3E}">
        <p14:creationId xmlns:p14="http://schemas.microsoft.com/office/powerpoint/2010/main" val="2433853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6EA82-9232-53D1-8FD7-DB90227C7BF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ar-IQ"/>
          </a:p>
        </p:txBody>
      </p:sp>
      <p:sp>
        <p:nvSpPr>
          <p:cNvPr id="3" name="Content Placeholder 2">
            <a:extLst>
              <a:ext uri="{FF2B5EF4-FFF2-40B4-BE49-F238E27FC236}">
                <a16:creationId xmlns:a16="http://schemas.microsoft.com/office/drawing/2014/main" id="{65067F44-CD8C-CF10-F7E1-3C770F7BB2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ar-IQ"/>
          </a:p>
        </p:txBody>
      </p:sp>
      <p:sp>
        <p:nvSpPr>
          <p:cNvPr id="4" name="Text Placeholder 3">
            <a:extLst>
              <a:ext uri="{FF2B5EF4-FFF2-40B4-BE49-F238E27FC236}">
                <a16:creationId xmlns:a16="http://schemas.microsoft.com/office/drawing/2014/main" id="{338DB3C0-1A3B-EB33-9064-67192050AC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34B0797-A5AD-D876-AB18-4264867607DB}"/>
              </a:ext>
            </a:extLst>
          </p:cNvPr>
          <p:cNvSpPr>
            <a:spLocks noGrp="1"/>
          </p:cNvSpPr>
          <p:nvPr>
            <p:ph type="dt" sz="half" idx="10"/>
          </p:nvPr>
        </p:nvSpPr>
        <p:spPr/>
        <p:txBody>
          <a:bodyPr/>
          <a:lstStyle/>
          <a:p>
            <a:fld id="{A339B373-49FE-4574-A0DF-778CAD03DD96}" type="datetimeFigureOut">
              <a:rPr lang="ar-IQ" smtClean="0"/>
              <a:t>19/07/1446</a:t>
            </a:fld>
            <a:endParaRPr lang="ar-IQ"/>
          </a:p>
        </p:txBody>
      </p:sp>
      <p:sp>
        <p:nvSpPr>
          <p:cNvPr id="6" name="Footer Placeholder 5">
            <a:extLst>
              <a:ext uri="{FF2B5EF4-FFF2-40B4-BE49-F238E27FC236}">
                <a16:creationId xmlns:a16="http://schemas.microsoft.com/office/drawing/2014/main" id="{D93209D7-7994-4AE5-FAE7-E79477B7F3DF}"/>
              </a:ext>
            </a:extLst>
          </p:cNvPr>
          <p:cNvSpPr>
            <a:spLocks noGrp="1"/>
          </p:cNvSpPr>
          <p:nvPr>
            <p:ph type="ftr" sz="quarter" idx="11"/>
          </p:nvPr>
        </p:nvSpPr>
        <p:spPr/>
        <p:txBody>
          <a:bodyPr/>
          <a:lstStyle/>
          <a:p>
            <a:endParaRPr lang="ar-IQ"/>
          </a:p>
        </p:txBody>
      </p:sp>
      <p:sp>
        <p:nvSpPr>
          <p:cNvPr id="7" name="Slide Number Placeholder 6">
            <a:extLst>
              <a:ext uri="{FF2B5EF4-FFF2-40B4-BE49-F238E27FC236}">
                <a16:creationId xmlns:a16="http://schemas.microsoft.com/office/drawing/2014/main" id="{CEE41CAF-1B3E-BD07-55B8-F2BD0005E16E}"/>
              </a:ext>
            </a:extLst>
          </p:cNvPr>
          <p:cNvSpPr>
            <a:spLocks noGrp="1"/>
          </p:cNvSpPr>
          <p:nvPr>
            <p:ph type="sldNum" sz="quarter" idx="12"/>
          </p:nvPr>
        </p:nvSpPr>
        <p:spPr/>
        <p:txBody>
          <a:bodyPr/>
          <a:lstStyle/>
          <a:p>
            <a:fld id="{5E2553D9-1AF7-448E-8B03-1697FD868273}" type="slidenum">
              <a:rPr lang="ar-IQ" smtClean="0"/>
              <a:t>‹#›</a:t>
            </a:fld>
            <a:endParaRPr lang="ar-IQ"/>
          </a:p>
        </p:txBody>
      </p:sp>
    </p:spTree>
    <p:extLst>
      <p:ext uri="{BB962C8B-B14F-4D97-AF65-F5344CB8AC3E}">
        <p14:creationId xmlns:p14="http://schemas.microsoft.com/office/powerpoint/2010/main" val="3046894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A6025-AD83-AD41-DEF2-2433376C393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ar-IQ"/>
          </a:p>
        </p:txBody>
      </p:sp>
      <p:sp>
        <p:nvSpPr>
          <p:cNvPr id="3" name="Picture Placeholder 2">
            <a:extLst>
              <a:ext uri="{FF2B5EF4-FFF2-40B4-BE49-F238E27FC236}">
                <a16:creationId xmlns:a16="http://schemas.microsoft.com/office/drawing/2014/main" id="{03AC532D-2AB9-7D0B-6476-33FBB4BD06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a:extLst>
              <a:ext uri="{FF2B5EF4-FFF2-40B4-BE49-F238E27FC236}">
                <a16:creationId xmlns:a16="http://schemas.microsoft.com/office/drawing/2014/main" id="{779AFF11-9171-09CB-5CBD-09A50C30C5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0427AA8-4AB4-AA22-8EFB-3652AD5C6EC2}"/>
              </a:ext>
            </a:extLst>
          </p:cNvPr>
          <p:cNvSpPr>
            <a:spLocks noGrp="1"/>
          </p:cNvSpPr>
          <p:nvPr>
            <p:ph type="dt" sz="half" idx="10"/>
          </p:nvPr>
        </p:nvSpPr>
        <p:spPr/>
        <p:txBody>
          <a:bodyPr/>
          <a:lstStyle/>
          <a:p>
            <a:fld id="{A339B373-49FE-4574-A0DF-778CAD03DD96}" type="datetimeFigureOut">
              <a:rPr lang="ar-IQ" smtClean="0"/>
              <a:t>19/07/1446</a:t>
            </a:fld>
            <a:endParaRPr lang="ar-IQ"/>
          </a:p>
        </p:txBody>
      </p:sp>
      <p:sp>
        <p:nvSpPr>
          <p:cNvPr id="6" name="Footer Placeholder 5">
            <a:extLst>
              <a:ext uri="{FF2B5EF4-FFF2-40B4-BE49-F238E27FC236}">
                <a16:creationId xmlns:a16="http://schemas.microsoft.com/office/drawing/2014/main" id="{27E60334-E68D-DB7B-FE6C-EF53D4E295ED}"/>
              </a:ext>
            </a:extLst>
          </p:cNvPr>
          <p:cNvSpPr>
            <a:spLocks noGrp="1"/>
          </p:cNvSpPr>
          <p:nvPr>
            <p:ph type="ftr" sz="quarter" idx="11"/>
          </p:nvPr>
        </p:nvSpPr>
        <p:spPr/>
        <p:txBody>
          <a:bodyPr/>
          <a:lstStyle/>
          <a:p>
            <a:endParaRPr lang="ar-IQ"/>
          </a:p>
        </p:txBody>
      </p:sp>
      <p:sp>
        <p:nvSpPr>
          <p:cNvPr id="7" name="Slide Number Placeholder 6">
            <a:extLst>
              <a:ext uri="{FF2B5EF4-FFF2-40B4-BE49-F238E27FC236}">
                <a16:creationId xmlns:a16="http://schemas.microsoft.com/office/drawing/2014/main" id="{4C9B6959-140E-BDC2-C509-836B9DD7EC22}"/>
              </a:ext>
            </a:extLst>
          </p:cNvPr>
          <p:cNvSpPr>
            <a:spLocks noGrp="1"/>
          </p:cNvSpPr>
          <p:nvPr>
            <p:ph type="sldNum" sz="quarter" idx="12"/>
          </p:nvPr>
        </p:nvSpPr>
        <p:spPr/>
        <p:txBody>
          <a:bodyPr/>
          <a:lstStyle/>
          <a:p>
            <a:fld id="{5E2553D9-1AF7-448E-8B03-1697FD868273}" type="slidenum">
              <a:rPr lang="ar-IQ" smtClean="0"/>
              <a:t>‹#›</a:t>
            </a:fld>
            <a:endParaRPr lang="ar-IQ"/>
          </a:p>
        </p:txBody>
      </p:sp>
    </p:spTree>
    <p:extLst>
      <p:ext uri="{BB962C8B-B14F-4D97-AF65-F5344CB8AC3E}">
        <p14:creationId xmlns:p14="http://schemas.microsoft.com/office/powerpoint/2010/main" val="18251951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84586A-245E-4E99-6207-93CFBAB406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ar-IQ"/>
          </a:p>
        </p:txBody>
      </p:sp>
      <p:sp>
        <p:nvSpPr>
          <p:cNvPr id="3" name="Text Placeholder 2">
            <a:extLst>
              <a:ext uri="{FF2B5EF4-FFF2-40B4-BE49-F238E27FC236}">
                <a16:creationId xmlns:a16="http://schemas.microsoft.com/office/drawing/2014/main" id="{FD5C5A36-9A1C-5C76-32D0-D89343ED35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ar-IQ"/>
          </a:p>
        </p:txBody>
      </p:sp>
      <p:sp>
        <p:nvSpPr>
          <p:cNvPr id="4" name="Date Placeholder 3">
            <a:extLst>
              <a:ext uri="{FF2B5EF4-FFF2-40B4-BE49-F238E27FC236}">
                <a16:creationId xmlns:a16="http://schemas.microsoft.com/office/drawing/2014/main" id="{EC9F94C7-743C-F422-3E92-05141E54BA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339B373-49FE-4574-A0DF-778CAD03DD96}" type="datetimeFigureOut">
              <a:rPr lang="ar-IQ" smtClean="0"/>
              <a:t>19/07/1446</a:t>
            </a:fld>
            <a:endParaRPr lang="ar-IQ"/>
          </a:p>
        </p:txBody>
      </p:sp>
      <p:sp>
        <p:nvSpPr>
          <p:cNvPr id="5" name="Footer Placeholder 4">
            <a:extLst>
              <a:ext uri="{FF2B5EF4-FFF2-40B4-BE49-F238E27FC236}">
                <a16:creationId xmlns:a16="http://schemas.microsoft.com/office/drawing/2014/main" id="{888EE520-6328-6723-E9BD-4003EFA2E36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ar-IQ"/>
          </a:p>
        </p:txBody>
      </p:sp>
      <p:sp>
        <p:nvSpPr>
          <p:cNvPr id="6" name="Slide Number Placeholder 5">
            <a:extLst>
              <a:ext uri="{FF2B5EF4-FFF2-40B4-BE49-F238E27FC236}">
                <a16:creationId xmlns:a16="http://schemas.microsoft.com/office/drawing/2014/main" id="{4841670C-0091-0040-45E6-A6F9B8A9CB6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E2553D9-1AF7-448E-8B03-1697FD868273}" type="slidenum">
              <a:rPr lang="ar-IQ" smtClean="0"/>
              <a:t>‹#›</a:t>
            </a:fld>
            <a:endParaRPr lang="ar-IQ"/>
          </a:p>
        </p:txBody>
      </p:sp>
    </p:spTree>
    <p:extLst>
      <p:ext uri="{BB962C8B-B14F-4D97-AF65-F5344CB8AC3E}">
        <p14:creationId xmlns:p14="http://schemas.microsoft.com/office/powerpoint/2010/main" val="13667800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2E5F4B3-1D9A-DB82-82A4-005FFF00A3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40660" y="384033"/>
            <a:ext cx="3171037" cy="2751054"/>
          </a:xfrm>
          <a:prstGeom prst="rect">
            <a:avLst/>
          </a:prstGeom>
          <a:noFill/>
          <a:extLst>
            <a:ext uri="{909E8E84-426E-40DD-AFC4-6F175D3DCCD1}">
              <a14:hiddenFill xmlns:a14="http://schemas.microsoft.com/office/drawing/2010/main">
                <a:solidFill>
                  <a:srgbClr val="FFFFFF"/>
                </a:solidFill>
              </a14:hiddenFill>
            </a:ext>
          </a:extLst>
        </p:spPr>
      </p:pic>
      <p:sp>
        <p:nvSpPr>
          <p:cNvPr id="5" name="object 8">
            <a:extLst>
              <a:ext uri="{FF2B5EF4-FFF2-40B4-BE49-F238E27FC236}">
                <a16:creationId xmlns:a16="http://schemas.microsoft.com/office/drawing/2014/main" id="{70AC3376-33F4-9529-BBEC-66894C8AF6CF}"/>
              </a:ext>
            </a:extLst>
          </p:cNvPr>
          <p:cNvSpPr txBox="1">
            <a:spLocks/>
          </p:cNvSpPr>
          <p:nvPr/>
        </p:nvSpPr>
        <p:spPr>
          <a:xfrm>
            <a:off x="654201" y="958672"/>
            <a:ext cx="4494741" cy="873957"/>
          </a:xfrm>
          <a:prstGeom prst="rect">
            <a:avLst/>
          </a:prstGeom>
        </p:spPr>
        <p:txBody>
          <a:bodyPr vert="horz" wrap="square" lIns="0" tIns="12065" rIns="0" bIns="0" rtlCol="0" anchor="b">
            <a:sp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spcBef>
                <a:spcPts val="95"/>
              </a:spcBef>
            </a:pPr>
            <a:r>
              <a:rPr lang="en-US" sz="2800" b="1" dirty="0">
                <a:solidFill>
                  <a:srgbClr val="000000"/>
                </a:solidFill>
                <a:latin typeface="Times New Roman"/>
                <a:cs typeface="Times New Roman"/>
              </a:rPr>
              <a:t>AL-</a:t>
            </a:r>
            <a:r>
              <a:rPr lang="en-US" sz="2800" b="1" spc="-35" dirty="0">
                <a:solidFill>
                  <a:srgbClr val="000000"/>
                </a:solidFill>
                <a:latin typeface="Times New Roman"/>
                <a:cs typeface="Times New Roman"/>
              </a:rPr>
              <a:t> </a:t>
            </a:r>
            <a:r>
              <a:rPr lang="en-US" sz="2800" b="1" dirty="0" err="1">
                <a:solidFill>
                  <a:srgbClr val="000000"/>
                </a:solidFill>
                <a:latin typeface="Times New Roman"/>
                <a:cs typeface="Times New Roman"/>
              </a:rPr>
              <a:t>Mustaqbal</a:t>
            </a:r>
            <a:r>
              <a:rPr lang="en-US" sz="2800" b="1" spc="-110">
                <a:solidFill>
                  <a:srgbClr val="000000"/>
                </a:solidFill>
                <a:latin typeface="Times New Roman"/>
                <a:cs typeface="Times New Roman"/>
              </a:rPr>
              <a:t> </a:t>
            </a:r>
            <a:r>
              <a:rPr lang="en-US" sz="2800" b="1">
                <a:solidFill>
                  <a:srgbClr val="000000"/>
                </a:solidFill>
                <a:latin typeface="Times New Roman"/>
                <a:cs typeface="Times New Roman"/>
              </a:rPr>
              <a:t>University</a:t>
            </a:r>
            <a:r>
              <a:rPr lang="en-US" sz="2800" b="1" spc="-55">
                <a:solidFill>
                  <a:srgbClr val="000000"/>
                </a:solidFill>
                <a:latin typeface="Times New Roman"/>
                <a:cs typeface="Times New Roman"/>
              </a:rPr>
              <a:t> </a:t>
            </a:r>
            <a:endParaRPr lang="en-US" sz="2800">
              <a:latin typeface="Times New Roman"/>
              <a:cs typeface="Times New Roman"/>
            </a:endParaRPr>
          </a:p>
          <a:p>
            <a:pPr>
              <a:lnSpc>
                <a:spcPct val="100000"/>
              </a:lnSpc>
            </a:pPr>
            <a:r>
              <a:rPr lang="en-US" sz="2800" b="1">
                <a:solidFill>
                  <a:srgbClr val="000000"/>
                </a:solidFill>
                <a:latin typeface="Times New Roman"/>
                <a:cs typeface="Times New Roman"/>
              </a:rPr>
              <a:t>Pharmacy</a:t>
            </a:r>
            <a:r>
              <a:rPr lang="en-US" sz="2800" b="1" spc="-90">
                <a:solidFill>
                  <a:srgbClr val="000000"/>
                </a:solidFill>
                <a:latin typeface="Times New Roman"/>
                <a:cs typeface="Times New Roman"/>
              </a:rPr>
              <a:t> </a:t>
            </a:r>
            <a:r>
              <a:rPr lang="en-US" sz="2800" b="1" spc="-10">
                <a:solidFill>
                  <a:srgbClr val="000000"/>
                </a:solidFill>
              </a:rPr>
              <a:t>college</a:t>
            </a:r>
            <a:endParaRPr lang="en-US" sz="2800" dirty="0">
              <a:latin typeface="Times New Roman"/>
              <a:cs typeface="Times New Roman"/>
            </a:endParaRPr>
          </a:p>
        </p:txBody>
      </p:sp>
      <p:sp>
        <p:nvSpPr>
          <p:cNvPr id="8" name="Rectangle 7">
            <a:extLst>
              <a:ext uri="{FF2B5EF4-FFF2-40B4-BE49-F238E27FC236}">
                <a16:creationId xmlns:a16="http://schemas.microsoft.com/office/drawing/2014/main" id="{43681CDD-14A9-6E26-9060-A2757C5F4DEF}"/>
              </a:ext>
            </a:extLst>
          </p:cNvPr>
          <p:cNvSpPr/>
          <p:nvPr/>
        </p:nvSpPr>
        <p:spPr>
          <a:xfrm>
            <a:off x="1687285" y="3722914"/>
            <a:ext cx="5486400" cy="1262743"/>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2700">
              <a:lnSpc>
                <a:spcPct val="100000"/>
              </a:lnSpc>
              <a:spcBef>
                <a:spcPts val="90"/>
              </a:spcBef>
            </a:pPr>
            <a:r>
              <a:rPr lang="en-US" sz="2800" b="1" dirty="0">
                <a:solidFill>
                  <a:srgbClr val="C00000"/>
                </a:solidFill>
                <a:latin typeface="Times New Roman"/>
                <a:cs typeface="Times New Roman"/>
              </a:rPr>
              <a:t>Lecture:</a:t>
            </a:r>
            <a:r>
              <a:rPr lang="en-US" sz="2800" b="1" spc="-50" dirty="0">
                <a:solidFill>
                  <a:srgbClr val="C00000"/>
                </a:solidFill>
                <a:latin typeface="Times New Roman"/>
                <a:cs typeface="Times New Roman"/>
              </a:rPr>
              <a:t> 1</a:t>
            </a:r>
            <a:endParaRPr lang="en-US" sz="2800" dirty="0">
              <a:solidFill>
                <a:srgbClr val="C00000"/>
              </a:solidFill>
              <a:latin typeface="Times New Roman"/>
              <a:cs typeface="Times New Roman"/>
            </a:endParaRPr>
          </a:p>
          <a:p>
            <a:pPr marL="12700">
              <a:lnSpc>
                <a:spcPct val="100000"/>
              </a:lnSpc>
            </a:pPr>
            <a:r>
              <a:rPr lang="en-US" sz="2800" b="1" spc="-95" dirty="0">
                <a:solidFill>
                  <a:srgbClr val="C00000"/>
                </a:solidFill>
                <a:latin typeface="Times New Roman"/>
                <a:cs typeface="Times New Roman"/>
              </a:rPr>
              <a:t> </a:t>
            </a:r>
            <a:r>
              <a:rPr lang="en-US" sz="2800" b="1" spc="-40" dirty="0">
                <a:solidFill>
                  <a:srgbClr val="C00000"/>
                </a:solidFill>
                <a:latin typeface="Times New Roman"/>
                <a:cs typeface="Times New Roman"/>
              </a:rPr>
              <a:t>Dr.</a:t>
            </a:r>
            <a:r>
              <a:rPr lang="en-US" sz="2800" b="1" spc="-15" dirty="0">
                <a:solidFill>
                  <a:srgbClr val="C00000"/>
                </a:solidFill>
                <a:latin typeface="Times New Roman"/>
                <a:cs typeface="Times New Roman"/>
              </a:rPr>
              <a:t> </a:t>
            </a:r>
            <a:r>
              <a:rPr lang="en-US" sz="2800" b="1" dirty="0">
                <a:solidFill>
                  <a:srgbClr val="C00000"/>
                </a:solidFill>
                <a:latin typeface="Times New Roman"/>
                <a:cs typeface="Times New Roman"/>
              </a:rPr>
              <a:t>Abdulla Al-</a:t>
            </a:r>
            <a:r>
              <a:rPr lang="en-US" sz="2800" b="1" dirty="0" err="1">
                <a:solidFill>
                  <a:srgbClr val="C00000"/>
                </a:solidFill>
                <a:latin typeface="Times New Roman"/>
                <a:cs typeface="Times New Roman"/>
              </a:rPr>
              <a:t>Khakani</a:t>
            </a:r>
            <a:endParaRPr kumimoji="0" lang="en-US" sz="2800" b="1" i="0" u="none" strike="noStrike" kern="1200" cap="none" spc="0" normalizeH="0" baseline="0" noProof="0" dirty="0">
              <a:ln>
                <a:noFill/>
              </a:ln>
              <a:solidFill>
                <a:srgbClr val="C00000"/>
              </a:solidFill>
              <a:effectLst/>
              <a:uLnTx/>
              <a:uFillTx/>
              <a:latin typeface="Times New Roman" panose="02020603050405020304" pitchFamily="18" charset="0"/>
              <a:ea typeface="+mn-ea"/>
              <a:cs typeface="Times New Roman" panose="02020603050405020304" pitchFamily="18" charset="0"/>
            </a:endParaRPr>
          </a:p>
        </p:txBody>
      </p:sp>
      <p:sp>
        <p:nvSpPr>
          <p:cNvPr id="9" name="Oval 8">
            <a:extLst>
              <a:ext uri="{FF2B5EF4-FFF2-40B4-BE49-F238E27FC236}">
                <a16:creationId xmlns:a16="http://schemas.microsoft.com/office/drawing/2014/main" id="{3891339B-0EB4-37F7-5C69-87CD5E91BF92}"/>
              </a:ext>
            </a:extLst>
          </p:cNvPr>
          <p:cNvSpPr/>
          <p:nvPr/>
        </p:nvSpPr>
        <p:spPr>
          <a:xfrm>
            <a:off x="261257" y="2242457"/>
            <a:ext cx="8044543" cy="892630"/>
          </a:xfrm>
          <a:prstGeom prst="ellipse">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921385">
              <a:lnSpc>
                <a:spcPct val="100000"/>
              </a:lnSpc>
              <a:spcBef>
                <a:spcPts val="245"/>
              </a:spcBef>
            </a:pPr>
            <a:r>
              <a:rPr lang="en-US" sz="2800" b="1" dirty="0">
                <a:solidFill>
                  <a:srgbClr val="C00000"/>
                </a:solidFill>
                <a:latin typeface="Times New Roman"/>
                <a:cs typeface="Times New Roman"/>
              </a:rPr>
              <a:t>Pharmacognosy 1</a:t>
            </a:r>
          </a:p>
          <a:p>
            <a:pPr marL="921385">
              <a:lnSpc>
                <a:spcPct val="100000"/>
              </a:lnSpc>
              <a:spcBef>
                <a:spcPts val="245"/>
              </a:spcBef>
            </a:pPr>
            <a:r>
              <a:rPr lang="en-US" sz="2800" b="1" dirty="0">
                <a:solidFill>
                  <a:srgbClr val="C00000"/>
                </a:solidFill>
                <a:latin typeface="Times New Roman"/>
                <a:cs typeface="Times New Roman"/>
              </a:rPr>
              <a:t>Second stage </a:t>
            </a:r>
            <a:endParaRPr lang="en-US" sz="2800" dirty="0">
              <a:latin typeface="Times New Roman"/>
              <a:cs typeface="Times New Roman"/>
            </a:endParaRPr>
          </a:p>
        </p:txBody>
      </p:sp>
      <p:pic>
        <p:nvPicPr>
          <p:cNvPr id="1028" name="Picture 4" descr="Image result for medicinal plants">
            <a:extLst>
              <a:ext uri="{FF2B5EF4-FFF2-40B4-BE49-F238E27FC236}">
                <a16:creationId xmlns:a16="http://schemas.microsoft.com/office/drawing/2014/main" id="{5E60F34B-BF8C-C14A-1BEA-1EA8A43FD87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98759" y="3135088"/>
            <a:ext cx="3912939" cy="31675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54868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9F6B79-7AA6-00DE-09F8-4C128A86A5D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0FEA86-5EFD-C1A5-3211-04D970101312}"/>
              </a:ext>
            </a:extLst>
          </p:cNvPr>
          <p:cNvSpPr>
            <a:spLocks noGrp="1"/>
          </p:cNvSpPr>
          <p:nvPr>
            <p:ph type="title"/>
          </p:nvPr>
        </p:nvSpPr>
        <p:spPr/>
        <p:txBody>
          <a:bodyPr/>
          <a:lstStyle/>
          <a:p>
            <a:pPr algn="ctr"/>
            <a:r>
              <a:rPr lang="en-US" dirty="0">
                <a:solidFill>
                  <a:srgbClr val="EE0000"/>
                </a:solidFill>
                <a:latin typeface="Times New Roman" panose="02020603050405020304" pitchFamily="18" charset="0"/>
                <a:cs typeface="Times New Roman" panose="02020603050405020304" pitchFamily="18" charset="0"/>
              </a:rPr>
              <a:t>Medical terms in pharmacognosy </a:t>
            </a:r>
            <a:br>
              <a:rPr lang="en-US" dirty="0"/>
            </a:br>
            <a:endParaRPr lang="ar-IQ" dirty="0"/>
          </a:p>
        </p:txBody>
      </p:sp>
      <p:sp>
        <p:nvSpPr>
          <p:cNvPr id="3" name="Content Placeholder 2">
            <a:extLst>
              <a:ext uri="{FF2B5EF4-FFF2-40B4-BE49-F238E27FC236}">
                <a16:creationId xmlns:a16="http://schemas.microsoft.com/office/drawing/2014/main" id="{39F3F67A-B797-1730-FD27-1F5688D74470}"/>
              </a:ext>
            </a:extLst>
          </p:cNvPr>
          <p:cNvSpPr>
            <a:spLocks noGrp="1"/>
          </p:cNvSpPr>
          <p:nvPr>
            <p:ph idx="1"/>
          </p:nvPr>
        </p:nvSpPr>
        <p:spPr/>
        <p:txBody>
          <a:bodyPr>
            <a:normAutofit/>
          </a:bodyPr>
          <a:lstStyle/>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dirty="0">
                <a:solidFill>
                  <a:srgbClr val="EE0000"/>
                </a:solidFill>
                <a:latin typeface="Times New Roman" panose="02020603050405020304" pitchFamily="18" charset="0"/>
                <a:cs typeface="Times New Roman" panose="02020603050405020304" pitchFamily="18" charset="0"/>
              </a:rPr>
              <a:t>Crude drug</a:t>
            </a:r>
            <a:r>
              <a:rPr lang="en-US" dirty="0">
                <a:latin typeface="Times New Roman" panose="02020603050405020304" pitchFamily="18" charset="0"/>
                <a:cs typeface="Times New Roman" panose="02020603050405020304" pitchFamily="18" charset="0"/>
              </a:rPr>
              <a:t>: Natural products which are not pure compounds.</a:t>
            </a:r>
          </a:p>
          <a:p>
            <a:pPr marL="0" indent="0">
              <a:buNone/>
            </a:pPr>
            <a:r>
              <a:rPr lang="en-US" dirty="0">
                <a:solidFill>
                  <a:srgbClr val="EE0000"/>
                </a:solidFill>
                <a:latin typeface="Times New Roman" panose="02020603050405020304" pitchFamily="18" charset="0"/>
                <a:cs typeface="Times New Roman" panose="02020603050405020304" pitchFamily="18" charset="0"/>
              </a:rPr>
              <a:t>plants</a:t>
            </a:r>
            <a:r>
              <a:rPr lang="en-US" dirty="0">
                <a:latin typeface="Times New Roman" panose="02020603050405020304" pitchFamily="18" charset="0"/>
                <a:cs typeface="Times New Roman" panose="02020603050405020304" pitchFamily="18" charset="0"/>
              </a:rPr>
              <a:t>: plants that are just that, they have grown in wild with very little</a:t>
            </a:r>
          </a:p>
          <a:p>
            <a:pPr marL="0" indent="0">
              <a:buNone/>
            </a:pPr>
            <a:r>
              <a:rPr lang="en-US" dirty="0">
                <a:latin typeface="Times New Roman" panose="02020603050405020304" pitchFamily="18" charset="0"/>
                <a:cs typeface="Times New Roman" panose="02020603050405020304" pitchFamily="18" charset="0"/>
              </a:rPr>
              <a:t> help from humans.it grows on its own without human interference. </a:t>
            </a:r>
          </a:p>
          <a:p>
            <a:pPr marL="0" indent="0">
              <a:buNone/>
            </a:pPr>
            <a:r>
              <a:rPr lang="en-US" dirty="0">
                <a:solidFill>
                  <a:srgbClr val="EE0000"/>
                </a:solidFill>
                <a:latin typeface="Times New Roman" panose="02020603050405020304" pitchFamily="18" charset="0"/>
                <a:cs typeface="Times New Roman" panose="02020603050405020304" pitchFamily="18" charset="0"/>
              </a:rPr>
              <a:t>Primary metabolites</a:t>
            </a:r>
            <a:r>
              <a:rPr lang="en-US" dirty="0">
                <a:latin typeface="Times New Roman" panose="02020603050405020304" pitchFamily="18" charset="0"/>
                <a:cs typeface="Times New Roman" panose="02020603050405020304" pitchFamily="18" charset="0"/>
              </a:rPr>
              <a:t>: metabolite excreted during the growth phase –they</a:t>
            </a:r>
          </a:p>
          <a:p>
            <a:pPr marL="0" indent="0">
              <a:buNone/>
            </a:pPr>
            <a:r>
              <a:rPr lang="en-US" dirty="0">
                <a:latin typeface="Times New Roman" panose="02020603050405020304" pitchFamily="18" charset="0"/>
                <a:cs typeface="Times New Roman" panose="02020603050405020304" pitchFamily="18" charset="0"/>
              </a:rPr>
              <a:t> mainly contain carbon, nitrogen&amp; phosphorus ex. sugars, amino acids,</a:t>
            </a:r>
          </a:p>
          <a:p>
            <a:pPr marL="0" indent="0">
              <a:buNone/>
            </a:pPr>
            <a:r>
              <a:rPr lang="en-US" dirty="0">
                <a:latin typeface="Times New Roman" panose="02020603050405020304" pitchFamily="18" charset="0"/>
                <a:cs typeface="Times New Roman" panose="02020603050405020304" pitchFamily="18" charset="0"/>
              </a:rPr>
              <a:t> and nucleotides. They give rise to secondary metabolites, &amp; they are</a:t>
            </a:r>
          </a:p>
          <a:p>
            <a:pPr marL="0" indent="0">
              <a:buNone/>
            </a:pPr>
            <a:r>
              <a:rPr lang="en-US" dirty="0">
                <a:latin typeface="Times New Roman" panose="02020603050405020304" pitchFamily="18" charset="0"/>
                <a:cs typeface="Times New Roman" panose="02020603050405020304" pitchFamily="18" charset="0"/>
              </a:rPr>
              <a:t> very important for plant (plant cannot live without primary metabolites)</a:t>
            </a:r>
            <a:endParaRPr lang="ar-IQ"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64172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907ECF-FCB4-99B0-D43C-A5F9982B286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733D33-B8E1-38F0-8A73-C821BD318C1C}"/>
              </a:ext>
            </a:extLst>
          </p:cNvPr>
          <p:cNvSpPr>
            <a:spLocks noGrp="1"/>
          </p:cNvSpPr>
          <p:nvPr>
            <p:ph idx="1"/>
          </p:nvPr>
        </p:nvSpPr>
        <p:spPr>
          <a:xfrm>
            <a:off x="424070" y="993913"/>
            <a:ext cx="10929730" cy="5183050"/>
          </a:xfrm>
        </p:spPr>
        <p:txBody>
          <a:bodyPr>
            <a:normAutofit lnSpcReduction="10000"/>
          </a:bodyPr>
          <a:lstStyle/>
          <a:p>
            <a:pPr marL="0" indent="0">
              <a:buNone/>
            </a:pPr>
            <a:r>
              <a:rPr lang="en-US" dirty="0"/>
              <a:t> </a:t>
            </a:r>
            <a:r>
              <a:rPr lang="en-US" sz="3000" dirty="0">
                <a:solidFill>
                  <a:srgbClr val="EE0000"/>
                </a:solidFill>
                <a:latin typeface="Times New Roman" panose="02020603050405020304" pitchFamily="18" charset="0"/>
                <a:cs typeface="Times New Roman" panose="02020603050405020304" pitchFamily="18" charset="0"/>
              </a:rPr>
              <a:t>Secondary metabolites</a:t>
            </a:r>
            <a:r>
              <a:rPr lang="en-US" sz="3000" dirty="0">
                <a:latin typeface="Times New Roman" panose="02020603050405020304" pitchFamily="18" charset="0"/>
                <a:cs typeface="Times New Roman" panose="02020603050405020304" pitchFamily="18" charset="0"/>
              </a:rPr>
              <a:t>: are different chemical compounds produced</a:t>
            </a:r>
          </a:p>
          <a:p>
            <a:pPr marL="0" indent="0">
              <a:buNone/>
            </a:pPr>
            <a:r>
              <a:rPr lang="en-US" sz="3000" dirty="0">
                <a:latin typeface="Times New Roman" panose="02020603050405020304" pitchFamily="18" charset="0"/>
                <a:cs typeface="Times New Roman" panose="02020603050405020304" pitchFamily="18" charset="0"/>
              </a:rPr>
              <a:t> from primary and have pharmacological activity for human being and</a:t>
            </a:r>
          </a:p>
          <a:p>
            <a:pPr marL="0" indent="0">
              <a:buNone/>
            </a:pPr>
            <a:r>
              <a:rPr lang="en-US" sz="3000" dirty="0">
                <a:latin typeface="Times New Roman" panose="02020603050405020304" pitchFamily="18" charset="0"/>
                <a:cs typeface="Times New Roman" panose="02020603050405020304" pitchFamily="18" charset="0"/>
              </a:rPr>
              <a:t> many functions inside the plant but plant can live without secondary</a:t>
            </a:r>
          </a:p>
          <a:p>
            <a:pPr marL="0" indent="0">
              <a:buNone/>
            </a:pPr>
            <a:r>
              <a:rPr lang="en-US" sz="3000" dirty="0">
                <a:latin typeface="Times New Roman" panose="02020603050405020304" pitchFamily="18" charset="0"/>
                <a:cs typeface="Times New Roman" panose="02020603050405020304" pitchFamily="18" charset="0"/>
              </a:rPr>
              <a:t> metabolites example: alkaloids, glycoside and others. </a:t>
            </a:r>
          </a:p>
          <a:p>
            <a:pPr marL="0" indent="0">
              <a:buNone/>
            </a:pPr>
            <a:r>
              <a:rPr lang="en-US" sz="3000" dirty="0">
                <a:latin typeface="Times New Roman" panose="02020603050405020304" pitchFamily="18" charset="0"/>
                <a:cs typeface="Times New Roman" panose="02020603050405020304" pitchFamily="18" charset="0"/>
              </a:rPr>
              <a:t>• </a:t>
            </a:r>
            <a:r>
              <a:rPr lang="en-US" sz="3000" dirty="0">
                <a:solidFill>
                  <a:srgbClr val="EE0000"/>
                </a:solidFill>
                <a:latin typeface="Times New Roman" panose="02020603050405020304" pitchFamily="18" charset="0"/>
                <a:cs typeface="Times New Roman" panose="02020603050405020304" pitchFamily="18" charset="0"/>
              </a:rPr>
              <a:t>Alkaloids</a:t>
            </a:r>
            <a:r>
              <a:rPr lang="en-US" sz="3000" dirty="0">
                <a:latin typeface="Times New Roman" panose="02020603050405020304" pitchFamily="18" charset="0"/>
                <a:cs typeface="Times New Roman" panose="02020603050405020304" pitchFamily="18" charset="0"/>
              </a:rPr>
              <a:t>: basic compounds containing at least one or more nitrogen</a:t>
            </a:r>
          </a:p>
          <a:p>
            <a:pPr marL="0" indent="0">
              <a:buNone/>
            </a:pPr>
            <a:r>
              <a:rPr lang="en-US" sz="3000" dirty="0">
                <a:latin typeface="Times New Roman" panose="02020603050405020304" pitchFamily="18" charset="0"/>
                <a:cs typeface="Times New Roman" panose="02020603050405020304" pitchFamily="18" charset="0"/>
              </a:rPr>
              <a:t> atom in a heterocyclic ring or outside the ring, occurring chiefly in</a:t>
            </a:r>
          </a:p>
          <a:p>
            <a:pPr marL="0" indent="0">
              <a:buNone/>
            </a:pPr>
            <a:r>
              <a:rPr lang="en-US" sz="3000" dirty="0">
                <a:latin typeface="Times New Roman" panose="02020603050405020304" pitchFamily="18" charset="0"/>
                <a:cs typeface="Times New Roman" panose="02020603050405020304" pitchFamily="18" charset="0"/>
              </a:rPr>
              <a:t> many vascular plants &amp; fungi. </a:t>
            </a:r>
          </a:p>
          <a:p>
            <a:pPr marL="0" indent="0">
              <a:buNone/>
            </a:pPr>
            <a:r>
              <a:rPr lang="en-US" sz="3000" dirty="0">
                <a:solidFill>
                  <a:srgbClr val="EE0000"/>
                </a:solidFill>
                <a:latin typeface="Times New Roman" panose="02020603050405020304" pitchFamily="18" charset="0"/>
                <a:cs typeface="Times New Roman" panose="02020603050405020304" pitchFamily="18" charset="0"/>
              </a:rPr>
              <a:t>Glycoside:</a:t>
            </a:r>
            <a:r>
              <a:rPr lang="en-US" sz="3000" dirty="0">
                <a:latin typeface="Times New Roman" panose="02020603050405020304" pitchFamily="18" charset="0"/>
                <a:cs typeface="Times New Roman" panose="02020603050405020304" pitchFamily="18" charset="0"/>
              </a:rPr>
              <a:t> are compound that yield upon hydrolysis, one or more sugar molecules with an organic hydroxide and non sugar part (aglycone). Most  glycoside are found in plants&amp; exhibit different pharmacological activities.</a:t>
            </a:r>
            <a:endParaRPr lang="ar-IQ"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3730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529F16-053A-016C-E11D-78AA4BB8791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A1E122-6EE1-0D14-31A8-9ED9824CD325}"/>
              </a:ext>
            </a:extLst>
          </p:cNvPr>
          <p:cNvSpPr>
            <a:spLocks noGrp="1"/>
          </p:cNvSpPr>
          <p:nvPr>
            <p:ph idx="1"/>
          </p:nvPr>
        </p:nvSpPr>
        <p:spPr>
          <a:xfrm>
            <a:off x="838199" y="795130"/>
            <a:ext cx="10982739" cy="5381833"/>
          </a:xfrm>
        </p:spPr>
        <p:txBody>
          <a:bodyPr>
            <a:normAutofit lnSpcReduction="10000"/>
          </a:bodyPr>
          <a:lstStyle/>
          <a:p>
            <a:pPr marL="0" indent="0">
              <a:buNone/>
            </a:pPr>
            <a:endParaRPr lang="en-US" dirty="0">
              <a:solidFill>
                <a:srgbClr val="EE0000"/>
              </a:solidFill>
            </a:endParaRPr>
          </a:p>
          <a:p>
            <a:pPr marL="0" indent="0">
              <a:buNone/>
            </a:pPr>
            <a:r>
              <a:rPr lang="en-US" dirty="0">
                <a:solidFill>
                  <a:srgbClr val="EE0000"/>
                </a:solidFill>
                <a:latin typeface="Times New Roman" panose="02020603050405020304" pitchFamily="18" charset="0"/>
                <a:cs typeface="Times New Roman" panose="02020603050405020304" pitchFamily="18" charset="0"/>
              </a:rPr>
              <a:t>Volatile oils: </a:t>
            </a:r>
            <a:r>
              <a:rPr lang="en-US" dirty="0">
                <a:latin typeface="Times New Roman" panose="02020603050405020304" pitchFamily="18" charset="0"/>
                <a:cs typeface="Times New Roman" panose="02020603050405020304" pitchFamily="18" charset="0"/>
              </a:rPr>
              <a:t>rapidly evaporating oil of plant derivation(volatilize at</a:t>
            </a:r>
          </a:p>
          <a:p>
            <a:pPr marL="0" indent="0">
              <a:buNone/>
            </a:pPr>
            <a:r>
              <a:rPr lang="en-US" dirty="0">
                <a:latin typeface="Times New Roman" panose="02020603050405020304" pitchFamily="18" charset="0"/>
                <a:cs typeface="Times New Roman" panose="02020603050405020304" pitchFamily="18" charset="0"/>
              </a:rPr>
              <a:t> ordinary temperature) ,also called essential oil (have odor). </a:t>
            </a:r>
          </a:p>
          <a:p>
            <a:pPr marL="0" indent="0">
              <a:buNone/>
            </a:pPr>
            <a:r>
              <a:rPr lang="en-US" dirty="0">
                <a:solidFill>
                  <a:srgbClr val="EE0000"/>
                </a:solidFill>
                <a:latin typeface="Times New Roman" panose="02020603050405020304" pitchFamily="18" charset="0"/>
                <a:cs typeface="Times New Roman" panose="02020603050405020304" pitchFamily="18" charset="0"/>
              </a:rPr>
              <a:t>Fixed oil</a:t>
            </a:r>
            <a:r>
              <a:rPr lang="en-US" dirty="0">
                <a:latin typeface="Times New Roman" panose="02020603050405020304" pitchFamily="18" charset="0"/>
                <a:cs typeface="Times New Roman" panose="02020603050405020304" pitchFamily="18" charset="0"/>
              </a:rPr>
              <a:t>: nonvolatile fatty oil of vegetable origin consisting mainly of glycerides. </a:t>
            </a:r>
          </a:p>
          <a:p>
            <a:pPr marL="0" indent="0">
              <a:buNone/>
            </a:pPr>
            <a:r>
              <a:rPr lang="en-US" dirty="0">
                <a:solidFill>
                  <a:srgbClr val="EE0000"/>
                </a:solidFill>
                <a:latin typeface="Times New Roman" panose="02020603050405020304" pitchFamily="18" charset="0"/>
                <a:cs typeface="Times New Roman" panose="02020603050405020304" pitchFamily="18" charset="0"/>
              </a:rPr>
              <a:t>Tannin</a:t>
            </a:r>
            <a:r>
              <a:rPr lang="en-US" dirty="0">
                <a:latin typeface="Times New Roman" panose="02020603050405020304" pitchFamily="18" charset="0"/>
                <a:cs typeface="Times New Roman" panose="02020603050405020304" pitchFamily="18" charset="0"/>
              </a:rPr>
              <a:t>: phenolic substances of plant origin used in tanning and in </a:t>
            </a:r>
          </a:p>
          <a:p>
            <a:pPr marL="0" indent="0">
              <a:buNone/>
            </a:pPr>
            <a:r>
              <a:rPr lang="en-US" dirty="0">
                <a:latin typeface="Times New Roman" panose="02020603050405020304" pitchFamily="18" charset="0"/>
                <a:cs typeface="Times New Roman" panose="02020603050405020304" pitchFamily="18" charset="0"/>
              </a:rPr>
              <a:t>medicine. Tannins can precipitate proteins , alkaloids &amp; convert hide into leather. </a:t>
            </a:r>
          </a:p>
          <a:p>
            <a:pPr marL="0" indent="0">
              <a:buNone/>
            </a:pPr>
            <a:r>
              <a:rPr lang="en-US" dirty="0">
                <a:solidFill>
                  <a:srgbClr val="EE0000"/>
                </a:solidFill>
                <a:latin typeface="Times New Roman" panose="02020603050405020304" pitchFamily="18" charset="0"/>
                <a:cs typeface="Times New Roman" panose="02020603050405020304" pitchFamily="18" charset="0"/>
              </a:rPr>
              <a:t>Extraction</a:t>
            </a:r>
            <a:r>
              <a:rPr lang="en-US" dirty="0">
                <a:latin typeface="Times New Roman" panose="02020603050405020304" pitchFamily="18" charset="0"/>
                <a:cs typeface="Times New Roman" panose="02020603050405020304" pitchFamily="18" charset="0"/>
              </a:rPr>
              <a:t>: methods of obtaining the active constituents found in plants.</a:t>
            </a:r>
          </a:p>
          <a:p>
            <a:pPr marL="0" indent="0">
              <a:buNone/>
            </a:pPr>
            <a:r>
              <a:rPr lang="en-US" dirty="0">
                <a:latin typeface="Times New Roman" panose="02020603050405020304" pitchFamily="18" charset="0"/>
                <a:cs typeface="Times New Roman" panose="02020603050405020304" pitchFamily="18" charset="0"/>
              </a:rPr>
              <a:t> extraction removes only those substances that can be dissolved in liquid</a:t>
            </a:r>
          </a:p>
          <a:p>
            <a:pPr marL="0" indent="0">
              <a:buNone/>
            </a:pPr>
            <a:r>
              <a:rPr lang="en-US" dirty="0">
                <a:latin typeface="Times New Roman" panose="02020603050405020304" pitchFamily="18" charset="0"/>
                <a:cs typeface="Times New Roman" panose="02020603050405020304" pitchFamily="18" charset="0"/>
              </a:rPr>
              <a:t> or liquid mixture which is referred to as the solvent or more specifically called </a:t>
            </a:r>
            <a:r>
              <a:rPr lang="en-US" dirty="0" err="1">
                <a:latin typeface="Times New Roman" panose="02020603050405020304" pitchFamily="18" charset="0"/>
                <a:cs typeface="Times New Roman" panose="02020603050405020304" pitchFamily="18" charset="0"/>
              </a:rPr>
              <a:t>menstrum</a:t>
            </a:r>
            <a:r>
              <a:rPr lang="en-US" dirty="0">
                <a:latin typeface="Times New Roman" panose="02020603050405020304" pitchFamily="18" charset="0"/>
                <a:cs typeface="Times New Roman" panose="02020603050405020304" pitchFamily="18" charset="0"/>
              </a:rPr>
              <a:t>.</a:t>
            </a:r>
            <a:endParaRPr lang="ar-IQ"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34593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8A876C-971D-5E16-E579-F7088507C0A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85FB9E5-8DB0-EAFC-0852-8412E2D32631}"/>
              </a:ext>
            </a:extLst>
          </p:cNvPr>
          <p:cNvSpPr>
            <a:spLocks noGrp="1"/>
          </p:cNvSpPr>
          <p:nvPr>
            <p:ph idx="1"/>
          </p:nvPr>
        </p:nvSpPr>
        <p:spPr/>
        <p:txBody>
          <a:bodyPr/>
          <a:lstStyle/>
          <a:p>
            <a:pPr marL="0" indent="0">
              <a:buNone/>
            </a:pPr>
            <a:r>
              <a:rPr lang="en-US" dirty="0">
                <a:solidFill>
                  <a:srgbClr val="EE0000"/>
                </a:solidFill>
                <a:latin typeface="Times New Roman" panose="02020603050405020304" pitchFamily="18" charset="0"/>
                <a:cs typeface="Times New Roman" panose="02020603050405020304" pitchFamily="18" charset="0"/>
              </a:rPr>
              <a:t>Marc</a:t>
            </a:r>
            <a:r>
              <a:rPr lang="en-US" dirty="0">
                <a:latin typeface="Times New Roman" panose="02020603050405020304" pitchFamily="18" charset="0"/>
                <a:cs typeface="Times New Roman" panose="02020603050405020304" pitchFamily="18" charset="0"/>
              </a:rPr>
              <a:t>: the un </a:t>
            </a:r>
            <a:r>
              <a:rPr lang="en-US" dirty="0" err="1">
                <a:latin typeface="Times New Roman" panose="02020603050405020304" pitchFamily="18" charset="0"/>
                <a:cs typeface="Times New Roman" panose="02020603050405020304" pitchFamily="18" charset="0"/>
              </a:rPr>
              <a:t>dissolyed</a:t>
            </a:r>
            <a:r>
              <a:rPr lang="en-US" dirty="0">
                <a:latin typeface="Times New Roman" panose="02020603050405020304" pitchFamily="18" charset="0"/>
                <a:cs typeface="Times New Roman" panose="02020603050405020304" pitchFamily="18" charset="0"/>
              </a:rPr>
              <a:t> portion of the substance that remains </a:t>
            </a:r>
          </a:p>
          <a:p>
            <a:pPr marL="0" indent="0">
              <a:buNone/>
            </a:pPr>
            <a:r>
              <a:rPr lang="en-US" dirty="0">
                <a:latin typeface="Times New Roman" panose="02020603050405020304" pitchFamily="18" charset="0"/>
                <a:cs typeface="Times New Roman" panose="02020603050405020304" pitchFamily="18" charset="0"/>
              </a:rPr>
              <a:t>after the extraction process is completed. </a:t>
            </a:r>
          </a:p>
          <a:p>
            <a:pPr marL="0" indent="0">
              <a:buNone/>
            </a:pPr>
            <a:r>
              <a:rPr lang="en-US" dirty="0">
                <a:solidFill>
                  <a:srgbClr val="EE0000"/>
                </a:solidFill>
                <a:latin typeface="Times New Roman" panose="02020603050405020304" pitchFamily="18" charset="0"/>
                <a:cs typeface="Times New Roman" panose="02020603050405020304" pitchFamily="18" charset="0"/>
              </a:rPr>
              <a:t>Extract</a:t>
            </a:r>
            <a:r>
              <a:rPr lang="en-US" dirty="0">
                <a:latin typeface="Times New Roman" panose="02020603050405020304" pitchFamily="18" charset="0"/>
                <a:cs typeface="Times New Roman" panose="02020603050405020304" pitchFamily="18" charset="0"/>
              </a:rPr>
              <a:t>: solvent used after extraction process is completed.</a:t>
            </a:r>
            <a:endParaRPr lang="ar-IQ"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49472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7534DB-1658-59DB-5DF7-DF5B5C6548F1}"/>
            </a:ext>
          </a:extLst>
        </p:cNvPr>
        <p:cNvGrpSpPr/>
        <p:nvPr/>
      </p:nvGrpSpPr>
      <p:grpSpPr>
        <a:xfrm>
          <a:off x="0" y="0"/>
          <a:ext cx="0" cy="0"/>
          <a:chOff x="0" y="0"/>
          <a:chExt cx="0" cy="0"/>
        </a:xfrm>
      </p:grpSpPr>
      <p:pic>
        <p:nvPicPr>
          <p:cNvPr id="4" name="Picture 2" descr="Image result for thank you for your attention">
            <a:extLst>
              <a:ext uri="{FF2B5EF4-FFF2-40B4-BE49-F238E27FC236}">
                <a16:creationId xmlns:a16="http://schemas.microsoft.com/office/drawing/2014/main" id="{C5AB0D00-9972-10B9-AE8E-B26D6F9519DC}"/>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55093" y="643467"/>
            <a:ext cx="10476733" cy="557106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817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11411-6628-AD69-C542-F059BC502C16}"/>
              </a:ext>
            </a:extLst>
          </p:cNvPr>
          <p:cNvSpPr>
            <a:spLocks noGrp="1"/>
          </p:cNvSpPr>
          <p:nvPr>
            <p:ph type="title"/>
          </p:nvPr>
        </p:nvSpPr>
        <p:spPr/>
        <p:txBody>
          <a:bodyPr/>
          <a:lstStyle/>
          <a:p>
            <a:pPr algn="ctr"/>
            <a:r>
              <a:rPr lang="en-US" dirty="0">
                <a:solidFill>
                  <a:srgbClr val="EE0000"/>
                </a:solidFill>
                <a:latin typeface="Times New Roman" panose="02020603050405020304" pitchFamily="18" charset="0"/>
                <a:cs typeface="Times New Roman" panose="02020603050405020304" pitchFamily="18" charset="0"/>
              </a:rPr>
              <a:t>Introduction </a:t>
            </a:r>
            <a:endParaRPr lang="ar-IQ" dirty="0">
              <a:solidFill>
                <a:srgbClr val="EE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B4E20F0-F440-CFB5-3E68-4937C8CA86E4}"/>
              </a:ext>
            </a:extLst>
          </p:cNvPr>
          <p:cNvSpPr>
            <a:spLocks noGrp="1"/>
          </p:cNvSpPr>
          <p:nvPr>
            <p:ph idx="1"/>
          </p:nvPr>
        </p:nvSpPr>
        <p:spPr>
          <a:xfrm>
            <a:off x="345440" y="1467327"/>
            <a:ext cx="11446344" cy="5228113"/>
          </a:xfrm>
        </p:spPr>
        <p:txBody>
          <a:bodyPr>
            <a:noAutofit/>
          </a:bodyPr>
          <a:lstStyle/>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Introduction to Pharmacognosy</a:t>
            </a:r>
          </a:p>
          <a:p>
            <a:pPr marL="0" indent="0">
              <a:buNone/>
            </a:pPr>
            <a:r>
              <a:rPr lang="en-US" dirty="0">
                <a:latin typeface="Times New Roman" panose="02020603050405020304" pitchFamily="18" charset="0"/>
                <a:cs typeface="Times New Roman" panose="02020603050405020304" pitchFamily="18" charset="0"/>
              </a:rPr>
              <a:t> Pharmacognosy is the study of those substances or drugs derived from natural sources (animals, plants, or micro-organisms).</a:t>
            </a:r>
          </a:p>
          <a:p>
            <a:pPr marL="0" indent="0">
              <a:buNone/>
            </a:pPr>
            <a:r>
              <a:rPr lang="en-US" dirty="0">
                <a:latin typeface="Times New Roman" panose="02020603050405020304" pitchFamily="18" charset="0"/>
                <a:cs typeface="Times New Roman" panose="02020603050405020304" pitchFamily="18" charset="0"/>
              </a:rPr>
              <a:t> The word pharmacognosy is derived from the Greek </a:t>
            </a:r>
            <a:r>
              <a:rPr lang="en-US" dirty="0" err="1">
                <a:latin typeface="Times New Roman" panose="02020603050405020304" pitchFamily="18" charset="0"/>
                <a:cs typeface="Times New Roman" panose="02020603050405020304" pitchFamily="18" charset="0"/>
              </a:rPr>
              <a:t>Pharmacon</a:t>
            </a:r>
            <a:r>
              <a:rPr lang="en-US" dirty="0">
                <a:latin typeface="Times New Roman" panose="02020603050405020304" pitchFamily="18" charset="0"/>
                <a:cs typeface="Times New Roman" panose="02020603050405020304" pitchFamily="18" charset="0"/>
              </a:rPr>
              <a:t> which means a drug &amp; gnosis which means science.</a:t>
            </a:r>
          </a:p>
          <a:p>
            <a:pPr marL="0" indent="0">
              <a:buNone/>
            </a:pPr>
            <a:r>
              <a:rPr lang="en-US" dirty="0">
                <a:latin typeface="Times New Roman" panose="02020603050405020304" pitchFamily="18" charset="0"/>
                <a:cs typeface="Times New Roman" panose="02020603050405020304" pitchFamily="18" charset="0"/>
              </a:rPr>
              <a:t> Pharmacognosy forms an important link between pharmacology and medicinal chemistry on one hand and between pharmaceutics and clinical pharmacy on the other hand.</a:t>
            </a:r>
          </a:p>
          <a:p>
            <a:pPr marL="0" indent="0">
              <a:buNone/>
            </a:pPr>
            <a:endParaRPr lang="ar-IQ" sz="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9056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4C40D-3D1F-1E48-D206-A0CF686C8CFC}"/>
              </a:ext>
            </a:extLst>
          </p:cNvPr>
          <p:cNvSpPr>
            <a:spLocks noGrp="1"/>
          </p:cNvSpPr>
          <p:nvPr>
            <p:ph type="title"/>
          </p:nvPr>
        </p:nvSpPr>
        <p:spPr/>
        <p:txBody>
          <a:bodyPr>
            <a:normAutofit fontScale="90000"/>
          </a:bodyPr>
          <a:lstStyle/>
          <a:p>
            <a:r>
              <a:rPr lang="en-US" sz="4400" b="1" dirty="0">
                <a:solidFill>
                  <a:srgbClr val="EE0000"/>
                </a:solidFill>
                <a:latin typeface="Times New Roman" panose="02020603050405020304" pitchFamily="18" charset="0"/>
                <a:cs typeface="Times New Roman" panose="02020603050405020304" pitchFamily="18" charset="0"/>
              </a:rPr>
              <a:t>Approaches to the study of medicinal plants</a:t>
            </a:r>
            <a:br>
              <a:rPr lang="en-US" sz="4400" b="1" dirty="0">
                <a:solidFill>
                  <a:srgbClr val="EE0000"/>
                </a:solidFill>
                <a:latin typeface="Times New Roman" panose="02020603050405020304" pitchFamily="18" charset="0"/>
                <a:cs typeface="Times New Roman" panose="02020603050405020304" pitchFamily="18" charset="0"/>
              </a:rPr>
            </a:br>
            <a:endParaRPr lang="ar-IQ" b="1" dirty="0">
              <a:solidFill>
                <a:srgbClr val="EE0000"/>
              </a:solidFill>
            </a:endParaRPr>
          </a:p>
        </p:txBody>
      </p:sp>
      <p:sp>
        <p:nvSpPr>
          <p:cNvPr id="3" name="Content Placeholder 2">
            <a:extLst>
              <a:ext uri="{FF2B5EF4-FFF2-40B4-BE49-F238E27FC236}">
                <a16:creationId xmlns:a16="http://schemas.microsoft.com/office/drawing/2014/main" id="{8E8A74CF-B653-CC14-50CB-B84739FAFEFB}"/>
              </a:ext>
            </a:extLst>
          </p:cNvPr>
          <p:cNvSpPr>
            <a:spLocks noGrp="1"/>
          </p:cNvSpPr>
          <p:nvPr>
            <p:ph idx="1"/>
          </p:nvPr>
        </p:nvSpPr>
        <p:spPr>
          <a:xfrm>
            <a:off x="838200" y="1825625"/>
            <a:ext cx="10770704" cy="4787210"/>
          </a:xfrm>
        </p:spPr>
        <p:txBody>
          <a:bodyPr>
            <a:normAutofit fontScale="92500" lnSpcReduction="10000"/>
          </a:bodyPr>
          <a:lstStyle/>
          <a:p>
            <a:pPr marL="0" indent="0">
              <a:buNone/>
            </a:pPr>
            <a:r>
              <a:rPr lang="en-US" sz="2800" dirty="0">
                <a:latin typeface="Times New Roman" panose="02020603050405020304" pitchFamily="18" charset="0"/>
                <a:cs typeface="Times New Roman" panose="02020603050405020304" pitchFamily="18" charset="0"/>
              </a:rPr>
              <a:t>Vegetable drugs can be arranged for study under the following headings:</a:t>
            </a:r>
          </a:p>
          <a:p>
            <a:pPr marL="0" indent="0">
              <a:buNone/>
            </a:pPr>
            <a:r>
              <a:rPr lang="en-US" sz="2800" dirty="0">
                <a:latin typeface="Times New Roman" panose="02020603050405020304" pitchFamily="18" charset="0"/>
                <a:cs typeface="Times New Roman" panose="02020603050405020304" pitchFamily="18" charset="0"/>
              </a:rPr>
              <a:t> 1. Alphabetical: Either Latin or vernacular names may be used.</a:t>
            </a:r>
            <a:r>
              <a:rPr lang="en-US" sz="1800" dirty="0">
                <a:effectLst/>
                <a:latin typeface="Times New Roman" panose="02020603050405020304" pitchFamily="18" charset="0"/>
                <a:ea typeface="Aptos" panose="020B0004020202020204" pitchFamily="34" charset="0"/>
              </a:rPr>
              <a:t> </a:t>
            </a:r>
            <a:r>
              <a:rPr lang="en-US" dirty="0">
                <a:effectLst/>
                <a:latin typeface="Times New Roman" panose="02020603050405020304" pitchFamily="18" charset="0"/>
                <a:ea typeface="Aptos" panose="020B0004020202020204" pitchFamily="34" charset="0"/>
              </a:rPr>
              <a:t>This arrangement is employed for dictionaries, pharmacopoeias, etc. Although suitable for quick reference it gives no indication of interrelationships between drugs.</a:t>
            </a:r>
            <a:endParaRPr lang="en-US"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 2. Taxonomic: The drugs are arranged according to the plants from which they are obtained, in classes, orders, families, genera &amp; species</a:t>
            </a:r>
            <a:r>
              <a:rPr lang="en-US" dirty="0">
                <a:latin typeface="Times New Roman" panose="02020603050405020304" pitchFamily="18" charset="0"/>
                <a:cs typeface="Times New Roman" panose="02020603050405020304" pitchFamily="18" charset="0"/>
              </a:rPr>
              <a:t>.</a:t>
            </a:r>
            <a:r>
              <a:rPr lang="en-US" dirty="0">
                <a:effectLst/>
                <a:latin typeface="Times New Roman" panose="02020603050405020304" pitchFamily="18" charset="0"/>
                <a:ea typeface="Aptos" panose="020B0004020202020204" pitchFamily="34" charset="0"/>
              </a:rPr>
              <a:t> It allows for a precise and ordered arrangement and accommodates any drug without ambiguity</a:t>
            </a:r>
            <a:endParaRPr lang="en-US"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 3. Morphological: The drugs are divided into groups such as leaves, flowers, fruits, seeds, herbs, </a:t>
            </a:r>
            <a:r>
              <a:rPr lang="en-US" sz="2800" dirty="0" err="1">
                <a:latin typeface="Times New Roman" panose="02020603050405020304" pitchFamily="18" charset="0"/>
                <a:cs typeface="Times New Roman" panose="02020603050405020304" pitchFamily="18" charset="0"/>
              </a:rPr>
              <a:t>etc</a:t>
            </a:r>
            <a:r>
              <a:rPr lang="en-US" sz="2800" dirty="0">
                <a:latin typeface="Times New Roman" panose="02020603050405020304" pitchFamily="18" charset="0"/>
                <a:cs typeface="Times New Roman" panose="02020603050405020304" pitchFamily="18" charset="0"/>
              </a:rPr>
              <a:t>… These groupings have some advantages for practical study of crude drugs &amp; identification of powdered </a:t>
            </a:r>
            <a:r>
              <a:rPr lang="en-US" sz="3000" dirty="0">
                <a:latin typeface="Times New Roman" panose="02020603050405020304" pitchFamily="18" charset="0"/>
                <a:cs typeface="Times New Roman" panose="02020603050405020304" pitchFamily="18" charset="0"/>
              </a:rPr>
              <a:t>drugs </a:t>
            </a:r>
            <a:r>
              <a:rPr lang="en-US" sz="3000" dirty="0">
                <a:effectLst/>
                <a:latin typeface="Times New Roman" panose="02020603050405020304" pitchFamily="18" charset="0"/>
                <a:ea typeface="Aptos" panose="020B0004020202020204" pitchFamily="34" charset="0"/>
              </a:rPr>
              <a:t>is often based on micro-morphological characters.</a:t>
            </a:r>
            <a:endParaRPr lang="en-US" sz="3000" dirty="0">
              <a:latin typeface="Times New Roman" panose="02020603050405020304" pitchFamily="18" charset="0"/>
              <a:cs typeface="Times New Roman" panose="02020603050405020304" pitchFamily="18" charset="0"/>
            </a:endParaRPr>
          </a:p>
          <a:p>
            <a:endParaRPr lang="ar-IQ" dirty="0"/>
          </a:p>
        </p:txBody>
      </p:sp>
    </p:spTree>
    <p:extLst>
      <p:ext uri="{BB962C8B-B14F-4D97-AF65-F5344CB8AC3E}">
        <p14:creationId xmlns:p14="http://schemas.microsoft.com/office/powerpoint/2010/main" val="2744089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2456F-F0FE-C66C-A26C-C1B4861ADB21}"/>
              </a:ext>
            </a:extLst>
          </p:cNvPr>
          <p:cNvSpPr>
            <a:spLocks noGrp="1"/>
          </p:cNvSpPr>
          <p:nvPr>
            <p:ph type="title"/>
          </p:nvPr>
        </p:nvSpPr>
        <p:spPr>
          <a:xfrm>
            <a:off x="838200" y="365125"/>
            <a:ext cx="10836964" cy="1325563"/>
          </a:xfrm>
        </p:spPr>
        <p:txBody>
          <a:bodyPr/>
          <a:lstStyle/>
          <a:p>
            <a:pPr algn="ctr"/>
            <a:r>
              <a:rPr lang="en-US" sz="4400" b="1" dirty="0">
                <a:solidFill>
                  <a:srgbClr val="EE0000"/>
                </a:solidFill>
                <a:latin typeface="Times New Roman" panose="02020603050405020304" pitchFamily="18" charset="0"/>
                <a:cs typeface="Times New Roman" panose="02020603050405020304" pitchFamily="18" charset="0"/>
              </a:rPr>
              <a:t>Approaches to the study of medicinal plants</a:t>
            </a:r>
            <a:endParaRPr lang="ar-IQ" b="1" dirty="0"/>
          </a:p>
        </p:txBody>
      </p:sp>
      <p:sp>
        <p:nvSpPr>
          <p:cNvPr id="3" name="Content Placeholder 2">
            <a:extLst>
              <a:ext uri="{FF2B5EF4-FFF2-40B4-BE49-F238E27FC236}">
                <a16:creationId xmlns:a16="http://schemas.microsoft.com/office/drawing/2014/main" id="{D3649F82-7101-106A-67CA-65495CE70C79}"/>
              </a:ext>
            </a:extLst>
          </p:cNvPr>
          <p:cNvSpPr>
            <a:spLocks noGrp="1"/>
          </p:cNvSpPr>
          <p:nvPr>
            <p:ph idx="1"/>
          </p:nvPr>
        </p:nvSpPr>
        <p:spPr>
          <a:xfrm>
            <a:off x="838199" y="1825625"/>
            <a:ext cx="10836965" cy="4667250"/>
          </a:xfrm>
        </p:spPr>
        <p:txBody>
          <a:bodyPr>
            <a:normAutofit lnSpcReduction="10000"/>
          </a:bodyPr>
          <a:lstStyle/>
          <a:p>
            <a:pPr marL="0" indent="0">
              <a:buNone/>
            </a:pPr>
            <a:r>
              <a:rPr lang="en-US" sz="2800" dirty="0">
                <a:latin typeface="Times New Roman" panose="02020603050405020304" pitchFamily="18" charset="0"/>
                <a:cs typeface="Times New Roman" panose="02020603050405020304" pitchFamily="18" charset="0"/>
              </a:rPr>
              <a:t>4. Pharmacological or Therapeutic:</a:t>
            </a:r>
          </a:p>
          <a:p>
            <a:pPr marL="0" indent="0">
              <a:buNone/>
            </a:pPr>
            <a:r>
              <a:rPr lang="en-US" sz="2800" dirty="0">
                <a:latin typeface="Times New Roman" panose="02020603050405020304" pitchFamily="18" charset="0"/>
                <a:cs typeface="Times New Roman" panose="02020603050405020304" pitchFamily="18" charset="0"/>
              </a:rPr>
              <a:t>This classification involves the grouping of drugs according to the pharmacological action of their most important constituents or their therapeutic use.</a:t>
            </a:r>
            <a:r>
              <a:rPr lang="en-US" sz="1800" dirty="0">
                <a:effectLst/>
                <a:latin typeface="Times New Roman" panose="02020603050405020304" pitchFamily="18" charset="0"/>
                <a:ea typeface="Aptos" panose="020B0004020202020204" pitchFamily="34" charset="0"/>
              </a:rPr>
              <a:t> </a:t>
            </a:r>
            <a:r>
              <a:rPr lang="en-US" dirty="0">
                <a:effectLst/>
                <a:latin typeface="Times New Roman" panose="02020603050405020304" pitchFamily="18" charset="0"/>
                <a:ea typeface="Aptos" panose="020B0004020202020204" pitchFamily="34" charset="0"/>
              </a:rPr>
              <a:t>This type of listing is found increasingly in the literature. However, it is important to appreciate that the constituents of any one drug may fall into different pharmacological groups.</a:t>
            </a:r>
            <a:endParaRPr lang="en-US"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5. Chemical or Biogenetic:</a:t>
            </a:r>
          </a:p>
          <a:p>
            <a:pPr marL="0" indent="0">
              <a:buNone/>
            </a:pPr>
            <a:r>
              <a:rPr lang="en-US" sz="2800" dirty="0">
                <a:latin typeface="Times New Roman" panose="02020603050405020304" pitchFamily="18" charset="0"/>
                <a:cs typeface="Times New Roman" panose="02020603050405020304" pitchFamily="18" charset="0"/>
              </a:rPr>
              <a:t>The important constituents (e.g., alkaloids, glycosides, volatile oils, etc.) or their biosynthetic pathways form the basis of classification of the drugs.</a:t>
            </a:r>
            <a:r>
              <a:rPr lang="en-US" sz="1800" dirty="0">
                <a:effectLst/>
                <a:latin typeface="Times New Roman" panose="02020603050405020304" pitchFamily="18" charset="0"/>
                <a:ea typeface="Aptos" panose="020B0004020202020204" pitchFamily="34" charset="0"/>
              </a:rPr>
              <a:t> </a:t>
            </a:r>
            <a:r>
              <a:rPr lang="en-US" dirty="0">
                <a:effectLst/>
                <a:latin typeface="Times New Roman" panose="02020603050405020304" pitchFamily="18" charset="0"/>
                <a:ea typeface="Aptos" panose="020B0004020202020204" pitchFamily="34" charset="0"/>
              </a:rPr>
              <a:t>This is a popular approach when the teaching of pharmacognosy is phytochemically biased. </a:t>
            </a:r>
            <a:endParaRPr lang="ar-IQ" dirty="0"/>
          </a:p>
        </p:txBody>
      </p:sp>
    </p:spTree>
    <p:extLst>
      <p:ext uri="{BB962C8B-B14F-4D97-AF65-F5344CB8AC3E}">
        <p14:creationId xmlns:p14="http://schemas.microsoft.com/office/powerpoint/2010/main" val="2004803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5EE60-DB23-FDD9-1ACB-3103E0C0C3D2}"/>
              </a:ext>
            </a:extLst>
          </p:cNvPr>
          <p:cNvSpPr>
            <a:spLocks noGrp="1"/>
          </p:cNvSpPr>
          <p:nvPr>
            <p:ph type="title"/>
          </p:nvPr>
        </p:nvSpPr>
        <p:spPr/>
        <p:txBody>
          <a:bodyPr/>
          <a:lstStyle/>
          <a:p>
            <a:r>
              <a:rPr lang="en-US" b="1" dirty="0">
                <a:solidFill>
                  <a:srgbClr val="EE0000"/>
                </a:solidFill>
                <a:latin typeface="Times New Roman" panose="02020603050405020304" pitchFamily="18" charset="0"/>
                <a:cs typeface="Times New Roman" panose="02020603050405020304" pitchFamily="18" charset="0"/>
              </a:rPr>
              <a:t>Plant nomenclature taxonomy </a:t>
            </a:r>
            <a:br>
              <a:rPr lang="en-US" b="1" dirty="0">
                <a:latin typeface="Times New Roman" panose="02020603050405020304" pitchFamily="18" charset="0"/>
                <a:cs typeface="Times New Roman" panose="02020603050405020304" pitchFamily="18" charset="0"/>
              </a:rPr>
            </a:br>
            <a:endParaRPr lang="ar-IQ"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2D76F7FE-C51F-CB76-B43D-3323889666A3}"/>
              </a:ext>
            </a:extLst>
          </p:cNvPr>
          <p:cNvSpPr>
            <a:spLocks noGrp="1"/>
          </p:cNvSpPr>
          <p:nvPr>
            <p:ph idx="1"/>
          </p:nvPr>
        </p:nvSpPr>
        <p:spPr/>
        <p:txBody>
          <a:bodyPr>
            <a:normAutofit/>
          </a:bodyPr>
          <a:lstStyle/>
          <a:p>
            <a:pPr marL="0" indent="0">
              <a:buNone/>
            </a:pPr>
            <a:r>
              <a:rPr lang="en-US" dirty="0">
                <a:latin typeface="Times New Roman" panose="02020603050405020304" pitchFamily="18" charset="0"/>
                <a:cs typeface="Times New Roman" panose="02020603050405020304" pitchFamily="18" charset="0"/>
              </a:rPr>
              <a:t>Botanical nomenclature:</a:t>
            </a:r>
          </a:p>
          <a:p>
            <a:pPr marL="0" indent="0">
              <a:buNone/>
            </a:pPr>
            <a:r>
              <a:rPr lang="en-US" dirty="0">
                <a:latin typeface="Times New Roman" panose="02020603050405020304" pitchFamily="18" charset="0"/>
                <a:cs typeface="Times New Roman" panose="02020603050405020304" pitchFamily="18" charset="0"/>
              </a:rPr>
              <a:t>In the past the plants were known by a double Latin tittle but Linnaeus (1707-1778) who is a  Swedish biologist was the first to describe the present binomial system in which the first name denotes the species. </a:t>
            </a:r>
          </a:p>
          <a:p>
            <a:pPr marL="0" indent="0">
              <a:buNone/>
            </a:pPr>
            <a:r>
              <a:rPr lang="en-US" dirty="0">
                <a:solidFill>
                  <a:srgbClr val="EE0000"/>
                </a:solidFill>
                <a:latin typeface="Times New Roman" panose="02020603050405020304" pitchFamily="18" charset="0"/>
                <a:cs typeface="Times New Roman" panose="02020603050405020304" pitchFamily="18" charset="0"/>
              </a:rPr>
              <a:t>All species </a:t>
            </a:r>
            <a:r>
              <a:rPr lang="en-US" dirty="0">
                <a:latin typeface="Times New Roman" panose="02020603050405020304" pitchFamily="18" charset="0"/>
                <a:cs typeface="Times New Roman" panose="02020603050405020304" pitchFamily="18" charset="0"/>
              </a:rPr>
              <a:t>names may be written with small initial letters while the genus name starts with a  capital letters.</a:t>
            </a:r>
            <a:endParaRPr lang="ar-IQ"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9299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2A16E-CDD5-801B-3DAC-F5B8CE4B2B0C}"/>
              </a:ext>
            </a:extLst>
          </p:cNvPr>
          <p:cNvSpPr>
            <a:spLocks noGrp="1"/>
          </p:cNvSpPr>
          <p:nvPr>
            <p:ph type="title"/>
          </p:nvPr>
        </p:nvSpPr>
        <p:spPr/>
        <p:txBody>
          <a:bodyPr/>
          <a:lstStyle/>
          <a:p>
            <a:pPr algn="ctr"/>
            <a:r>
              <a:rPr lang="en-US" b="1" dirty="0">
                <a:solidFill>
                  <a:srgbClr val="EE0000"/>
                </a:solidFill>
                <a:latin typeface="Times New Roman" panose="02020603050405020304" pitchFamily="18" charset="0"/>
                <a:cs typeface="Times New Roman" panose="02020603050405020304" pitchFamily="18" charset="0"/>
              </a:rPr>
              <a:t>Plant nomenclature taxonomy </a:t>
            </a:r>
            <a:br>
              <a:rPr lang="en-US" b="1" dirty="0">
                <a:latin typeface="Times New Roman" panose="02020603050405020304" pitchFamily="18" charset="0"/>
                <a:cs typeface="Times New Roman" panose="02020603050405020304" pitchFamily="18" charset="0"/>
              </a:rPr>
            </a:br>
            <a:endParaRPr lang="ar-IQ" dirty="0"/>
          </a:p>
        </p:txBody>
      </p:sp>
      <p:sp>
        <p:nvSpPr>
          <p:cNvPr id="3" name="Content Placeholder 2">
            <a:extLst>
              <a:ext uri="{FF2B5EF4-FFF2-40B4-BE49-F238E27FC236}">
                <a16:creationId xmlns:a16="http://schemas.microsoft.com/office/drawing/2014/main" id="{634C38E3-83FC-F09A-0629-F16BF66E363F}"/>
              </a:ext>
            </a:extLst>
          </p:cNvPr>
          <p:cNvSpPr>
            <a:spLocks noGrp="1"/>
          </p:cNvSpPr>
          <p:nvPr>
            <p:ph idx="1"/>
          </p:nvPr>
        </p:nvSpPr>
        <p:spPr>
          <a:xfrm>
            <a:off x="357809" y="1825625"/>
            <a:ext cx="10995991" cy="4351338"/>
          </a:xfrm>
        </p:spPr>
        <p:txBody>
          <a:bodyPr>
            <a:noAutofit/>
          </a:bodyPr>
          <a:lstStyle/>
          <a:p>
            <a:pPr marL="0" indent="0">
              <a:buNone/>
            </a:pPr>
            <a:r>
              <a:rPr lang="en-US" dirty="0">
                <a:latin typeface="Times New Roman" panose="02020603050405020304" pitchFamily="18" charset="0"/>
                <a:cs typeface="Times New Roman" panose="02020603050405020304" pitchFamily="18" charset="0"/>
              </a:rPr>
              <a:t>Botanical names are followed by the names of a person or their accepted abbreviations </a:t>
            </a:r>
          </a:p>
          <a:p>
            <a:pPr marL="0" indent="0">
              <a:buNone/>
            </a:pPr>
            <a:r>
              <a:rPr lang="en-US" dirty="0" err="1">
                <a:latin typeface="Times New Roman" panose="02020603050405020304" pitchFamily="18" charset="0"/>
                <a:cs typeface="Times New Roman" panose="02020603050405020304" pitchFamily="18" charset="0"/>
              </a:rPr>
              <a:t>E.x</a:t>
            </a:r>
            <a:r>
              <a:rPr lang="en-US" dirty="0">
                <a:latin typeface="Times New Roman" panose="02020603050405020304" pitchFamily="18" charset="0"/>
                <a:cs typeface="Times New Roman" panose="02020603050405020304" pitchFamily="18" charset="0"/>
              </a:rPr>
              <a:t>: Mentha piperita Linnaeus or     Mentha piperita L. </a:t>
            </a:r>
          </a:p>
          <a:p>
            <a:pPr marL="0" indent="0">
              <a:buNone/>
            </a:pPr>
            <a:r>
              <a:rPr lang="en-US" dirty="0">
                <a:latin typeface="Times New Roman" panose="02020603050405020304" pitchFamily="18" charset="0"/>
                <a:cs typeface="Times New Roman" panose="02020603050405020304" pitchFamily="18" charset="0"/>
              </a:rPr>
              <a:t>This name (Linnaeus) refers to the botanist who first described the species or variety. This name is useful where there are different names for the same plant. Then plant family with capital letter</a:t>
            </a:r>
          </a:p>
          <a:p>
            <a:pPr marL="0" indent="0">
              <a:buNone/>
            </a:pPr>
            <a:r>
              <a:rPr lang="en-US" dirty="0">
                <a:latin typeface="Times New Roman" panose="02020603050405020304" pitchFamily="18" charset="0"/>
                <a:cs typeface="Times New Roman" panose="02020603050405020304" pitchFamily="18" charset="0"/>
              </a:rPr>
              <a:t>Example: </a:t>
            </a:r>
            <a:r>
              <a:rPr lang="en-US" dirty="0" err="1">
                <a:latin typeface="Times New Roman" panose="02020603050405020304" pitchFamily="18" charset="0"/>
                <a:cs typeface="Times New Roman" panose="02020603050405020304" pitchFamily="18" charset="0"/>
              </a:rPr>
              <a:t>Belladona</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Botanical name: Atropa belladonna (Family: solanaceae)</a:t>
            </a:r>
            <a:endParaRPr lang="ar-IQ"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7026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05C14-19EE-D932-89D1-7216D845B328}"/>
              </a:ext>
            </a:extLst>
          </p:cNvPr>
          <p:cNvSpPr>
            <a:spLocks noGrp="1"/>
          </p:cNvSpPr>
          <p:nvPr>
            <p:ph type="title"/>
          </p:nvPr>
        </p:nvSpPr>
        <p:spPr/>
        <p:txBody>
          <a:bodyPr/>
          <a:lstStyle/>
          <a:p>
            <a:pPr algn="ctr"/>
            <a:r>
              <a:rPr lang="en-US" b="1" dirty="0">
                <a:solidFill>
                  <a:srgbClr val="EE0000"/>
                </a:solidFill>
                <a:latin typeface="Times New Roman" panose="02020603050405020304" pitchFamily="18" charset="0"/>
                <a:cs typeface="Times New Roman" panose="02020603050405020304" pitchFamily="18" charset="0"/>
              </a:rPr>
              <a:t>Natural sources of drugs </a:t>
            </a:r>
            <a:br>
              <a:rPr lang="en-US" b="1" dirty="0">
                <a:solidFill>
                  <a:srgbClr val="EE0000"/>
                </a:solidFill>
                <a:latin typeface="Times New Roman" panose="02020603050405020304" pitchFamily="18" charset="0"/>
                <a:cs typeface="Times New Roman" panose="02020603050405020304" pitchFamily="18" charset="0"/>
              </a:rPr>
            </a:br>
            <a:endParaRPr lang="ar-IQ" b="1" dirty="0">
              <a:solidFill>
                <a:srgbClr val="EE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0EC755F-A715-4040-E668-E43B132B1B7A}"/>
              </a:ext>
            </a:extLst>
          </p:cNvPr>
          <p:cNvSpPr>
            <a:spLocks noGrp="1"/>
          </p:cNvSpPr>
          <p:nvPr>
            <p:ph idx="1"/>
          </p:nvPr>
        </p:nvSpPr>
        <p:spPr>
          <a:xfrm>
            <a:off x="702365" y="1364974"/>
            <a:ext cx="10651435" cy="5127901"/>
          </a:xfrm>
        </p:spPr>
        <p:txBody>
          <a:bodyPr>
            <a:normAutofit lnSpcReduction="10000"/>
          </a:bodyPr>
          <a:lstStyle/>
          <a:p>
            <a:pPr marL="0" indent="0">
              <a:buNone/>
            </a:pPr>
            <a:r>
              <a:rPr lang="en-US" dirty="0">
                <a:latin typeface="Times New Roman" panose="02020603050405020304" pitchFamily="18" charset="0"/>
                <a:cs typeface="Times New Roman" panose="02020603050405020304" pitchFamily="18" charset="0"/>
              </a:rPr>
              <a:t>An examination of the list of drugs derived from natural sources , reveals the followings: </a:t>
            </a:r>
          </a:p>
          <a:p>
            <a:pPr marL="0" indent="0">
              <a:buNone/>
            </a:pPr>
            <a:r>
              <a:rPr lang="en-US" dirty="0">
                <a:latin typeface="Times New Roman" panose="02020603050405020304" pitchFamily="18" charset="0"/>
                <a:cs typeface="Times New Roman" panose="02020603050405020304" pitchFamily="18" charset="0"/>
              </a:rPr>
              <a:t>1. Plant : example alkaloids. </a:t>
            </a:r>
          </a:p>
          <a:p>
            <a:pPr marL="0" indent="0">
              <a:buNone/>
            </a:pPr>
            <a:r>
              <a:rPr lang="en-US" dirty="0">
                <a:latin typeface="Times New Roman" panose="02020603050405020304" pitchFamily="18" charset="0"/>
                <a:cs typeface="Times New Roman" panose="02020603050405020304" pitchFamily="18" charset="0"/>
              </a:rPr>
              <a:t>Fungi : The fungi provide a number of useful drugs especially antibiotics, &amp; are important in pharmacy in a  number of other drugs. </a:t>
            </a:r>
          </a:p>
          <a:p>
            <a:pPr marL="0" indent="0">
              <a:buNone/>
            </a:pPr>
            <a:r>
              <a:rPr lang="en-US" dirty="0">
                <a:latin typeface="Times New Roman" panose="02020603050405020304" pitchFamily="18" charset="0"/>
                <a:cs typeface="Times New Roman" panose="02020603050405020304" pitchFamily="18" charset="0"/>
              </a:rPr>
              <a:t>3. Algae : These are source of limited number of drugs ex: agar &amp; alginic acid. </a:t>
            </a:r>
          </a:p>
          <a:p>
            <a:pPr marL="0" indent="0">
              <a:buNone/>
            </a:pPr>
            <a:r>
              <a:rPr lang="en-US" dirty="0">
                <a:latin typeface="Times New Roman" panose="02020603050405020304" pitchFamily="18" charset="0"/>
                <a:cs typeface="Times New Roman" panose="02020603050405020304" pitchFamily="18" charset="0"/>
              </a:rPr>
              <a:t>4. Land animals : It provides traditional pharmaceutical materials ex: gelatin , wool fat , beeswax &amp; are a source of hormones, vitamins &amp; sera.</a:t>
            </a:r>
          </a:p>
          <a:p>
            <a:pPr marL="0" indent="0">
              <a:buNone/>
            </a:pPr>
            <a:r>
              <a:rPr lang="en-US" dirty="0">
                <a:latin typeface="Times New Roman" panose="02020603050405020304" pitchFamily="18" charset="0"/>
                <a:cs typeface="Times New Roman" panose="02020603050405020304" pitchFamily="18" charset="0"/>
              </a:rPr>
              <a:t>5. Bacteria: </a:t>
            </a:r>
            <a:r>
              <a:rPr lang="en-US" dirty="0" err="1">
                <a:latin typeface="Times New Roman" panose="02020603050405020304" pitchFamily="18" charset="0"/>
                <a:cs typeface="Times New Roman" panose="02020603050405020304" pitchFamily="18" charset="0"/>
              </a:rPr>
              <a:t>bacteriophyta</a:t>
            </a:r>
            <a:r>
              <a:rPr lang="en-US" dirty="0">
                <a:latin typeface="Times New Roman" panose="02020603050405020304" pitchFamily="18" charset="0"/>
                <a:cs typeface="Times New Roman" panose="02020603050405020304" pitchFamily="18" charset="0"/>
              </a:rPr>
              <a:t>  is a source for the production of antibiotics substrates and </a:t>
            </a:r>
            <a:r>
              <a:rPr lang="en-US" dirty="0" err="1">
                <a:latin typeface="Times New Roman" panose="02020603050405020304" pitchFamily="18" charset="0"/>
                <a:cs typeface="Times New Roman" panose="02020603050405020304" pitchFamily="18" charset="0"/>
              </a:rPr>
              <a:t>th</a:t>
            </a:r>
            <a:r>
              <a:rPr lang="en-US" dirty="0">
                <a:latin typeface="Times New Roman" panose="02020603050405020304" pitchFamily="18" charset="0"/>
                <a:cs typeface="Times New Roman" panose="02020603050405020304" pitchFamily="18" charset="0"/>
              </a:rPr>
              <a:t> employments in genetic engineering ex: in the </a:t>
            </a:r>
          </a:p>
          <a:p>
            <a:pPr marL="0" indent="0">
              <a:buNone/>
            </a:pPr>
            <a:r>
              <a:rPr lang="en-US" dirty="0">
                <a:latin typeface="Times New Roman" panose="02020603050405020304" pitchFamily="18" charset="0"/>
                <a:cs typeface="Times New Roman" panose="02020603050405020304" pitchFamily="18" charset="0"/>
              </a:rPr>
              <a:t>production of human insulin.</a:t>
            </a:r>
            <a:endParaRPr lang="ar-IQ"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5476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51E41-F166-B951-9364-1F27CA87B0F4}"/>
              </a:ext>
            </a:extLst>
          </p:cNvPr>
          <p:cNvSpPr>
            <a:spLocks noGrp="1"/>
          </p:cNvSpPr>
          <p:nvPr>
            <p:ph type="title"/>
          </p:nvPr>
        </p:nvSpPr>
        <p:spPr/>
        <p:txBody>
          <a:bodyPr/>
          <a:lstStyle/>
          <a:p>
            <a:r>
              <a:rPr lang="en-US" dirty="0">
                <a:solidFill>
                  <a:srgbClr val="EE0000"/>
                </a:solidFill>
                <a:latin typeface="Times New Roman" panose="02020603050405020304" pitchFamily="18" charset="0"/>
                <a:cs typeface="Times New Roman" panose="02020603050405020304" pitchFamily="18" charset="0"/>
              </a:rPr>
              <a:t>Methods of using plants </a:t>
            </a:r>
            <a:br>
              <a:rPr lang="en-US" dirty="0"/>
            </a:br>
            <a:endParaRPr lang="ar-IQ" dirty="0"/>
          </a:p>
        </p:txBody>
      </p:sp>
      <p:sp>
        <p:nvSpPr>
          <p:cNvPr id="3" name="Content Placeholder 2">
            <a:extLst>
              <a:ext uri="{FF2B5EF4-FFF2-40B4-BE49-F238E27FC236}">
                <a16:creationId xmlns:a16="http://schemas.microsoft.com/office/drawing/2014/main" id="{BE24D53B-A74F-4AD3-8E51-0EBF548FD4E2}"/>
              </a:ext>
            </a:extLst>
          </p:cNvPr>
          <p:cNvSpPr>
            <a:spLocks noGrp="1"/>
          </p:cNvSpPr>
          <p:nvPr>
            <p:ph idx="1"/>
          </p:nvPr>
        </p:nvSpPr>
        <p:spPr>
          <a:xfrm>
            <a:off x="284922" y="1507780"/>
            <a:ext cx="11622155" cy="3842440"/>
          </a:xfrm>
        </p:spPr>
        <p:txBody>
          <a:bodyPr>
            <a:noAutofit/>
          </a:bodyPr>
          <a:lstStyle/>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1. Plants may be used as isolated parts e.g. dried leaves of plant as digitalis which contain glycosides as digoxin which is used for the treatment of heart diseases and congestive heart failure. </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2. Whole plant e.g. Catharanthus roseus &amp; its active constituent vincristine &amp; vinblastine which are used as anticancer.</a:t>
            </a:r>
          </a:p>
        </p:txBody>
      </p:sp>
    </p:spTree>
    <p:extLst>
      <p:ext uri="{BB962C8B-B14F-4D97-AF65-F5344CB8AC3E}">
        <p14:creationId xmlns:p14="http://schemas.microsoft.com/office/powerpoint/2010/main" val="33953555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DD873-063E-33D0-268D-BA3B93C9F884}"/>
              </a:ext>
            </a:extLst>
          </p:cNvPr>
          <p:cNvSpPr>
            <a:spLocks noGrp="1"/>
          </p:cNvSpPr>
          <p:nvPr>
            <p:ph type="title"/>
          </p:nvPr>
        </p:nvSpPr>
        <p:spPr/>
        <p:txBody>
          <a:bodyPr/>
          <a:lstStyle/>
          <a:p>
            <a:pPr algn="ctr"/>
            <a:r>
              <a:rPr lang="en-US" dirty="0">
                <a:solidFill>
                  <a:srgbClr val="EE0000"/>
                </a:solidFill>
                <a:latin typeface="Times New Roman" panose="02020603050405020304" pitchFamily="18" charset="0"/>
                <a:cs typeface="Times New Roman" panose="02020603050405020304" pitchFamily="18" charset="0"/>
              </a:rPr>
              <a:t>Methods of using plants</a:t>
            </a:r>
            <a:endParaRPr lang="ar-IQ" dirty="0"/>
          </a:p>
        </p:txBody>
      </p:sp>
      <p:sp>
        <p:nvSpPr>
          <p:cNvPr id="3" name="Content Placeholder 2">
            <a:extLst>
              <a:ext uri="{FF2B5EF4-FFF2-40B4-BE49-F238E27FC236}">
                <a16:creationId xmlns:a16="http://schemas.microsoft.com/office/drawing/2014/main" id="{B44C2B35-6E9C-5392-DAAE-BD33EDA9D67D}"/>
              </a:ext>
            </a:extLst>
          </p:cNvPr>
          <p:cNvSpPr>
            <a:spLocks noGrp="1"/>
          </p:cNvSpPr>
          <p:nvPr>
            <p:ph idx="1"/>
          </p:nvPr>
        </p:nvSpPr>
        <p:spPr/>
        <p:txBody>
          <a:bodyPr/>
          <a:lstStyle/>
          <a:p>
            <a:pPr marL="0" indent="0">
              <a:buNone/>
            </a:pPr>
            <a:r>
              <a:rPr lang="en-US" dirty="0">
                <a:latin typeface="Times New Roman" panose="02020603050405020304" pitchFamily="18" charset="0"/>
                <a:cs typeface="Times New Roman" panose="02020603050405020304" pitchFamily="18" charset="0"/>
              </a:rPr>
              <a:t>3. Extract of active constituents e.g. extract of unripe fruit of plant as Papaver somniferum which contains morphine which is used as narcotic. </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The resultant extract is called </a:t>
            </a:r>
            <a:r>
              <a:rPr lang="en-US" b="1" dirty="0">
                <a:solidFill>
                  <a:srgbClr val="EE0000"/>
                </a:solidFill>
                <a:latin typeface="Times New Roman" panose="02020603050405020304" pitchFamily="18" charset="0"/>
                <a:cs typeface="Times New Roman" panose="02020603050405020304" pitchFamily="18" charset="0"/>
              </a:rPr>
              <a:t>extractive</a:t>
            </a:r>
            <a:r>
              <a:rPr lang="en-US" dirty="0">
                <a:solidFill>
                  <a:srgbClr val="EE0000"/>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which refers to the principles constituents found in natural substances &amp; are separated or isolated from the natural substances by different means of extraction these principles are responsible for the medicinal activities of the natural substances &amp; these are found either single or mixtures.</a:t>
            </a:r>
            <a:endParaRPr lang="ar-IQ" dirty="0">
              <a:latin typeface="Times New Roman" panose="02020603050405020304" pitchFamily="18" charset="0"/>
              <a:cs typeface="Times New Roman" panose="02020603050405020304" pitchFamily="18" charset="0"/>
            </a:endParaRPr>
          </a:p>
          <a:p>
            <a:pPr marL="0" indent="0">
              <a:buNone/>
            </a:pPr>
            <a:endParaRPr lang="ar-IQ" dirty="0"/>
          </a:p>
        </p:txBody>
      </p:sp>
    </p:spTree>
    <p:extLst>
      <p:ext uri="{BB962C8B-B14F-4D97-AF65-F5344CB8AC3E}">
        <p14:creationId xmlns:p14="http://schemas.microsoft.com/office/powerpoint/2010/main" val="31308915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1016</TotalTime>
  <Words>1128</Words>
  <Application>Microsoft Office PowerPoint</Application>
  <PresentationFormat>Widescreen</PresentationFormat>
  <Paragraphs>79</Paragraphs>
  <Slides>14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Aptos</vt:lpstr>
      <vt:lpstr>Aptos Display</vt:lpstr>
      <vt:lpstr>Arial</vt:lpstr>
      <vt:lpstr>Times New Roman</vt:lpstr>
      <vt:lpstr>Office Theme</vt:lpstr>
      <vt:lpstr>PowerPoint Presentation</vt:lpstr>
      <vt:lpstr>Introduction </vt:lpstr>
      <vt:lpstr>Approaches to the study of medicinal plants </vt:lpstr>
      <vt:lpstr>Approaches to the study of medicinal plants</vt:lpstr>
      <vt:lpstr>Plant nomenclature taxonomy  </vt:lpstr>
      <vt:lpstr>Plant nomenclature taxonomy  </vt:lpstr>
      <vt:lpstr>Natural sources of drugs  </vt:lpstr>
      <vt:lpstr>Methods of using plants  </vt:lpstr>
      <vt:lpstr>Methods of using plants</vt:lpstr>
      <vt:lpstr>Medical terms in pharmacognosy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abdulla alkhakani</dc:creator>
  <cp:lastModifiedBy>abdulla alkhakani</cp:lastModifiedBy>
  <cp:revision>4</cp:revision>
  <dcterms:created xsi:type="dcterms:W3CDTF">2025-01-18T06:05:06Z</dcterms:created>
  <dcterms:modified xsi:type="dcterms:W3CDTF">2025-01-19T08:59:25Z</dcterms:modified>
</cp:coreProperties>
</file>