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8" r:id="rId1"/>
    <p:sldMasterId id="2147483910" r:id="rId2"/>
    <p:sldMasterId id="2147483936" r:id="rId3"/>
  </p:sldMasterIdLst>
  <p:notesMasterIdLst>
    <p:notesMasterId r:id="rId62"/>
  </p:notesMasterIdLst>
  <p:sldIdLst>
    <p:sldId id="452" r:id="rId4"/>
    <p:sldId id="386" r:id="rId5"/>
    <p:sldId id="387" r:id="rId6"/>
    <p:sldId id="411" r:id="rId7"/>
    <p:sldId id="410" r:id="rId8"/>
    <p:sldId id="462" r:id="rId9"/>
    <p:sldId id="463" r:id="rId10"/>
    <p:sldId id="407" r:id="rId11"/>
    <p:sldId id="464" r:id="rId12"/>
    <p:sldId id="465" r:id="rId13"/>
    <p:sldId id="393" r:id="rId14"/>
    <p:sldId id="467" r:id="rId15"/>
    <p:sldId id="438" r:id="rId16"/>
    <p:sldId id="468" r:id="rId17"/>
    <p:sldId id="469" r:id="rId18"/>
    <p:sldId id="470" r:id="rId19"/>
    <p:sldId id="471" r:id="rId20"/>
    <p:sldId id="472" r:id="rId21"/>
    <p:sldId id="473" r:id="rId22"/>
    <p:sldId id="474" r:id="rId23"/>
    <p:sldId id="475" r:id="rId24"/>
    <p:sldId id="476" r:id="rId25"/>
    <p:sldId id="477" r:id="rId26"/>
    <p:sldId id="478" r:id="rId27"/>
    <p:sldId id="412" r:id="rId28"/>
    <p:sldId id="479" r:id="rId29"/>
    <p:sldId id="480" r:id="rId30"/>
    <p:sldId id="482" r:id="rId31"/>
    <p:sldId id="481" r:id="rId32"/>
    <p:sldId id="484" r:id="rId33"/>
    <p:sldId id="485" r:id="rId34"/>
    <p:sldId id="487" r:id="rId35"/>
    <p:sldId id="486" r:id="rId36"/>
    <p:sldId id="488" r:id="rId37"/>
    <p:sldId id="491" r:id="rId38"/>
    <p:sldId id="489" r:id="rId39"/>
    <p:sldId id="492" r:id="rId40"/>
    <p:sldId id="490" r:id="rId41"/>
    <p:sldId id="483" r:id="rId42"/>
    <p:sldId id="493" r:id="rId43"/>
    <p:sldId id="497" r:id="rId44"/>
    <p:sldId id="494" r:id="rId45"/>
    <p:sldId id="498" r:id="rId46"/>
    <p:sldId id="499" r:id="rId47"/>
    <p:sldId id="500" r:id="rId48"/>
    <p:sldId id="501" r:id="rId49"/>
    <p:sldId id="502" r:id="rId50"/>
    <p:sldId id="496" r:id="rId51"/>
    <p:sldId id="503" r:id="rId52"/>
    <p:sldId id="504" r:id="rId53"/>
    <p:sldId id="506" r:id="rId54"/>
    <p:sldId id="505" r:id="rId55"/>
    <p:sldId id="507" r:id="rId56"/>
    <p:sldId id="508" r:id="rId57"/>
    <p:sldId id="509" r:id="rId58"/>
    <p:sldId id="510" r:id="rId59"/>
    <p:sldId id="511" r:id="rId60"/>
    <p:sldId id="518" r:id="rId61"/>
  </p:sldIdLst>
  <p:sldSz cx="12192000" cy="6858000"/>
  <p:notesSz cx="6858000" cy="9144000"/>
  <p:defaultTextStyle>
    <a:defPPr>
      <a:defRPr lang="ar-EG"/>
    </a:defPPr>
    <a:lvl1pPr marL="0" algn="r" defTabSz="914286" rtl="1" eaLnBrk="1" latinLnBrk="0" hangingPunct="1">
      <a:defRPr sz="1900" kern="1200">
        <a:solidFill>
          <a:schemeClr val="tx1"/>
        </a:solidFill>
        <a:latin typeface="+mn-lt"/>
        <a:ea typeface="+mn-ea"/>
        <a:cs typeface="+mn-cs"/>
      </a:defRPr>
    </a:lvl1pPr>
    <a:lvl2pPr marL="457143" algn="r" defTabSz="914286" rtl="1" eaLnBrk="1" latinLnBrk="0" hangingPunct="1">
      <a:defRPr sz="1900" kern="1200">
        <a:solidFill>
          <a:schemeClr val="tx1"/>
        </a:solidFill>
        <a:latin typeface="+mn-lt"/>
        <a:ea typeface="+mn-ea"/>
        <a:cs typeface="+mn-cs"/>
      </a:defRPr>
    </a:lvl2pPr>
    <a:lvl3pPr marL="914286" algn="r" defTabSz="914286" rtl="1" eaLnBrk="1" latinLnBrk="0" hangingPunct="1">
      <a:defRPr sz="1900" kern="1200">
        <a:solidFill>
          <a:schemeClr val="tx1"/>
        </a:solidFill>
        <a:latin typeface="+mn-lt"/>
        <a:ea typeface="+mn-ea"/>
        <a:cs typeface="+mn-cs"/>
      </a:defRPr>
    </a:lvl3pPr>
    <a:lvl4pPr marL="1371430" algn="r" defTabSz="914286" rtl="1" eaLnBrk="1" latinLnBrk="0" hangingPunct="1">
      <a:defRPr sz="1900" kern="1200">
        <a:solidFill>
          <a:schemeClr val="tx1"/>
        </a:solidFill>
        <a:latin typeface="+mn-lt"/>
        <a:ea typeface="+mn-ea"/>
        <a:cs typeface="+mn-cs"/>
      </a:defRPr>
    </a:lvl4pPr>
    <a:lvl5pPr marL="1828573" algn="r" defTabSz="914286" rtl="1" eaLnBrk="1" latinLnBrk="0" hangingPunct="1">
      <a:defRPr sz="1900" kern="1200">
        <a:solidFill>
          <a:schemeClr val="tx1"/>
        </a:solidFill>
        <a:latin typeface="+mn-lt"/>
        <a:ea typeface="+mn-ea"/>
        <a:cs typeface="+mn-cs"/>
      </a:defRPr>
    </a:lvl5pPr>
    <a:lvl6pPr marL="2285718" algn="r" defTabSz="914286" rtl="1" eaLnBrk="1" latinLnBrk="0" hangingPunct="1">
      <a:defRPr sz="1900" kern="1200">
        <a:solidFill>
          <a:schemeClr val="tx1"/>
        </a:solidFill>
        <a:latin typeface="+mn-lt"/>
        <a:ea typeface="+mn-ea"/>
        <a:cs typeface="+mn-cs"/>
      </a:defRPr>
    </a:lvl6pPr>
    <a:lvl7pPr marL="2742858" algn="r" defTabSz="914286" rtl="1" eaLnBrk="1" latinLnBrk="0" hangingPunct="1">
      <a:defRPr sz="1900" kern="1200">
        <a:solidFill>
          <a:schemeClr val="tx1"/>
        </a:solidFill>
        <a:latin typeface="+mn-lt"/>
        <a:ea typeface="+mn-ea"/>
        <a:cs typeface="+mn-cs"/>
      </a:defRPr>
    </a:lvl7pPr>
    <a:lvl8pPr marL="3200000" algn="r" defTabSz="914286" rtl="1" eaLnBrk="1" latinLnBrk="0" hangingPunct="1">
      <a:defRPr sz="1900" kern="1200">
        <a:solidFill>
          <a:schemeClr val="tx1"/>
        </a:solidFill>
        <a:latin typeface="+mn-lt"/>
        <a:ea typeface="+mn-ea"/>
        <a:cs typeface="+mn-cs"/>
      </a:defRPr>
    </a:lvl8pPr>
    <a:lvl9pPr marL="3657143" algn="r" defTabSz="914286" rtl="1"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0CA"/>
    <a:srgbClr val="1D8F8C"/>
    <a:srgbClr val="66FFFF"/>
    <a:srgbClr val="7CE7EA"/>
    <a:srgbClr val="FFAFD7"/>
    <a:srgbClr val="DEBCD5"/>
    <a:srgbClr val="9A4C86"/>
    <a:srgbClr val="CB95BD"/>
    <a:srgbClr val="284748"/>
    <a:srgbClr val="68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A121E-0E9A-4E5E-9B79-7BA488666794}" v="32" dt="2021-11-25T17:12:42.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405" autoAdjust="0"/>
    <p:restoredTop sz="94066" autoAdjust="0"/>
  </p:normalViewPr>
  <p:slideViewPr>
    <p:cSldViewPr>
      <p:cViewPr varScale="1">
        <p:scale>
          <a:sx n="67" d="100"/>
          <a:sy n="67" d="100"/>
        </p:scale>
        <p:origin x="-108" y="-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7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EF46E86-DBB0-48E4-98DF-E6D97B983006}" type="datetimeFigureOut">
              <a:rPr lang="ar-EG" smtClean="0"/>
              <a:t>26/07/1446</a:t>
            </a:fld>
            <a:endParaRPr lang="ar-E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F6285F3-25A2-41C8-B43F-8F3A0D345520}" type="slidenum">
              <a:rPr lang="ar-EG" smtClean="0"/>
              <a:t>‹#›</a:t>
            </a:fld>
            <a:endParaRPr lang="ar-EG"/>
          </a:p>
        </p:txBody>
      </p:sp>
    </p:spTree>
    <p:extLst>
      <p:ext uri="{BB962C8B-B14F-4D97-AF65-F5344CB8AC3E}">
        <p14:creationId xmlns:p14="http://schemas.microsoft.com/office/powerpoint/2010/main" val="1281999324"/>
      </p:ext>
    </p:extLst>
  </p:cSld>
  <p:clrMap bg1="lt1" tx1="dk1" bg2="lt2" tx2="dk2" accent1="accent1" accent2="accent2" accent3="accent3" accent4="accent4" accent5="accent5" accent6="accent6" hlink="hlink" folHlink="folHlink"/>
  <p:notesStyle>
    <a:lvl1pPr marL="0" algn="r" defTabSz="914286" rtl="1" eaLnBrk="1" latinLnBrk="0" hangingPunct="1">
      <a:defRPr sz="1200" kern="1200">
        <a:solidFill>
          <a:schemeClr val="tx1"/>
        </a:solidFill>
        <a:latin typeface="+mn-lt"/>
        <a:ea typeface="+mn-ea"/>
        <a:cs typeface="+mn-cs"/>
      </a:defRPr>
    </a:lvl1pPr>
    <a:lvl2pPr marL="457143" algn="r" defTabSz="914286" rtl="1" eaLnBrk="1" latinLnBrk="0" hangingPunct="1">
      <a:defRPr sz="1200" kern="1200">
        <a:solidFill>
          <a:schemeClr val="tx1"/>
        </a:solidFill>
        <a:latin typeface="+mn-lt"/>
        <a:ea typeface="+mn-ea"/>
        <a:cs typeface="+mn-cs"/>
      </a:defRPr>
    </a:lvl2pPr>
    <a:lvl3pPr marL="914286" algn="r" defTabSz="914286" rtl="1" eaLnBrk="1" latinLnBrk="0" hangingPunct="1">
      <a:defRPr sz="1200" kern="1200">
        <a:solidFill>
          <a:schemeClr val="tx1"/>
        </a:solidFill>
        <a:latin typeface="+mn-lt"/>
        <a:ea typeface="+mn-ea"/>
        <a:cs typeface="+mn-cs"/>
      </a:defRPr>
    </a:lvl3pPr>
    <a:lvl4pPr marL="1371430" algn="r" defTabSz="914286" rtl="1" eaLnBrk="1" latinLnBrk="0" hangingPunct="1">
      <a:defRPr sz="1200" kern="1200">
        <a:solidFill>
          <a:schemeClr val="tx1"/>
        </a:solidFill>
        <a:latin typeface="+mn-lt"/>
        <a:ea typeface="+mn-ea"/>
        <a:cs typeface="+mn-cs"/>
      </a:defRPr>
    </a:lvl4pPr>
    <a:lvl5pPr marL="1828573" algn="r" defTabSz="914286" rtl="1" eaLnBrk="1" latinLnBrk="0" hangingPunct="1">
      <a:defRPr sz="1200" kern="1200">
        <a:solidFill>
          <a:schemeClr val="tx1"/>
        </a:solidFill>
        <a:latin typeface="+mn-lt"/>
        <a:ea typeface="+mn-ea"/>
        <a:cs typeface="+mn-cs"/>
      </a:defRPr>
    </a:lvl5pPr>
    <a:lvl6pPr marL="2285718" algn="r" defTabSz="914286" rtl="1" eaLnBrk="1" latinLnBrk="0" hangingPunct="1">
      <a:defRPr sz="1200" kern="1200">
        <a:solidFill>
          <a:schemeClr val="tx1"/>
        </a:solidFill>
        <a:latin typeface="+mn-lt"/>
        <a:ea typeface="+mn-ea"/>
        <a:cs typeface="+mn-cs"/>
      </a:defRPr>
    </a:lvl6pPr>
    <a:lvl7pPr marL="2742858" algn="r" defTabSz="914286" rtl="1" eaLnBrk="1" latinLnBrk="0" hangingPunct="1">
      <a:defRPr sz="1200" kern="1200">
        <a:solidFill>
          <a:schemeClr val="tx1"/>
        </a:solidFill>
        <a:latin typeface="+mn-lt"/>
        <a:ea typeface="+mn-ea"/>
        <a:cs typeface="+mn-cs"/>
      </a:defRPr>
    </a:lvl7pPr>
    <a:lvl8pPr marL="3200000" algn="r" defTabSz="914286" rtl="1" eaLnBrk="1" latinLnBrk="0" hangingPunct="1">
      <a:defRPr sz="1200" kern="1200">
        <a:solidFill>
          <a:schemeClr val="tx1"/>
        </a:solidFill>
        <a:latin typeface="+mn-lt"/>
        <a:ea typeface="+mn-ea"/>
        <a:cs typeface="+mn-cs"/>
      </a:defRPr>
    </a:lvl8pPr>
    <a:lvl9pPr marL="3657143" algn="r" defTabSz="914286"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89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83DD4836-DDFB-49A7-893A-2CC122492CBC}"/>
              </a:ext>
            </a:extLst>
          </p:cNvPr>
          <p:cNvSpPr txBox="1"/>
          <p:nvPr userDrawn="1"/>
        </p:nvSpPr>
        <p:spPr>
          <a:xfrm>
            <a:off x="74468" y="0"/>
            <a:ext cx="1035861" cy="1200329"/>
          </a:xfrm>
          <a:prstGeom prst="rect">
            <a:avLst/>
          </a:prstGeom>
          <a:noFill/>
        </p:spPr>
        <p:txBody>
          <a:bodyPr wrap="non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algn="l" defTabSz="914400" rtl="0">
              <a:defRPr/>
            </a:pPr>
            <a:r>
              <a:rPr lang="en-US" altLang="zh-CN" sz="7200" dirty="0">
                <a:solidFill>
                  <a:srgbClr val="2B3453"/>
                </a:solidFill>
              </a:rPr>
              <a:t>0</a:t>
            </a:r>
            <a:r>
              <a:rPr lang="en-US" altLang="zh-CN" sz="7200" dirty="0">
                <a:solidFill>
                  <a:srgbClr val="2B3453"/>
                </a:solidFill>
                <a:effectLst>
                  <a:outerShdw blurRad="38100" dist="38100" dir="2700000" algn="tl">
                    <a:srgbClr val="000000">
                      <a:alpha val="43137"/>
                    </a:srgbClr>
                  </a:outerShdw>
                </a:effectLst>
              </a:rPr>
              <a:t>4</a:t>
            </a:r>
            <a:endParaRPr lang="zh-CN" altLang="en-US" sz="7200" dirty="0">
              <a:solidFill>
                <a:srgbClr val="2B3453"/>
              </a:solidFill>
              <a:effectLst>
                <a:outerShdw blurRad="38100" dist="38100" dir="2700000" algn="tl">
                  <a:srgbClr val="000000">
                    <a:alpha val="43137"/>
                  </a:srgbClr>
                </a:outerShdw>
              </a:effectLst>
            </a:endParaRPr>
          </a:p>
        </p:txBody>
      </p:sp>
      <p:sp>
        <p:nvSpPr>
          <p:cNvPr id="3" name="TextBox 90">
            <a:extLst>
              <a:ext uri="{FF2B5EF4-FFF2-40B4-BE49-F238E27FC236}">
                <a16:creationId xmlns:a16="http://schemas.microsoft.com/office/drawing/2014/main" xmlns="" id="{125C9D0B-B99E-4747-B863-9351C04E3053}"/>
              </a:ext>
            </a:extLst>
          </p:cNvPr>
          <p:cNvSpPr txBox="1"/>
          <p:nvPr userDrawn="1"/>
        </p:nvSpPr>
        <p:spPr>
          <a:xfrm>
            <a:off x="954882" y="192950"/>
            <a:ext cx="5283991" cy="537428"/>
          </a:xfrm>
          <a:prstGeom prst="rect">
            <a:avLst/>
          </a:prstGeom>
          <a:noFill/>
        </p:spPr>
        <p:txBody>
          <a:bodyPr wrap="square" lIns="105509" tIns="52755" rIns="105509" bIns="52755" rtlCol="0">
            <a:spAutoFit/>
          </a:bodyPr>
          <a:lstStyle/>
          <a:p>
            <a:pPr algn="l" defTabSz="914400" rtl="0">
              <a:defRPr/>
            </a:pPr>
            <a:r>
              <a:rPr lang="zh-CN" altLang="en-US" sz="2800" b="1" dirty="0">
                <a:solidFill>
                  <a:srgbClr val="2B3453"/>
                </a:solidFill>
                <a:latin typeface="微软雅黑" panose="020B0503020204020204" pitchFamily="34" charset="-122"/>
              </a:rPr>
              <a:t>请输入您的标题</a:t>
            </a:r>
          </a:p>
        </p:txBody>
      </p:sp>
      <p:sp>
        <p:nvSpPr>
          <p:cNvPr id="4" name="文本框 3">
            <a:extLst>
              <a:ext uri="{FF2B5EF4-FFF2-40B4-BE49-F238E27FC236}">
                <a16:creationId xmlns:a16="http://schemas.microsoft.com/office/drawing/2014/main" xmlns="" id="{0DFD7F34-25EE-42DC-8B74-154AD6423E23}"/>
              </a:ext>
            </a:extLst>
          </p:cNvPr>
          <p:cNvSpPr txBox="1"/>
          <p:nvPr userDrawn="1"/>
        </p:nvSpPr>
        <p:spPr>
          <a:xfrm>
            <a:off x="954882" y="600164"/>
            <a:ext cx="5160225" cy="461665"/>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algn="l" defTabSz="914400" rtl="0">
              <a:defRPr/>
            </a:pPr>
            <a:r>
              <a:rPr lang="en-US" altLang="zh-CN" sz="2400" b="0" dirty="0">
                <a:solidFill>
                  <a:prstClr val="black"/>
                </a:solidFill>
                <a:latin typeface="Arial"/>
                <a:ea typeface="黑体" panose="02010609060101010101" pitchFamily="49" charset="-122"/>
              </a:rPr>
              <a:t>Click here to add Title</a:t>
            </a:r>
            <a:endParaRPr lang="zh-CN" altLang="en-US" sz="2400" b="0" dirty="0">
              <a:solidFill>
                <a:prstClr val="black"/>
              </a:solidFill>
              <a:effectLst>
                <a:outerShdw blurRad="38100" dist="38100" dir="2700000" algn="tl">
                  <a:srgbClr val="000000">
                    <a:alpha val="43137"/>
                  </a:srgbClr>
                </a:outerShdw>
              </a:effectLst>
              <a:latin typeface="Arial"/>
              <a:ea typeface="黑体" panose="02010609060101010101" pitchFamily="49" charset="-122"/>
            </a:endParaRPr>
          </a:p>
        </p:txBody>
      </p:sp>
    </p:spTree>
    <p:extLst>
      <p:ext uri="{BB962C8B-B14F-4D97-AF65-F5344CB8AC3E}">
        <p14:creationId xmlns:p14="http://schemas.microsoft.com/office/powerpoint/2010/main" val="656703059"/>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9" presetClass="entr" presetSubtype="5" fill="hold" grpId="0" nodeType="withEffect">
                                  <p:stCondLst>
                                    <p:cond delay="10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
                                          </p:val>
                                        </p:tav>
                                        <p:tav tm="100000">
                                          <p:val>
                                            <p:strVal val="#ppt_w"/>
                                          </p:val>
                                        </p:tav>
                                      </p:tavLst>
                                    </p:anim>
                                    <p:anim calcmode="lin" valueType="num">
                                      <p:cBhvr>
                                        <p:cTn id="11" dur="500" fill="hold"/>
                                        <p:tgtEl>
                                          <p:spTgt spid="3"/>
                                        </p:tgtEl>
                                        <p:attrNameLst>
                                          <p:attrName>ppt_h</p:attrName>
                                        </p:attrNameLst>
                                      </p:cBhvr>
                                      <p:tavLst>
                                        <p:tav tm="0" fmla="#ppt_h*sin(2.5*pi*$)">
                                          <p:val>
                                            <p:fltVal val="0"/>
                                          </p:val>
                                        </p:tav>
                                        <p:tav tm="100000">
                                          <p:val>
                                            <p:fltVal val="1"/>
                                          </p:val>
                                        </p:tav>
                                      </p:tavLst>
                                    </p:anim>
                                  </p:childTnLst>
                                </p:cTn>
                              </p:par>
                              <p:par>
                                <p:cTn id="12" presetID="12" presetClass="entr" presetSubtype="4"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287490"/>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F6041-00C5-4C92-B089-21FB4022A01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FA1651C1-64D7-4197-8B0C-40DB7CB40C9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917A97E1-9FFC-4812-BAAA-F0AD14C8C57D}"/>
              </a:ext>
            </a:extLst>
          </p:cNvPr>
          <p:cNvSpPr>
            <a:spLocks noGrp="1"/>
          </p:cNvSpPr>
          <p:nvPr>
            <p:ph type="dt" sz="half" idx="10"/>
          </p:nvPr>
        </p:nvSpPr>
        <p:spPr>
          <a:xfrm>
            <a:off x="838200" y="6356350"/>
            <a:ext cx="2743200" cy="365125"/>
          </a:xfrm>
          <a:prstGeom prst="rect">
            <a:avLst/>
          </a:prstGeom>
        </p:spPr>
        <p:txBody>
          <a:bodyPr/>
          <a:lstStyle/>
          <a:p>
            <a:fld id="{D451B27F-98E0-4FFE-89F6-659A1657FA77}" type="datetimeFigureOut">
              <a:rPr lang="zh-CN" altLang="en-US" smtClean="0">
                <a:solidFill>
                  <a:prstClr val="black">
                    <a:tint val="75000"/>
                  </a:prstClr>
                </a:solidFill>
              </a:rPr>
              <a:pPr/>
              <a:t>2025/1/25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446EE3EF-656A-44B4-8E4F-D8A3C9C13581}"/>
              </a:ext>
            </a:extLst>
          </p:cNvPr>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8FBA725-80E1-44EA-AC4E-2D9CD7495507}"/>
              </a:ext>
            </a:extLst>
          </p:cNvPr>
          <p:cNvSpPr>
            <a:spLocks noGrp="1"/>
          </p:cNvSpPr>
          <p:nvPr>
            <p:ph type="sldNum" sz="quarter" idx="12"/>
          </p:nvPr>
        </p:nvSpPr>
        <p:spPr>
          <a:xfrm>
            <a:off x="8610600" y="6356350"/>
            <a:ext cx="2743200" cy="365125"/>
          </a:xfrm>
          <a:prstGeom prst="rect">
            <a:avLst/>
          </a:prstGeom>
        </p:spPr>
        <p:txBody>
          <a:bodyPr/>
          <a:lstStyle/>
          <a:p>
            <a:fld id="{4D4F7E5F-B5D7-498E-B6A3-47D5A21912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6322978"/>
      </p:ext>
    </p:extLst>
  </p:cSld>
  <p:clrMapOvr>
    <a:masterClrMapping/>
  </p:clrMapOvr>
  <mc:AlternateContent xmlns:mc="http://schemas.openxmlformats.org/markup-compatibility/2006" xmlns:p14="http://schemas.microsoft.com/office/powerpoint/2010/main">
    <mc:Choice Requires="p14">
      <p:transition spd="slow" p14:dur="1250" advClick="0" advTm="3000">
        <p14:flash/>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567"/>
            <a:ext cx="9144000" cy="2388017"/>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1" y="3602669"/>
            <a:ext cx="9144000" cy="165605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978" indent="0" algn="ctr">
              <a:buNone/>
              <a:defRPr sz="1600"/>
            </a:lvl7pPr>
            <a:lvl8pPr marL="3201167" indent="0" algn="ctr">
              <a:buNone/>
              <a:defRPr sz="1600"/>
            </a:lvl8pPr>
            <a:lvl9pPr marL="3658355"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1B16A73-8E87-4ACA-AA1C-83475A4BA7C8}" type="datetimeFigureOut">
              <a:rPr lang="ar-EG" smtClean="0">
                <a:solidFill>
                  <a:prstClr val="black">
                    <a:tint val="75000"/>
                  </a:prstClr>
                </a:solidFill>
              </a:rPr>
              <a:pPr/>
              <a:t>26/07/1446</a:t>
            </a:fld>
            <a:endParaRPr lang="ar-EG">
              <a:solidFill>
                <a:prstClr val="black">
                  <a:tint val="75000"/>
                </a:prstClr>
              </a:solidFill>
            </a:endParaRPr>
          </a:p>
        </p:txBody>
      </p:sp>
      <p:sp>
        <p:nvSpPr>
          <p:cNvPr id="5" name="页脚占位符 4"/>
          <p:cNvSpPr>
            <a:spLocks noGrp="1"/>
          </p:cNvSpPr>
          <p:nvPr>
            <p:ph type="ftr" sz="quarter" idx="11"/>
          </p:nvPr>
        </p:nvSpPr>
        <p:spPr/>
        <p:txBody>
          <a:bodyPr/>
          <a:lstStyle/>
          <a:p>
            <a:endParaRPr lang="ar-EG">
              <a:solidFill>
                <a:prstClr val="black">
                  <a:tint val="75000"/>
                </a:prstClr>
              </a:solidFill>
            </a:endParaRPr>
          </a:p>
        </p:txBody>
      </p:sp>
      <p:sp>
        <p:nvSpPr>
          <p:cNvPr id="6" name="灯片编号占位符 5"/>
          <p:cNvSpPr>
            <a:spLocks noGrp="1"/>
          </p:cNvSpPr>
          <p:nvPr>
            <p:ph type="sldNum" sz="quarter" idx="12"/>
          </p:nvPr>
        </p:nvSpPr>
        <p:spPr/>
        <p:txBody>
          <a:bodyPr/>
          <a:lstStyle/>
          <a:p>
            <a:fld id="{0313711D-20B2-4D32-B33C-D19FB9832C3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453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B16A73-8E87-4ACA-AA1C-83475A4BA7C8}" type="datetimeFigureOut">
              <a:rPr lang="ar-EG" smtClean="0">
                <a:solidFill>
                  <a:prstClr val="black">
                    <a:tint val="75000"/>
                  </a:prstClr>
                </a:solidFill>
              </a:rPr>
              <a:pPr/>
              <a:t>26/07/1446</a:t>
            </a:fld>
            <a:endParaRPr lang="ar-EG">
              <a:solidFill>
                <a:prstClr val="black">
                  <a:tint val="75000"/>
                </a:prstClr>
              </a:solidFill>
            </a:endParaRPr>
          </a:p>
        </p:txBody>
      </p:sp>
      <p:sp>
        <p:nvSpPr>
          <p:cNvPr id="5" name="页脚占位符 4"/>
          <p:cNvSpPr>
            <a:spLocks noGrp="1"/>
          </p:cNvSpPr>
          <p:nvPr>
            <p:ph type="ftr" sz="quarter" idx="11"/>
          </p:nvPr>
        </p:nvSpPr>
        <p:spPr/>
        <p:txBody>
          <a:bodyPr/>
          <a:lstStyle/>
          <a:p>
            <a:endParaRPr lang="ar-EG">
              <a:solidFill>
                <a:prstClr val="black">
                  <a:tint val="75000"/>
                </a:prstClr>
              </a:solidFill>
            </a:endParaRPr>
          </a:p>
        </p:txBody>
      </p:sp>
      <p:sp>
        <p:nvSpPr>
          <p:cNvPr id="6" name="灯片编号占位符 5"/>
          <p:cNvSpPr>
            <a:spLocks noGrp="1"/>
          </p:cNvSpPr>
          <p:nvPr>
            <p:ph type="sldNum" sz="quarter" idx="12"/>
          </p:nvPr>
        </p:nvSpPr>
        <p:spPr/>
        <p:txBody>
          <a:bodyPr/>
          <a:lstStyle/>
          <a:p>
            <a:fld id="{0313711D-20B2-4D32-B33C-D19FB9832C3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2616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4" y="1710038"/>
            <a:ext cx="10515600" cy="2853236"/>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4" y="4590274"/>
            <a:ext cx="10515600" cy="1500449"/>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978" indent="0">
              <a:buNone/>
              <a:defRPr sz="1600">
                <a:solidFill>
                  <a:schemeClr val="tx1">
                    <a:tint val="75000"/>
                  </a:schemeClr>
                </a:solidFill>
              </a:defRPr>
            </a:lvl7pPr>
            <a:lvl8pPr marL="3201167" indent="0">
              <a:buNone/>
              <a:defRPr sz="1600">
                <a:solidFill>
                  <a:schemeClr val="tx1">
                    <a:tint val="75000"/>
                  </a:schemeClr>
                </a:solidFill>
              </a:defRPr>
            </a:lvl8pPr>
            <a:lvl9pPr marL="365835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1B16A73-8E87-4ACA-AA1C-83475A4BA7C8}" type="datetimeFigureOut">
              <a:rPr lang="ar-EG" smtClean="0">
                <a:solidFill>
                  <a:prstClr val="black">
                    <a:tint val="75000"/>
                  </a:prstClr>
                </a:solidFill>
              </a:rPr>
              <a:pPr/>
              <a:t>26/07/1446</a:t>
            </a:fld>
            <a:endParaRPr lang="ar-EG">
              <a:solidFill>
                <a:prstClr val="black">
                  <a:tint val="75000"/>
                </a:prstClr>
              </a:solidFill>
            </a:endParaRPr>
          </a:p>
        </p:txBody>
      </p:sp>
      <p:sp>
        <p:nvSpPr>
          <p:cNvPr id="5" name="页脚占位符 4"/>
          <p:cNvSpPr>
            <a:spLocks noGrp="1"/>
          </p:cNvSpPr>
          <p:nvPr>
            <p:ph type="ftr" sz="quarter" idx="11"/>
          </p:nvPr>
        </p:nvSpPr>
        <p:spPr/>
        <p:txBody>
          <a:bodyPr/>
          <a:lstStyle/>
          <a:p>
            <a:endParaRPr lang="ar-EG">
              <a:solidFill>
                <a:prstClr val="black">
                  <a:tint val="75000"/>
                </a:prstClr>
              </a:solidFill>
            </a:endParaRPr>
          </a:p>
        </p:txBody>
      </p:sp>
      <p:sp>
        <p:nvSpPr>
          <p:cNvPr id="6" name="灯片编号占位符 5"/>
          <p:cNvSpPr>
            <a:spLocks noGrp="1"/>
          </p:cNvSpPr>
          <p:nvPr>
            <p:ph type="sldNum" sz="quarter" idx="12"/>
          </p:nvPr>
        </p:nvSpPr>
        <p:spPr/>
        <p:txBody>
          <a:bodyPr/>
          <a:lstStyle/>
          <a:p>
            <a:fld id="{0313711D-20B2-4D32-B33C-D19FB9832C3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02406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1B16A73-8E87-4ACA-AA1C-83475A4BA7C8}" type="datetimeFigureOut">
              <a:rPr lang="ar-EG" smtClean="0">
                <a:solidFill>
                  <a:prstClr val="black">
                    <a:tint val="75000"/>
                  </a:prstClr>
                </a:solidFill>
              </a:rPr>
              <a:pPr/>
              <a:t>26/07/1446</a:t>
            </a:fld>
            <a:endParaRPr lang="ar-EG">
              <a:solidFill>
                <a:prstClr val="black">
                  <a:tint val="75000"/>
                </a:prstClr>
              </a:solidFill>
            </a:endParaRPr>
          </a:p>
        </p:txBody>
      </p:sp>
      <p:sp>
        <p:nvSpPr>
          <p:cNvPr id="6" name="页脚占位符 5"/>
          <p:cNvSpPr>
            <a:spLocks noGrp="1"/>
          </p:cNvSpPr>
          <p:nvPr>
            <p:ph type="ftr" sz="quarter" idx="11"/>
          </p:nvPr>
        </p:nvSpPr>
        <p:spPr/>
        <p:txBody>
          <a:bodyPr/>
          <a:lstStyle/>
          <a:p>
            <a:endParaRPr lang="ar-EG">
              <a:solidFill>
                <a:prstClr val="black">
                  <a:tint val="75000"/>
                </a:prstClr>
              </a:solidFill>
            </a:endParaRPr>
          </a:p>
        </p:txBody>
      </p:sp>
      <p:sp>
        <p:nvSpPr>
          <p:cNvPr id="7" name="灯片编号占位符 6"/>
          <p:cNvSpPr>
            <a:spLocks noGrp="1"/>
          </p:cNvSpPr>
          <p:nvPr>
            <p:ph type="sldNum" sz="quarter" idx="12"/>
          </p:nvPr>
        </p:nvSpPr>
        <p:spPr/>
        <p:txBody>
          <a:bodyPr/>
          <a:lstStyle/>
          <a:p>
            <a:fld id="{0313711D-20B2-4D32-B33C-D19FB9832C3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63718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1" y="365190"/>
            <a:ext cx="10515600" cy="1325795"/>
          </a:xfrm>
        </p:spPr>
        <p:txBody>
          <a:bodyPr/>
          <a:lstStyle/>
          <a:p>
            <a:r>
              <a:rPr lang="zh-CN" altLang="en-US"/>
              <a:t>单击此处编辑母版标题样式</a:t>
            </a:r>
          </a:p>
        </p:txBody>
      </p:sp>
      <p:sp>
        <p:nvSpPr>
          <p:cNvPr id="3" name="文本占位符 2"/>
          <p:cNvSpPr>
            <a:spLocks noGrp="1"/>
          </p:cNvSpPr>
          <p:nvPr>
            <p:ph type="body" idx="1"/>
          </p:nvPr>
        </p:nvSpPr>
        <p:spPr>
          <a:xfrm>
            <a:off x="1186778" y="1778749"/>
            <a:ext cx="4873575" cy="824056"/>
          </a:xfr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8" y="2665852"/>
            <a:ext cx="4873575" cy="352490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52"/>
            <a:ext cx="4897576" cy="352490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B16A73-8E87-4ACA-AA1C-83475A4BA7C8}" type="datetimeFigureOut">
              <a:rPr lang="ar-EG" smtClean="0">
                <a:solidFill>
                  <a:prstClr val="black">
                    <a:tint val="75000"/>
                  </a:prstClr>
                </a:solidFill>
              </a:rPr>
              <a:pPr/>
              <a:t>26/07/1446</a:t>
            </a:fld>
            <a:endParaRPr lang="ar-EG">
              <a:solidFill>
                <a:prstClr val="black">
                  <a:tint val="75000"/>
                </a:prstClr>
              </a:solidFill>
            </a:endParaRPr>
          </a:p>
        </p:txBody>
      </p:sp>
      <p:sp>
        <p:nvSpPr>
          <p:cNvPr id="8" name="页脚占位符 7"/>
          <p:cNvSpPr>
            <a:spLocks noGrp="1"/>
          </p:cNvSpPr>
          <p:nvPr>
            <p:ph type="ftr" sz="quarter" idx="11"/>
          </p:nvPr>
        </p:nvSpPr>
        <p:spPr/>
        <p:txBody>
          <a:bodyPr/>
          <a:lstStyle/>
          <a:p>
            <a:endParaRPr lang="ar-EG">
              <a:solidFill>
                <a:prstClr val="black">
                  <a:tint val="75000"/>
                </a:prstClr>
              </a:solidFill>
            </a:endParaRPr>
          </a:p>
        </p:txBody>
      </p:sp>
      <p:sp>
        <p:nvSpPr>
          <p:cNvPr id="9" name="灯片编号占位符 8"/>
          <p:cNvSpPr>
            <a:spLocks noGrp="1"/>
          </p:cNvSpPr>
          <p:nvPr>
            <p:ph type="sldNum" sz="quarter" idx="12"/>
          </p:nvPr>
        </p:nvSpPr>
        <p:spPr/>
        <p:txBody>
          <a:bodyPr/>
          <a:lstStyle/>
          <a:p>
            <a:fld id="{0313711D-20B2-4D32-B33C-D19FB9832C3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89915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B16A73-8E87-4ACA-AA1C-83475A4BA7C8}" type="datetimeFigureOut">
              <a:rPr lang="ar-EG" smtClean="0">
                <a:solidFill>
                  <a:prstClr val="black">
                    <a:tint val="75000"/>
                  </a:prstClr>
                </a:solidFill>
              </a:rPr>
              <a:pPr/>
              <a:t>26/07/1446</a:t>
            </a:fld>
            <a:endParaRPr lang="ar-EG">
              <a:solidFill>
                <a:prstClr val="black">
                  <a:tint val="75000"/>
                </a:prstClr>
              </a:solidFill>
            </a:endParaRPr>
          </a:p>
        </p:txBody>
      </p:sp>
      <p:sp>
        <p:nvSpPr>
          <p:cNvPr id="4" name="页脚占位符 3"/>
          <p:cNvSpPr>
            <a:spLocks noGrp="1"/>
          </p:cNvSpPr>
          <p:nvPr>
            <p:ph type="ftr" sz="quarter" idx="11"/>
          </p:nvPr>
        </p:nvSpPr>
        <p:spPr/>
        <p:txBody>
          <a:bodyPr/>
          <a:lstStyle/>
          <a:p>
            <a:endParaRPr lang="ar-EG">
              <a:solidFill>
                <a:prstClr val="black">
                  <a:tint val="75000"/>
                </a:prstClr>
              </a:solidFill>
            </a:endParaRPr>
          </a:p>
        </p:txBody>
      </p:sp>
      <p:sp>
        <p:nvSpPr>
          <p:cNvPr id="5" name="灯片编号占位符 4"/>
          <p:cNvSpPr>
            <a:spLocks noGrp="1"/>
          </p:cNvSpPr>
          <p:nvPr>
            <p:ph type="sldNum" sz="quarter" idx="12"/>
          </p:nvPr>
        </p:nvSpPr>
        <p:spPr/>
        <p:txBody>
          <a:bodyPr/>
          <a:lstStyle/>
          <a:p>
            <a:fld id="{0313711D-20B2-4D32-B33C-D19FB9832C3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18515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B16A73-8E87-4ACA-AA1C-83475A4BA7C8}" type="datetimeFigureOut">
              <a:rPr lang="ar-EG" smtClean="0">
                <a:solidFill>
                  <a:prstClr val="black">
                    <a:tint val="75000"/>
                  </a:prstClr>
                </a:solidFill>
              </a:rPr>
              <a:pPr/>
              <a:t>26/07/1446</a:t>
            </a:fld>
            <a:endParaRPr lang="ar-EG">
              <a:solidFill>
                <a:prstClr val="black">
                  <a:tint val="75000"/>
                </a:prstClr>
              </a:solidFill>
            </a:endParaRPr>
          </a:p>
        </p:txBody>
      </p:sp>
      <p:sp>
        <p:nvSpPr>
          <p:cNvPr id="3" name="页脚占位符 2"/>
          <p:cNvSpPr>
            <a:spLocks noGrp="1"/>
          </p:cNvSpPr>
          <p:nvPr>
            <p:ph type="ftr" sz="quarter" idx="11"/>
          </p:nvPr>
        </p:nvSpPr>
        <p:spPr/>
        <p:txBody>
          <a:bodyPr/>
          <a:lstStyle/>
          <a:p>
            <a:endParaRPr lang="ar-EG">
              <a:solidFill>
                <a:prstClr val="black">
                  <a:tint val="75000"/>
                </a:prstClr>
              </a:solidFill>
            </a:endParaRPr>
          </a:p>
        </p:txBody>
      </p:sp>
      <p:sp>
        <p:nvSpPr>
          <p:cNvPr id="4" name="灯片编号占位符 3"/>
          <p:cNvSpPr>
            <a:spLocks noGrp="1"/>
          </p:cNvSpPr>
          <p:nvPr>
            <p:ph type="sldNum" sz="quarter" idx="12"/>
          </p:nvPr>
        </p:nvSpPr>
        <p:spPr/>
        <p:txBody>
          <a:bodyPr/>
          <a:lstStyle/>
          <a:p>
            <a:fld id="{0313711D-20B2-4D32-B33C-D19FB9832C3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5247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AD87B8-9A4B-45E2-BBE5-FB86ADE287A3}" type="datetimeFigureOut">
              <a:rPr lang="zh-CN" altLang="en-US" smtClean="0"/>
              <a:t>2025/1/25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7AAA611-6692-4583-86AB-5AB9B972BD46}" type="slidenum">
              <a:rPr lang="zh-CN" altLang="en-US" smtClean="0"/>
              <a:t>‹#›</a:t>
            </a:fld>
            <a:endParaRPr lang="zh-CN" altLang="en-US"/>
          </a:p>
        </p:txBody>
      </p:sp>
    </p:spTree>
    <p:extLst>
      <p:ext uri="{BB962C8B-B14F-4D97-AF65-F5344CB8AC3E}">
        <p14:creationId xmlns:p14="http://schemas.microsoft.com/office/powerpoint/2010/main" val="103251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80"/>
            <a:ext cx="4165349" cy="160048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978" indent="0">
              <a:buNone/>
              <a:defRPr sz="2000"/>
            </a:lvl7pPr>
            <a:lvl8pPr marL="3201167" indent="0">
              <a:buNone/>
              <a:defRPr sz="2000"/>
            </a:lvl8pPr>
            <a:lvl9pPr marL="3658355" indent="0">
              <a:buNone/>
              <a:defRPr sz="2000"/>
            </a:lvl9pPr>
          </a:lstStyle>
          <a:p>
            <a:endParaRPr lang="zh-CN" altLang="en-US"/>
          </a:p>
        </p:txBody>
      </p:sp>
      <p:sp>
        <p:nvSpPr>
          <p:cNvPr id="4" name="文本占位符 3"/>
          <p:cNvSpPr>
            <a:spLocks noGrp="1"/>
          </p:cNvSpPr>
          <p:nvPr>
            <p:ph type="body" sz="half" idx="2"/>
          </p:nvPr>
        </p:nvSpPr>
        <p:spPr>
          <a:xfrm>
            <a:off x="839791" y="2057765"/>
            <a:ext cx="4165349" cy="3812255"/>
          </a:xfr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978" indent="0">
              <a:buNone/>
              <a:defRPr sz="1400"/>
            </a:lvl7pPr>
            <a:lvl8pPr marL="3201167" indent="0">
              <a:buNone/>
              <a:defRPr sz="1400"/>
            </a:lvl8pPr>
            <a:lvl9pPr marL="365835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B16A73-8E87-4ACA-AA1C-83475A4BA7C8}" type="datetimeFigureOut">
              <a:rPr lang="ar-EG" smtClean="0">
                <a:solidFill>
                  <a:prstClr val="black">
                    <a:tint val="75000"/>
                  </a:prstClr>
                </a:solidFill>
              </a:rPr>
              <a:pPr/>
              <a:t>26/07/1446</a:t>
            </a:fld>
            <a:endParaRPr lang="ar-EG">
              <a:solidFill>
                <a:prstClr val="black">
                  <a:tint val="75000"/>
                </a:prstClr>
              </a:solidFill>
            </a:endParaRPr>
          </a:p>
        </p:txBody>
      </p:sp>
      <p:sp>
        <p:nvSpPr>
          <p:cNvPr id="6" name="页脚占位符 5"/>
          <p:cNvSpPr>
            <a:spLocks noGrp="1"/>
          </p:cNvSpPr>
          <p:nvPr>
            <p:ph type="ftr" sz="quarter" idx="11"/>
          </p:nvPr>
        </p:nvSpPr>
        <p:spPr/>
        <p:txBody>
          <a:bodyPr/>
          <a:lstStyle/>
          <a:p>
            <a:endParaRPr lang="ar-EG">
              <a:solidFill>
                <a:prstClr val="black">
                  <a:tint val="75000"/>
                </a:prstClr>
              </a:solidFill>
            </a:endParaRPr>
          </a:p>
        </p:txBody>
      </p:sp>
      <p:sp>
        <p:nvSpPr>
          <p:cNvPr id="7" name="灯片编号占位符 6"/>
          <p:cNvSpPr>
            <a:spLocks noGrp="1"/>
          </p:cNvSpPr>
          <p:nvPr>
            <p:ph type="sldNum" sz="quarter" idx="12"/>
          </p:nvPr>
        </p:nvSpPr>
        <p:spPr/>
        <p:txBody>
          <a:bodyPr/>
          <a:lstStyle/>
          <a:p>
            <a:fld id="{0313711D-20B2-4D32-B33C-D19FB9832C3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53730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B16A73-8E87-4ACA-AA1C-83475A4BA7C8}" type="datetimeFigureOut">
              <a:rPr lang="ar-EG" smtClean="0">
                <a:solidFill>
                  <a:prstClr val="black">
                    <a:tint val="75000"/>
                  </a:prstClr>
                </a:solidFill>
              </a:rPr>
              <a:pPr/>
              <a:t>26/07/1446</a:t>
            </a:fld>
            <a:endParaRPr lang="ar-EG">
              <a:solidFill>
                <a:prstClr val="black">
                  <a:tint val="75000"/>
                </a:prstClr>
              </a:solidFill>
            </a:endParaRPr>
          </a:p>
        </p:txBody>
      </p:sp>
      <p:sp>
        <p:nvSpPr>
          <p:cNvPr id="5" name="页脚占位符 4"/>
          <p:cNvSpPr>
            <a:spLocks noGrp="1"/>
          </p:cNvSpPr>
          <p:nvPr>
            <p:ph type="ftr" sz="quarter" idx="11"/>
          </p:nvPr>
        </p:nvSpPr>
        <p:spPr/>
        <p:txBody>
          <a:bodyPr/>
          <a:lstStyle/>
          <a:p>
            <a:endParaRPr lang="ar-EG">
              <a:solidFill>
                <a:prstClr val="black">
                  <a:tint val="75000"/>
                </a:prstClr>
              </a:solidFill>
            </a:endParaRPr>
          </a:p>
        </p:txBody>
      </p:sp>
      <p:sp>
        <p:nvSpPr>
          <p:cNvPr id="6" name="灯片编号占位符 5"/>
          <p:cNvSpPr>
            <a:spLocks noGrp="1"/>
          </p:cNvSpPr>
          <p:nvPr>
            <p:ph type="sldNum" sz="quarter" idx="12"/>
          </p:nvPr>
        </p:nvSpPr>
        <p:spPr/>
        <p:txBody>
          <a:bodyPr/>
          <a:lstStyle/>
          <a:p>
            <a:fld id="{0313711D-20B2-4D32-B33C-D19FB9832C3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8062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3" y="365189"/>
            <a:ext cx="10515600" cy="581285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51B16A73-8E87-4ACA-AA1C-83475A4BA7C8}" type="datetimeFigureOut">
              <a:rPr lang="ar-EG" smtClean="0">
                <a:solidFill>
                  <a:prstClr val="black">
                    <a:tint val="75000"/>
                  </a:prstClr>
                </a:solidFill>
              </a:rPr>
              <a:pPr/>
              <a:t>26/07/1446</a:t>
            </a:fld>
            <a:endParaRPr lang="ar-EG">
              <a:solidFill>
                <a:prstClr val="black">
                  <a:tint val="75000"/>
                </a:prstClr>
              </a:solidFill>
            </a:endParaRPr>
          </a:p>
        </p:txBody>
      </p:sp>
      <p:sp>
        <p:nvSpPr>
          <p:cNvPr id="4" name="页脚占位符 3"/>
          <p:cNvSpPr>
            <a:spLocks noGrp="1"/>
          </p:cNvSpPr>
          <p:nvPr>
            <p:ph type="ftr" sz="quarter" idx="11"/>
          </p:nvPr>
        </p:nvSpPr>
        <p:spPr/>
        <p:txBody>
          <a:bodyPr/>
          <a:lstStyle/>
          <a:p>
            <a:endParaRPr lang="ar-EG">
              <a:solidFill>
                <a:prstClr val="black">
                  <a:tint val="75000"/>
                </a:prstClr>
              </a:solidFill>
            </a:endParaRPr>
          </a:p>
        </p:txBody>
      </p:sp>
      <p:sp>
        <p:nvSpPr>
          <p:cNvPr id="5" name="灯片编号占位符 4"/>
          <p:cNvSpPr>
            <a:spLocks noGrp="1"/>
          </p:cNvSpPr>
          <p:nvPr>
            <p:ph type="sldNum" sz="quarter" idx="12"/>
          </p:nvPr>
        </p:nvSpPr>
        <p:spPr/>
        <p:txBody>
          <a:bodyPr/>
          <a:lstStyle/>
          <a:p>
            <a:fld id="{0313711D-20B2-4D32-B33C-D19FB9832C37}"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030764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126739" tIns="63370" rIns="126739" bIns="63370"/>
          <a:lstStyle>
            <a:lvl1pPr marL="0" indent="0" algn="ctr">
              <a:buNone/>
              <a:defRPr sz="11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54004" rIns="0" bIns="540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23"/>
            <a:ext cx="4511964" cy="228491"/>
          </a:xfrm>
          <a:prstGeom prst="rect">
            <a:avLst/>
          </a:prstGeom>
        </p:spPr>
        <p:txBody>
          <a:bodyPr vert="horz" lIns="0" tIns="54004" rIns="0" bIns="540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70" y="4818668"/>
            <a:ext cx="4488039" cy="1537136"/>
          </a:xfrm>
          <a:prstGeom prst="rect">
            <a:avLst/>
          </a:prstGeom>
        </p:spPr>
        <p:txBody>
          <a:bodyPr vert="horz" lIns="0" tIns="0" rIns="0" bIns="0"/>
          <a:lstStyle>
            <a:lvl1pPr marL="0" indent="0" algn="ctr">
              <a:lnSpc>
                <a:spcPct val="130000"/>
              </a:lnSpc>
              <a:buNone/>
              <a:defRPr sz="14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371536831"/>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43" indent="0" algn="ctr">
              <a:buNone/>
              <a:defRPr sz="2000"/>
            </a:lvl2pPr>
            <a:lvl3pPr marL="914286" indent="0" algn="ctr">
              <a:buNone/>
              <a:defRPr sz="19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fld id="{41C19A76-79D9-4501-8B76-5424D26837E9}" type="datetimeFigureOut">
              <a:rPr lang="zh-CN" altLang="en-US" smtClean="0">
                <a:solidFill>
                  <a:prstClr val="black">
                    <a:tint val="75000"/>
                  </a:prstClr>
                </a:solidFill>
              </a:rPr>
              <a:pPr/>
              <a:t>2025/1/25</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7C703AF4-762A-4647-94A4-F503D7D829C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5" name="图片占位符 4">
            <a:extLst>
              <a:ext uri="{FF2B5EF4-FFF2-40B4-BE49-F238E27FC236}">
                <a16:creationId xmlns:a16="http://schemas.microsoft.com/office/drawing/2014/main" xmlns="" id="{BFF41396-1773-419B-9829-C04BE786BB76}"/>
              </a:ext>
            </a:extLst>
          </p:cNvPr>
          <p:cNvSpPr>
            <a:spLocks noGrp="1"/>
          </p:cNvSpPr>
          <p:nvPr>
            <p:ph type="pic" sz="quarter" idx="10"/>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72387351"/>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315020"/>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过度页1">
    <p:spTree>
      <p:nvGrpSpPr>
        <p:cNvPr id="1" name=""/>
        <p:cNvGrpSpPr/>
        <p:nvPr/>
      </p:nvGrpSpPr>
      <p:grpSpPr>
        <a:xfrm>
          <a:off x="0" y="0"/>
          <a:ext cx="0" cy="0"/>
          <a:chOff x="0" y="0"/>
          <a:chExt cx="0" cy="0"/>
        </a:xfrm>
      </p:grpSpPr>
      <p:sp>
        <p:nvSpPr>
          <p:cNvPr id="2" name="图片占位符 1">
            <a:extLst>
              <a:ext uri="{FF2B5EF4-FFF2-40B4-BE49-F238E27FC236}">
                <a16:creationId xmlns:a16="http://schemas.microsoft.com/office/drawing/2014/main" xmlns="" id="{539EE8DF-4D97-4425-9871-5DF873FF8C7B}"/>
              </a:ext>
            </a:extLst>
          </p:cNvPr>
          <p:cNvSpPr>
            <a:spLocks noGrp="1"/>
          </p:cNvSpPr>
          <p:nvPr>
            <p:ph type="pic" sz="quarter" idx="10"/>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46004753"/>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6365372F-8571-44C9-85C4-E139525798EF}"/>
              </a:ext>
            </a:extLst>
          </p:cNvPr>
          <p:cNvSpPr txBox="1"/>
          <p:nvPr userDrawn="1"/>
        </p:nvSpPr>
        <p:spPr>
          <a:xfrm>
            <a:off x="74468" y="0"/>
            <a:ext cx="772969" cy="1200329"/>
          </a:xfrm>
          <a:prstGeom prst="rect">
            <a:avLst/>
          </a:prstGeom>
          <a:noFill/>
        </p:spPr>
        <p:txBody>
          <a:bodyPr wrap="non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algn="l" defTabSz="914400" rtl="0">
              <a:defRPr/>
            </a:pPr>
            <a:r>
              <a:rPr lang="en-US" altLang="zh-CN" sz="7200" dirty="0">
                <a:solidFill>
                  <a:srgbClr val="2B3453"/>
                </a:solidFill>
              </a:rPr>
              <a:t>0</a:t>
            </a:r>
            <a:r>
              <a:rPr lang="en-US" altLang="zh-CN" sz="7200" dirty="0">
                <a:solidFill>
                  <a:srgbClr val="2B3453"/>
                </a:solidFill>
                <a:effectLst>
                  <a:outerShdw blurRad="38100" dist="38100" dir="2700000" algn="tl">
                    <a:srgbClr val="000000">
                      <a:alpha val="43137"/>
                    </a:srgbClr>
                  </a:outerShdw>
                </a:effectLst>
              </a:rPr>
              <a:t>1</a:t>
            </a:r>
            <a:endParaRPr lang="zh-CN" altLang="en-US" sz="7200" dirty="0">
              <a:solidFill>
                <a:srgbClr val="2B3453"/>
              </a:solidFill>
              <a:effectLst>
                <a:outerShdw blurRad="38100" dist="38100" dir="2700000" algn="tl">
                  <a:srgbClr val="000000">
                    <a:alpha val="43137"/>
                  </a:srgbClr>
                </a:outerShdw>
              </a:effectLst>
            </a:endParaRPr>
          </a:p>
        </p:txBody>
      </p:sp>
      <p:sp>
        <p:nvSpPr>
          <p:cNvPr id="3" name="TextBox 90">
            <a:extLst>
              <a:ext uri="{FF2B5EF4-FFF2-40B4-BE49-F238E27FC236}">
                <a16:creationId xmlns:a16="http://schemas.microsoft.com/office/drawing/2014/main" xmlns="" id="{F9FB2225-D89B-4F63-9256-3F7547FBE02C}"/>
              </a:ext>
            </a:extLst>
          </p:cNvPr>
          <p:cNvSpPr txBox="1"/>
          <p:nvPr userDrawn="1"/>
        </p:nvSpPr>
        <p:spPr>
          <a:xfrm>
            <a:off x="954882" y="192950"/>
            <a:ext cx="5283991" cy="537428"/>
          </a:xfrm>
          <a:prstGeom prst="rect">
            <a:avLst/>
          </a:prstGeom>
          <a:noFill/>
        </p:spPr>
        <p:txBody>
          <a:bodyPr wrap="square" lIns="105509" tIns="52755" rIns="105509" bIns="52755" rtlCol="0">
            <a:spAutoFit/>
          </a:bodyPr>
          <a:lstStyle/>
          <a:p>
            <a:pPr algn="l" defTabSz="914400" rtl="0">
              <a:defRPr/>
            </a:pPr>
            <a:r>
              <a:rPr lang="zh-CN" altLang="en-US" sz="2800" b="1" dirty="0">
                <a:solidFill>
                  <a:srgbClr val="2B3453"/>
                </a:solidFill>
                <a:latin typeface="微软雅黑" panose="020B0503020204020204" pitchFamily="34" charset="-122"/>
              </a:rPr>
              <a:t>请输入您的标题</a:t>
            </a:r>
          </a:p>
        </p:txBody>
      </p:sp>
      <p:sp>
        <p:nvSpPr>
          <p:cNvPr id="4" name="文本框 3">
            <a:extLst>
              <a:ext uri="{FF2B5EF4-FFF2-40B4-BE49-F238E27FC236}">
                <a16:creationId xmlns:a16="http://schemas.microsoft.com/office/drawing/2014/main" xmlns="" id="{541FBD16-BD32-45E3-83CA-F74365591B11}"/>
              </a:ext>
            </a:extLst>
          </p:cNvPr>
          <p:cNvSpPr txBox="1"/>
          <p:nvPr userDrawn="1"/>
        </p:nvSpPr>
        <p:spPr>
          <a:xfrm>
            <a:off x="954882" y="600164"/>
            <a:ext cx="5160225" cy="461665"/>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algn="l" defTabSz="914400" rtl="0">
              <a:defRPr/>
            </a:pPr>
            <a:r>
              <a:rPr lang="en-US" altLang="zh-CN" sz="2400" b="0" dirty="0">
                <a:solidFill>
                  <a:prstClr val="black"/>
                </a:solidFill>
                <a:latin typeface="Arial"/>
                <a:ea typeface="黑体" panose="02010609060101010101" pitchFamily="49" charset="-122"/>
              </a:rPr>
              <a:t>Click here to add Title</a:t>
            </a:r>
            <a:endParaRPr lang="zh-CN" altLang="en-US" sz="2400" b="0" dirty="0">
              <a:solidFill>
                <a:prstClr val="black"/>
              </a:solidFill>
              <a:effectLst>
                <a:outerShdw blurRad="38100" dist="38100" dir="2700000" algn="tl">
                  <a:srgbClr val="000000">
                    <a:alpha val="43137"/>
                  </a:srgbClr>
                </a:outerShdw>
              </a:effectLst>
              <a:latin typeface="Arial"/>
              <a:ea typeface="黑体" panose="02010609060101010101" pitchFamily="49" charset="-122"/>
            </a:endParaRPr>
          </a:p>
        </p:txBody>
      </p:sp>
    </p:spTree>
    <p:extLst>
      <p:ext uri="{BB962C8B-B14F-4D97-AF65-F5344CB8AC3E}">
        <p14:creationId xmlns:p14="http://schemas.microsoft.com/office/powerpoint/2010/main" val="3095663898"/>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9" presetClass="entr" presetSubtype="5" fill="hold" grpId="0" nodeType="withEffect">
                                  <p:stCondLst>
                                    <p:cond delay="10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
                                          </p:val>
                                        </p:tav>
                                        <p:tav tm="100000">
                                          <p:val>
                                            <p:strVal val="#ppt_w"/>
                                          </p:val>
                                        </p:tav>
                                      </p:tavLst>
                                    </p:anim>
                                    <p:anim calcmode="lin" valueType="num">
                                      <p:cBhvr>
                                        <p:cTn id="11" dur="500" fill="hold"/>
                                        <p:tgtEl>
                                          <p:spTgt spid="3"/>
                                        </p:tgtEl>
                                        <p:attrNameLst>
                                          <p:attrName>ppt_h</p:attrName>
                                        </p:attrNameLst>
                                      </p:cBhvr>
                                      <p:tavLst>
                                        <p:tav tm="0" fmla="#ppt_h*sin(2.5*pi*$)">
                                          <p:val>
                                            <p:fltVal val="0"/>
                                          </p:val>
                                        </p:tav>
                                        <p:tav tm="100000">
                                          <p:val>
                                            <p:fltVal val="1"/>
                                          </p:val>
                                        </p:tav>
                                      </p:tavLst>
                                    </p:anim>
                                  </p:childTnLst>
                                </p:cTn>
                              </p:par>
                              <p:par>
                                <p:cTn id="12" presetID="12" presetClass="entr" presetSubtype="4"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BF6BDD70-64B4-4CF0-AC89-364377F422A8}"/>
              </a:ext>
            </a:extLst>
          </p:cNvPr>
          <p:cNvSpPr txBox="1"/>
          <p:nvPr userDrawn="1"/>
        </p:nvSpPr>
        <p:spPr>
          <a:xfrm>
            <a:off x="74468" y="0"/>
            <a:ext cx="1023037" cy="1200329"/>
          </a:xfrm>
          <a:prstGeom prst="rect">
            <a:avLst/>
          </a:prstGeom>
          <a:noFill/>
        </p:spPr>
        <p:txBody>
          <a:bodyPr wrap="non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algn="l" defTabSz="914400" rtl="0">
              <a:defRPr/>
            </a:pPr>
            <a:r>
              <a:rPr lang="en-US" altLang="zh-CN" sz="7200" dirty="0">
                <a:solidFill>
                  <a:srgbClr val="2B3453"/>
                </a:solidFill>
              </a:rPr>
              <a:t>0</a:t>
            </a:r>
            <a:r>
              <a:rPr lang="en-US" altLang="zh-CN" sz="7200" dirty="0">
                <a:solidFill>
                  <a:srgbClr val="2B3453"/>
                </a:solidFill>
                <a:effectLst>
                  <a:outerShdw blurRad="38100" dist="38100" dir="2700000" algn="tl">
                    <a:srgbClr val="000000">
                      <a:alpha val="43137"/>
                    </a:srgbClr>
                  </a:outerShdw>
                </a:effectLst>
              </a:rPr>
              <a:t>2</a:t>
            </a:r>
            <a:endParaRPr lang="zh-CN" altLang="en-US" sz="7200" dirty="0">
              <a:solidFill>
                <a:srgbClr val="2B3453"/>
              </a:solidFill>
              <a:effectLst>
                <a:outerShdw blurRad="38100" dist="38100" dir="2700000" algn="tl">
                  <a:srgbClr val="000000">
                    <a:alpha val="43137"/>
                  </a:srgbClr>
                </a:outerShdw>
              </a:effectLst>
            </a:endParaRPr>
          </a:p>
        </p:txBody>
      </p:sp>
      <p:sp>
        <p:nvSpPr>
          <p:cNvPr id="3" name="TextBox 90">
            <a:extLst>
              <a:ext uri="{FF2B5EF4-FFF2-40B4-BE49-F238E27FC236}">
                <a16:creationId xmlns:a16="http://schemas.microsoft.com/office/drawing/2014/main" xmlns="" id="{387DA1A1-64EE-409D-83C4-09DB46E105C6}"/>
              </a:ext>
            </a:extLst>
          </p:cNvPr>
          <p:cNvSpPr txBox="1"/>
          <p:nvPr userDrawn="1"/>
        </p:nvSpPr>
        <p:spPr>
          <a:xfrm>
            <a:off x="954882" y="192950"/>
            <a:ext cx="5283991" cy="537428"/>
          </a:xfrm>
          <a:prstGeom prst="rect">
            <a:avLst/>
          </a:prstGeom>
          <a:noFill/>
        </p:spPr>
        <p:txBody>
          <a:bodyPr wrap="square" lIns="105509" tIns="52755" rIns="105509" bIns="52755" rtlCol="0">
            <a:spAutoFit/>
          </a:bodyPr>
          <a:lstStyle/>
          <a:p>
            <a:pPr algn="l" defTabSz="914400" rtl="0">
              <a:defRPr/>
            </a:pPr>
            <a:r>
              <a:rPr lang="zh-CN" altLang="en-US" sz="2800" b="1" dirty="0">
                <a:solidFill>
                  <a:srgbClr val="2B3453"/>
                </a:solidFill>
                <a:latin typeface="微软雅黑" panose="020B0503020204020204" pitchFamily="34" charset="-122"/>
              </a:rPr>
              <a:t>请输入您的标题</a:t>
            </a:r>
          </a:p>
        </p:txBody>
      </p:sp>
      <p:sp>
        <p:nvSpPr>
          <p:cNvPr id="4" name="文本框 3">
            <a:extLst>
              <a:ext uri="{FF2B5EF4-FFF2-40B4-BE49-F238E27FC236}">
                <a16:creationId xmlns:a16="http://schemas.microsoft.com/office/drawing/2014/main" xmlns="" id="{C3F464B7-9658-45F1-A865-C8E8FF54799D}"/>
              </a:ext>
            </a:extLst>
          </p:cNvPr>
          <p:cNvSpPr txBox="1"/>
          <p:nvPr userDrawn="1"/>
        </p:nvSpPr>
        <p:spPr>
          <a:xfrm>
            <a:off x="954882" y="600164"/>
            <a:ext cx="5160225" cy="461665"/>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algn="l" defTabSz="914400" rtl="0">
              <a:defRPr/>
            </a:pPr>
            <a:r>
              <a:rPr lang="en-US" altLang="zh-CN" sz="2400" b="0" dirty="0">
                <a:solidFill>
                  <a:prstClr val="black"/>
                </a:solidFill>
                <a:latin typeface="Arial"/>
                <a:ea typeface="黑体" panose="02010609060101010101" pitchFamily="49" charset="-122"/>
              </a:rPr>
              <a:t>Click here to add Title</a:t>
            </a:r>
            <a:endParaRPr lang="zh-CN" altLang="en-US" sz="2400" b="0" dirty="0">
              <a:solidFill>
                <a:prstClr val="black"/>
              </a:solidFill>
              <a:effectLst>
                <a:outerShdw blurRad="38100" dist="38100" dir="2700000" algn="tl">
                  <a:srgbClr val="000000">
                    <a:alpha val="43137"/>
                  </a:srgbClr>
                </a:outerShdw>
              </a:effectLst>
              <a:latin typeface="Arial"/>
              <a:ea typeface="黑体" panose="02010609060101010101" pitchFamily="49" charset="-122"/>
            </a:endParaRPr>
          </a:p>
        </p:txBody>
      </p:sp>
    </p:spTree>
    <p:extLst>
      <p:ext uri="{BB962C8B-B14F-4D97-AF65-F5344CB8AC3E}">
        <p14:creationId xmlns:p14="http://schemas.microsoft.com/office/powerpoint/2010/main" val="812448857"/>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9" presetClass="entr" presetSubtype="5" fill="hold" grpId="0" nodeType="withEffect">
                                  <p:stCondLst>
                                    <p:cond delay="10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
                                          </p:val>
                                        </p:tav>
                                        <p:tav tm="100000">
                                          <p:val>
                                            <p:strVal val="#ppt_w"/>
                                          </p:val>
                                        </p:tav>
                                      </p:tavLst>
                                    </p:anim>
                                    <p:anim calcmode="lin" valueType="num">
                                      <p:cBhvr>
                                        <p:cTn id="11" dur="500" fill="hold"/>
                                        <p:tgtEl>
                                          <p:spTgt spid="3"/>
                                        </p:tgtEl>
                                        <p:attrNameLst>
                                          <p:attrName>ppt_h</p:attrName>
                                        </p:attrNameLst>
                                      </p:cBhvr>
                                      <p:tavLst>
                                        <p:tav tm="0" fmla="#ppt_h*sin(2.5*pi*$)">
                                          <p:val>
                                            <p:fltVal val="0"/>
                                          </p:val>
                                        </p:tav>
                                        <p:tav tm="100000">
                                          <p:val>
                                            <p:fltVal val="1"/>
                                          </p:val>
                                        </p:tav>
                                      </p:tavLst>
                                    </p:anim>
                                  </p:childTnLst>
                                </p:cTn>
                              </p:par>
                              <p:par>
                                <p:cTn id="12" presetID="12" presetClass="entr" presetSubtype="4"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BDD573B9-D5F9-4BE4-AEBF-68931223BEAC}"/>
              </a:ext>
            </a:extLst>
          </p:cNvPr>
          <p:cNvSpPr txBox="1"/>
          <p:nvPr userDrawn="1"/>
        </p:nvSpPr>
        <p:spPr>
          <a:xfrm>
            <a:off x="74468" y="0"/>
            <a:ext cx="1040670" cy="1200329"/>
          </a:xfrm>
          <a:prstGeom prst="rect">
            <a:avLst/>
          </a:prstGeom>
          <a:noFill/>
        </p:spPr>
        <p:txBody>
          <a:bodyPr wrap="non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algn="l" defTabSz="914400" rtl="0">
              <a:defRPr/>
            </a:pPr>
            <a:r>
              <a:rPr lang="en-US" altLang="zh-CN" sz="7200" dirty="0">
                <a:solidFill>
                  <a:srgbClr val="2B3453"/>
                </a:solidFill>
              </a:rPr>
              <a:t>0</a:t>
            </a:r>
            <a:r>
              <a:rPr lang="en-US" altLang="zh-CN" sz="7200" dirty="0">
                <a:solidFill>
                  <a:srgbClr val="2B3453"/>
                </a:solidFill>
                <a:effectLst>
                  <a:outerShdw blurRad="38100" dist="38100" dir="2700000" algn="tl">
                    <a:srgbClr val="000000">
                      <a:alpha val="43137"/>
                    </a:srgbClr>
                  </a:outerShdw>
                </a:effectLst>
              </a:rPr>
              <a:t>3</a:t>
            </a:r>
            <a:endParaRPr lang="zh-CN" altLang="en-US" sz="7200" dirty="0">
              <a:solidFill>
                <a:srgbClr val="2B3453"/>
              </a:solidFill>
              <a:effectLst>
                <a:outerShdw blurRad="38100" dist="38100" dir="2700000" algn="tl">
                  <a:srgbClr val="000000">
                    <a:alpha val="43137"/>
                  </a:srgbClr>
                </a:outerShdw>
              </a:effectLst>
            </a:endParaRPr>
          </a:p>
        </p:txBody>
      </p:sp>
      <p:sp>
        <p:nvSpPr>
          <p:cNvPr id="3" name="TextBox 90">
            <a:extLst>
              <a:ext uri="{FF2B5EF4-FFF2-40B4-BE49-F238E27FC236}">
                <a16:creationId xmlns:a16="http://schemas.microsoft.com/office/drawing/2014/main" xmlns="" id="{8EC60DBA-E4E3-4F21-A9AD-5D35F5A7DCCE}"/>
              </a:ext>
            </a:extLst>
          </p:cNvPr>
          <p:cNvSpPr txBox="1"/>
          <p:nvPr userDrawn="1"/>
        </p:nvSpPr>
        <p:spPr>
          <a:xfrm>
            <a:off x="954882" y="192950"/>
            <a:ext cx="5283991" cy="537428"/>
          </a:xfrm>
          <a:prstGeom prst="rect">
            <a:avLst/>
          </a:prstGeom>
          <a:noFill/>
        </p:spPr>
        <p:txBody>
          <a:bodyPr wrap="square" lIns="105509" tIns="52755" rIns="105509" bIns="52755" rtlCol="0">
            <a:spAutoFit/>
          </a:bodyPr>
          <a:lstStyle/>
          <a:p>
            <a:pPr algn="l" defTabSz="914400" rtl="0">
              <a:defRPr/>
            </a:pPr>
            <a:r>
              <a:rPr lang="zh-CN" altLang="en-US" sz="2800" b="1" dirty="0">
                <a:solidFill>
                  <a:srgbClr val="2B3453"/>
                </a:solidFill>
                <a:latin typeface="微软雅黑" panose="020B0503020204020204" pitchFamily="34" charset="-122"/>
              </a:rPr>
              <a:t>请输入您的标题</a:t>
            </a:r>
          </a:p>
        </p:txBody>
      </p:sp>
      <p:sp>
        <p:nvSpPr>
          <p:cNvPr id="4" name="文本框 3">
            <a:extLst>
              <a:ext uri="{FF2B5EF4-FFF2-40B4-BE49-F238E27FC236}">
                <a16:creationId xmlns:a16="http://schemas.microsoft.com/office/drawing/2014/main" xmlns="" id="{277EB638-C357-4220-B1A1-8F3982F9B78D}"/>
              </a:ext>
            </a:extLst>
          </p:cNvPr>
          <p:cNvSpPr txBox="1"/>
          <p:nvPr userDrawn="1"/>
        </p:nvSpPr>
        <p:spPr>
          <a:xfrm>
            <a:off x="954882" y="600164"/>
            <a:ext cx="5160225" cy="461665"/>
          </a:xfrm>
          <a:prstGeom prst="rect">
            <a:avLst/>
          </a:prstGeom>
          <a:noFill/>
        </p:spPr>
        <p:txBody>
          <a:bodyPr wrap="square" rtlCol="0">
            <a:spAutoFit/>
          </a:bodyPr>
          <a:lstStyle>
            <a:defPPr>
              <a:defRPr lang="zh-CN"/>
            </a:defPPr>
            <a:lvl1pPr>
              <a:defRPr sz="19900" b="1">
                <a:gradFill flip="none" rotWithShape="1">
                  <a:gsLst>
                    <a:gs pos="43000">
                      <a:srgbClr val="282828"/>
                    </a:gs>
                    <a:gs pos="43000">
                      <a:srgbClr val="FF4A53"/>
                    </a:gs>
                  </a:gsLst>
                  <a:lin ang="0" scaled="1"/>
                  <a:tileRect/>
                </a:gradFill>
                <a:latin typeface="Agency FB" panose="020B0503020202020204" pitchFamily="34" charset="0"/>
              </a:defRPr>
            </a:lvl1pPr>
          </a:lstStyle>
          <a:p>
            <a:pPr algn="l" defTabSz="914400" rtl="0">
              <a:defRPr/>
            </a:pPr>
            <a:r>
              <a:rPr lang="en-US" altLang="zh-CN" sz="2400" b="0" dirty="0">
                <a:solidFill>
                  <a:prstClr val="black"/>
                </a:solidFill>
                <a:latin typeface="Arial"/>
                <a:ea typeface="黑体" panose="02010609060101010101" pitchFamily="49" charset="-122"/>
              </a:rPr>
              <a:t>Click here to add Title</a:t>
            </a:r>
            <a:endParaRPr lang="zh-CN" altLang="en-US" sz="2400" b="0" dirty="0">
              <a:solidFill>
                <a:prstClr val="black"/>
              </a:solidFill>
              <a:effectLst>
                <a:outerShdw blurRad="38100" dist="38100" dir="2700000" algn="tl">
                  <a:srgbClr val="000000">
                    <a:alpha val="43137"/>
                  </a:srgbClr>
                </a:outerShdw>
              </a:effectLst>
              <a:latin typeface="Arial"/>
              <a:ea typeface="黑体" panose="02010609060101010101" pitchFamily="49" charset="-122"/>
            </a:endParaRPr>
          </a:p>
        </p:txBody>
      </p:sp>
    </p:spTree>
    <p:extLst>
      <p:ext uri="{BB962C8B-B14F-4D97-AF65-F5344CB8AC3E}">
        <p14:creationId xmlns:p14="http://schemas.microsoft.com/office/powerpoint/2010/main" val="3606543012"/>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9" presetClass="entr" presetSubtype="5" fill="hold" grpId="0" nodeType="withEffect">
                                  <p:stCondLst>
                                    <p:cond delay="10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
                                          </p:val>
                                        </p:tav>
                                        <p:tav tm="100000">
                                          <p:val>
                                            <p:strVal val="#ppt_w"/>
                                          </p:val>
                                        </p:tav>
                                      </p:tavLst>
                                    </p:anim>
                                    <p:anim calcmode="lin" valueType="num">
                                      <p:cBhvr>
                                        <p:cTn id="11" dur="500" fill="hold"/>
                                        <p:tgtEl>
                                          <p:spTgt spid="3"/>
                                        </p:tgtEl>
                                        <p:attrNameLst>
                                          <p:attrName>ppt_h</p:attrName>
                                        </p:attrNameLst>
                                      </p:cBhvr>
                                      <p:tavLst>
                                        <p:tav tm="0" fmla="#ppt_h*sin(2.5*pi*$)">
                                          <p:val>
                                            <p:fltVal val="0"/>
                                          </p:val>
                                        </p:tav>
                                        <p:tav tm="100000">
                                          <p:val>
                                            <p:fltVal val="1"/>
                                          </p:val>
                                        </p:tav>
                                      </p:tavLst>
                                    </p:anim>
                                  </p:childTnLst>
                                </p:cTn>
                              </p:par>
                              <p:par>
                                <p:cTn id="12" presetID="12" presetClass="entr" presetSubtype="4"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91" y="365780"/>
            <a:ext cx="10515224" cy="1324635"/>
          </a:xfrm>
          <a:prstGeom prst="rect">
            <a:avLst/>
          </a:prstGeom>
        </p:spPr>
        <p:txBody>
          <a:bodyPr vert="horz" lIns="86684" tIns="43346" rIns="86684" bIns="43346"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91" y="1825891"/>
            <a:ext cx="10515224" cy="4351728"/>
          </a:xfrm>
          <a:prstGeom prst="rect">
            <a:avLst/>
          </a:prstGeom>
        </p:spPr>
        <p:txBody>
          <a:bodyPr vert="horz" lIns="86684" tIns="43346" rIns="86684" bIns="4334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5" y="6356749"/>
            <a:ext cx="2742447" cy="364275"/>
          </a:xfrm>
          <a:prstGeom prst="rect">
            <a:avLst/>
          </a:prstGeom>
        </p:spPr>
        <p:txBody>
          <a:bodyPr vert="horz" lIns="86684" tIns="43346" rIns="86684" bIns="43346" rtlCol="0" anchor="ctr"/>
          <a:lstStyle>
            <a:lvl1pPr algn="l">
              <a:defRPr sz="1100">
                <a:solidFill>
                  <a:schemeClr val="tx1">
                    <a:tint val="75000"/>
                  </a:schemeClr>
                </a:solidFill>
              </a:defRPr>
            </a:lvl1pPr>
          </a:lstStyle>
          <a:p>
            <a:fld id="{51B16A73-8E87-4ACA-AA1C-83475A4BA7C8}" type="datetimeFigureOut">
              <a:rPr lang="ar-EG" smtClean="0"/>
              <a:t>26/07/1446</a:t>
            </a:fld>
            <a:endParaRPr lang="ar-EG"/>
          </a:p>
        </p:txBody>
      </p:sp>
      <p:sp>
        <p:nvSpPr>
          <p:cNvPr id="5" name="页脚占位符 4"/>
          <p:cNvSpPr>
            <a:spLocks noGrp="1"/>
          </p:cNvSpPr>
          <p:nvPr>
            <p:ph type="ftr" sz="quarter" idx="3"/>
          </p:nvPr>
        </p:nvSpPr>
        <p:spPr>
          <a:xfrm>
            <a:off x="4038419" y="6356749"/>
            <a:ext cx="4115177" cy="364275"/>
          </a:xfrm>
          <a:prstGeom prst="rect">
            <a:avLst/>
          </a:prstGeom>
        </p:spPr>
        <p:txBody>
          <a:bodyPr vert="horz" lIns="86684" tIns="43346" rIns="86684" bIns="43346" rtlCol="0" anchor="ctr"/>
          <a:lstStyle>
            <a:lvl1pPr algn="ctr">
              <a:defRPr sz="1100">
                <a:solidFill>
                  <a:schemeClr val="tx1">
                    <a:tint val="75000"/>
                  </a:schemeClr>
                </a:solidFill>
              </a:defRPr>
            </a:lvl1pPr>
          </a:lstStyle>
          <a:p>
            <a:endParaRPr lang="ar-EG"/>
          </a:p>
        </p:txBody>
      </p:sp>
      <p:sp>
        <p:nvSpPr>
          <p:cNvPr id="6" name="灯片编号占位符 5"/>
          <p:cNvSpPr>
            <a:spLocks noGrp="1"/>
          </p:cNvSpPr>
          <p:nvPr>
            <p:ph type="sldNum" sz="quarter" idx="4"/>
          </p:nvPr>
        </p:nvSpPr>
        <p:spPr>
          <a:xfrm>
            <a:off x="8611173" y="6356749"/>
            <a:ext cx="2742447" cy="364275"/>
          </a:xfrm>
          <a:prstGeom prst="rect">
            <a:avLst/>
          </a:prstGeom>
        </p:spPr>
        <p:txBody>
          <a:bodyPr vert="horz" lIns="86684" tIns="43346" rIns="86684" bIns="43346" rtlCol="0" anchor="ctr"/>
          <a:lstStyle>
            <a:lvl1pPr algn="r">
              <a:defRPr sz="1100">
                <a:solidFill>
                  <a:schemeClr val="tx1">
                    <a:tint val="75000"/>
                  </a:schemeClr>
                </a:solidFill>
              </a:defRPr>
            </a:lvl1pPr>
          </a:lstStyle>
          <a:p>
            <a:fld id="{0313711D-20B2-4D32-B33C-D19FB9832C37}" type="slidenum">
              <a:rPr lang="ar-EG" smtClean="0"/>
              <a:t>‹#›</a:t>
            </a:fld>
            <a:endParaRPr lang="ar-EG"/>
          </a:p>
        </p:txBody>
      </p:sp>
      <p:pic>
        <p:nvPicPr>
          <p:cNvPr id="1026" name="Picture 2" descr="C:\Users\Administrator\Desktop\图片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21913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05689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866836"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6709" indent="-216709" algn="l" defTabSz="866836" rtl="0" eaLnBrk="1" latinLnBrk="0" hangingPunct="1">
        <a:lnSpc>
          <a:spcPct val="90000"/>
        </a:lnSpc>
        <a:spcBef>
          <a:spcPts val="948"/>
        </a:spcBef>
        <a:buFont typeface="Arial" panose="020B0604020202020204" pitchFamily="34" charset="0"/>
        <a:buChar char="•"/>
        <a:defRPr sz="2700" kern="1200">
          <a:solidFill>
            <a:schemeClr val="tx1"/>
          </a:solidFill>
          <a:latin typeface="+mn-lt"/>
          <a:ea typeface="+mn-ea"/>
          <a:cs typeface="+mn-cs"/>
        </a:defRPr>
      </a:lvl1pPr>
      <a:lvl2pPr marL="650126" indent="-216709" algn="l" defTabSz="866836" rtl="0" eaLnBrk="1" latinLnBrk="0" hangingPunct="1">
        <a:lnSpc>
          <a:spcPct val="90000"/>
        </a:lnSpc>
        <a:spcBef>
          <a:spcPts val="475"/>
        </a:spcBef>
        <a:buFont typeface="Arial" panose="020B0604020202020204" pitchFamily="34" charset="0"/>
        <a:buChar char="•"/>
        <a:defRPr sz="2300" kern="1200">
          <a:solidFill>
            <a:schemeClr val="tx1"/>
          </a:solidFill>
          <a:latin typeface="+mn-lt"/>
          <a:ea typeface="+mn-ea"/>
          <a:cs typeface="+mn-cs"/>
        </a:defRPr>
      </a:lvl2pPr>
      <a:lvl3pPr marL="1083545" indent="-216709" algn="l" defTabSz="866836" rtl="0" eaLnBrk="1" latinLnBrk="0" hangingPunct="1">
        <a:lnSpc>
          <a:spcPct val="90000"/>
        </a:lnSpc>
        <a:spcBef>
          <a:spcPts val="475"/>
        </a:spcBef>
        <a:buFont typeface="Arial" panose="020B0604020202020204" pitchFamily="34" charset="0"/>
        <a:buChar char="•"/>
        <a:defRPr sz="1900" kern="1200">
          <a:solidFill>
            <a:schemeClr val="tx1"/>
          </a:solidFill>
          <a:latin typeface="+mn-lt"/>
          <a:ea typeface="+mn-ea"/>
          <a:cs typeface="+mn-cs"/>
        </a:defRPr>
      </a:lvl3pPr>
      <a:lvl4pPr marL="1516961" indent="-216709" algn="l" defTabSz="866836"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4pPr>
      <a:lvl5pPr marL="1950381" indent="-216709" algn="l" defTabSz="866836"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5pPr>
      <a:lvl6pPr marL="2383792" indent="-216709" algn="l" defTabSz="866836"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6pPr>
      <a:lvl7pPr marL="2817214" indent="-216709" algn="l" defTabSz="866836"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7pPr>
      <a:lvl8pPr marL="3250628" indent="-216709" algn="l" defTabSz="866836"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8pPr>
      <a:lvl9pPr marL="3684047" indent="-216709" algn="l" defTabSz="866836"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6836" rtl="0" eaLnBrk="1" latinLnBrk="0" hangingPunct="1">
        <a:defRPr sz="1700" kern="1200">
          <a:solidFill>
            <a:schemeClr val="tx1"/>
          </a:solidFill>
          <a:latin typeface="+mn-lt"/>
          <a:ea typeface="+mn-ea"/>
          <a:cs typeface="+mn-cs"/>
        </a:defRPr>
      </a:lvl1pPr>
      <a:lvl2pPr marL="433417" algn="l" defTabSz="866836" rtl="0" eaLnBrk="1" latinLnBrk="0" hangingPunct="1">
        <a:defRPr sz="1700" kern="1200">
          <a:solidFill>
            <a:schemeClr val="tx1"/>
          </a:solidFill>
          <a:latin typeface="+mn-lt"/>
          <a:ea typeface="+mn-ea"/>
          <a:cs typeface="+mn-cs"/>
        </a:defRPr>
      </a:lvl2pPr>
      <a:lvl3pPr marL="866836" algn="l" defTabSz="866836" rtl="0" eaLnBrk="1" latinLnBrk="0" hangingPunct="1">
        <a:defRPr sz="1700" kern="1200">
          <a:solidFill>
            <a:schemeClr val="tx1"/>
          </a:solidFill>
          <a:latin typeface="+mn-lt"/>
          <a:ea typeface="+mn-ea"/>
          <a:cs typeface="+mn-cs"/>
        </a:defRPr>
      </a:lvl3pPr>
      <a:lvl4pPr marL="1300254" algn="l" defTabSz="866836" rtl="0" eaLnBrk="1" latinLnBrk="0" hangingPunct="1">
        <a:defRPr sz="1700" kern="1200">
          <a:solidFill>
            <a:schemeClr val="tx1"/>
          </a:solidFill>
          <a:latin typeface="+mn-lt"/>
          <a:ea typeface="+mn-ea"/>
          <a:cs typeface="+mn-cs"/>
        </a:defRPr>
      </a:lvl4pPr>
      <a:lvl5pPr marL="1733667" algn="l" defTabSz="866836" rtl="0" eaLnBrk="1" latinLnBrk="0" hangingPunct="1">
        <a:defRPr sz="1700" kern="1200">
          <a:solidFill>
            <a:schemeClr val="tx1"/>
          </a:solidFill>
          <a:latin typeface="+mn-lt"/>
          <a:ea typeface="+mn-ea"/>
          <a:cs typeface="+mn-cs"/>
        </a:defRPr>
      </a:lvl5pPr>
      <a:lvl6pPr marL="2167086" algn="l" defTabSz="866836" rtl="0" eaLnBrk="1" latinLnBrk="0" hangingPunct="1">
        <a:defRPr sz="1700" kern="1200">
          <a:solidFill>
            <a:schemeClr val="tx1"/>
          </a:solidFill>
          <a:latin typeface="+mn-lt"/>
          <a:ea typeface="+mn-ea"/>
          <a:cs typeface="+mn-cs"/>
        </a:defRPr>
      </a:lvl6pPr>
      <a:lvl7pPr marL="2600506" algn="l" defTabSz="866836" rtl="0" eaLnBrk="1" latinLnBrk="0" hangingPunct="1">
        <a:defRPr sz="1700" kern="1200">
          <a:solidFill>
            <a:schemeClr val="tx1"/>
          </a:solidFill>
          <a:latin typeface="+mn-lt"/>
          <a:ea typeface="+mn-ea"/>
          <a:cs typeface="+mn-cs"/>
        </a:defRPr>
      </a:lvl7pPr>
      <a:lvl8pPr marL="3033919" algn="l" defTabSz="866836" rtl="0" eaLnBrk="1" latinLnBrk="0" hangingPunct="1">
        <a:defRPr sz="1700" kern="1200">
          <a:solidFill>
            <a:schemeClr val="tx1"/>
          </a:solidFill>
          <a:latin typeface="+mn-lt"/>
          <a:ea typeface="+mn-ea"/>
          <a:cs typeface="+mn-cs"/>
        </a:defRPr>
      </a:lvl8pPr>
      <a:lvl9pPr marL="3467337" algn="l" defTabSz="866836"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339965"/>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35" r:id="rId9"/>
  </p:sldLayoutIdLst>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3" y="365190"/>
            <a:ext cx="10515600" cy="1325795"/>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3" y="1825945"/>
            <a:ext cx="10515600" cy="4352100"/>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3" y="6357469"/>
            <a:ext cx="2743200" cy="365189"/>
          </a:xfrm>
          <a:prstGeom prst="rect">
            <a:avLst/>
          </a:prstGeom>
        </p:spPr>
        <p:txBody>
          <a:bodyPr vert="horz" lIns="121917" tIns="60958" rIns="121917" bIns="60958" rtlCol="0" anchor="ctr"/>
          <a:lstStyle>
            <a:lvl1pPr algn="l">
              <a:defRPr sz="1200">
                <a:solidFill>
                  <a:schemeClr val="tx1">
                    <a:tint val="75000"/>
                  </a:schemeClr>
                </a:solidFill>
              </a:defRPr>
            </a:lvl1pPr>
          </a:lstStyle>
          <a:p>
            <a:pPr defTabSz="914400"/>
            <a:fld id="{51B16A73-8E87-4ACA-AA1C-83475A4BA7C8}" type="datetimeFigureOut">
              <a:rPr lang="ar-EG" smtClean="0">
                <a:solidFill>
                  <a:prstClr val="black">
                    <a:tint val="75000"/>
                  </a:prstClr>
                </a:solidFill>
              </a:rPr>
              <a:pPr defTabSz="914400"/>
              <a:t>26/07/1446</a:t>
            </a:fld>
            <a:endParaRPr lang="ar-EG">
              <a:solidFill>
                <a:prstClr val="black">
                  <a:tint val="75000"/>
                </a:prstClr>
              </a:solidFill>
            </a:endParaRPr>
          </a:p>
        </p:txBody>
      </p:sp>
      <p:sp>
        <p:nvSpPr>
          <p:cNvPr id="5" name="页脚占位符 4"/>
          <p:cNvSpPr>
            <a:spLocks noGrp="1"/>
          </p:cNvSpPr>
          <p:nvPr>
            <p:ph type="ftr" sz="quarter" idx="3"/>
          </p:nvPr>
        </p:nvSpPr>
        <p:spPr>
          <a:xfrm>
            <a:off x="4038601" y="6357469"/>
            <a:ext cx="4114800" cy="365189"/>
          </a:xfrm>
          <a:prstGeom prst="rect">
            <a:avLst/>
          </a:prstGeom>
        </p:spPr>
        <p:txBody>
          <a:bodyPr vert="horz" lIns="121917" tIns="60958" rIns="121917" bIns="60958" rtlCol="0" anchor="ctr"/>
          <a:lstStyle>
            <a:lvl1pPr algn="ctr">
              <a:defRPr sz="1200">
                <a:solidFill>
                  <a:schemeClr val="tx1">
                    <a:tint val="75000"/>
                  </a:schemeClr>
                </a:solidFill>
              </a:defRPr>
            </a:lvl1pPr>
          </a:lstStyle>
          <a:p>
            <a:pPr defTabSz="914400"/>
            <a:endParaRPr lang="ar-EG">
              <a:solidFill>
                <a:prstClr val="black">
                  <a:tint val="75000"/>
                </a:prstClr>
              </a:solidFill>
            </a:endParaRPr>
          </a:p>
        </p:txBody>
      </p:sp>
      <p:sp>
        <p:nvSpPr>
          <p:cNvPr id="6" name="灯片编号占位符 5"/>
          <p:cNvSpPr>
            <a:spLocks noGrp="1"/>
          </p:cNvSpPr>
          <p:nvPr>
            <p:ph type="sldNum" sz="quarter" idx="4"/>
          </p:nvPr>
        </p:nvSpPr>
        <p:spPr>
          <a:xfrm>
            <a:off x="8610600" y="6357469"/>
            <a:ext cx="2743200" cy="365189"/>
          </a:xfrm>
          <a:prstGeom prst="rect">
            <a:avLst/>
          </a:prstGeom>
        </p:spPr>
        <p:txBody>
          <a:bodyPr vert="horz" lIns="121917" tIns="60958" rIns="121917" bIns="60958" rtlCol="0" anchor="ctr"/>
          <a:lstStyle>
            <a:lvl1pPr algn="r">
              <a:defRPr sz="1200">
                <a:solidFill>
                  <a:schemeClr val="tx1">
                    <a:tint val="75000"/>
                  </a:schemeClr>
                </a:solidFill>
              </a:defRPr>
            </a:lvl1pPr>
          </a:lstStyle>
          <a:p>
            <a:pPr defTabSz="914400"/>
            <a:fld id="{0313711D-20B2-4D32-B33C-D19FB9832C37}" type="slidenum">
              <a:rPr lang="ar-EG" smtClean="0">
                <a:solidFill>
                  <a:prstClr val="black">
                    <a:tint val="75000"/>
                  </a:prstClr>
                </a:solidFill>
              </a:rPr>
              <a:pPr defTabSz="914400"/>
              <a:t>‹#›</a:t>
            </a:fld>
            <a:endParaRPr lang="ar-EG">
              <a:solidFill>
                <a:prstClr val="black">
                  <a:tint val="75000"/>
                </a:prstClr>
              </a:solidFill>
            </a:endParaRPr>
          </a:p>
        </p:txBody>
      </p:sp>
    </p:spTree>
    <p:extLst>
      <p:ext uri="{BB962C8B-B14F-4D97-AF65-F5344CB8AC3E}">
        <p14:creationId xmlns:p14="http://schemas.microsoft.com/office/powerpoint/2010/main" val="69430513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38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572"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76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978" algn="l" defTabSz="914377" rtl="0" eaLnBrk="1" latinLnBrk="0" hangingPunct="1">
        <a:defRPr sz="1800" kern="1200">
          <a:solidFill>
            <a:schemeClr val="tx1"/>
          </a:solidFill>
          <a:latin typeface="+mn-lt"/>
          <a:ea typeface="+mn-ea"/>
          <a:cs typeface="+mn-cs"/>
        </a:defRPr>
      </a:lvl7pPr>
      <a:lvl8pPr marL="3201167" algn="l" defTabSz="914377" rtl="0" eaLnBrk="1" latinLnBrk="0" hangingPunct="1">
        <a:defRPr sz="1800" kern="1200">
          <a:solidFill>
            <a:schemeClr val="tx1"/>
          </a:solidFill>
          <a:latin typeface="+mn-lt"/>
          <a:ea typeface="+mn-ea"/>
          <a:cs typeface="+mn-cs"/>
        </a:defRPr>
      </a:lvl8pPr>
      <a:lvl9pPr marL="3658355"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2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23.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24.xml"/><Relationship Id="rId5" Type="http://schemas.microsoft.com/office/2007/relationships/hdphoto" Target="../media/hdphoto1.wdp"/><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4">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objekt 6" descr="En bild som visar text, full av färg&#10;&#10;Automatiskt genererad beskrivning">
            <a:extLst>
              <a:ext uri="{FF2B5EF4-FFF2-40B4-BE49-F238E27FC236}">
                <a16:creationId xmlns:a16="http://schemas.microsoft.com/office/drawing/2014/main" xmlns="" id="{3023F820-FD06-45C1-985C-A3961CB761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49" r="23879" b="-2"/>
          <a:stretch/>
        </p:blipFill>
        <p:spPr>
          <a:xfrm>
            <a:off x="3287689" y="10"/>
            <a:ext cx="8904312"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0" name="Platshållare för innehåll 2">
            <a:extLst>
              <a:ext uri="{FF2B5EF4-FFF2-40B4-BE49-F238E27FC236}">
                <a16:creationId xmlns:a16="http://schemas.microsoft.com/office/drawing/2014/main" xmlns="" id="{CA5CE946-ED9B-42EF-8F9F-BE550402EC38}"/>
              </a:ext>
            </a:extLst>
          </p:cNvPr>
          <p:cNvSpPr>
            <a:spLocks noGrp="1"/>
          </p:cNvSpPr>
          <p:nvPr>
            <p:ph idx="1"/>
          </p:nvPr>
        </p:nvSpPr>
        <p:spPr>
          <a:xfrm>
            <a:off x="0" y="1412777"/>
            <a:ext cx="11353800" cy="4765774"/>
          </a:xfrm>
        </p:spPr>
        <p:txBody>
          <a:bodyPr>
            <a:normAutofit/>
          </a:bodyPr>
          <a:lstStyle/>
          <a:p>
            <a:pPr marL="0" indent="0">
              <a:buNone/>
            </a:pPr>
            <a:r>
              <a:rPr lang="ar-SA" sz="19900" dirty="0">
                <a:latin typeface="Aldhabi" panose="01000000000000000000" pitchFamily="2" charset="-78"/>
                <a:cs typeface="Aldhabi" panose="01000000000000000000" pitchFamily="2" charset="-78"/>
              </a:rPr>
              <a:t>بسم الله </a:t>
            </a:r>
            <a:r>
              <a:rPr lang="ar-SA" sz="19900" dirty="0">
                <a:solidFill>
                  <a:schemeClr val="accent4">
                    <a:lumMod val="75000"/>
                  </a:schemeClr>
                </a:solidFill>
                <a:latin typeface="Aldhabi" panose="01000000000000000000" pitchFamily="2" charset="-78"/>
                <a:cs typeface="Aldhabi" panose="01000000000000000000" pitchFamily="2" charset="-78"/>
              </a:rPr>
              <a:t>الرحمن الرحيم</a:t>
            </a:r>
          </a:p>
        </p:txBody>
      </p:sp>
    </p:spTree>
    <p:extLst>
      <p:ext uri="{BB962C8B-B14F-4D97-AF65-F5344CB8AC3E}">
        <p14:creationId xmlns:p14="http://schemas.microsoft.com/office/powerpoint/2010/main" val="2111831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أثر التوازن الإشعاعى radial balance على التصميم "/>
          <p:cNvPicPr/>
          <p:nvPr/>
        </p:nvPicPr>
        <p:blipFill>
          <a:blip r:embed="rId2">
            <a:extLst>
              <a:ext uri="{28A0092B-C50C-407E-A947-70E740481C1C}">
                <a14:useLocalDpi xmlns:a14="http://schemas.microsoft.com/office/drawing/2010/main" val="0"/>
              </a:ext>
            </a:extLst>
          </a:blip>
          <a:srcRect/>
          <a:stretch>
            <a:fillRect/>
          </a:stretch>
        </p:blipFill>
        <p:spPr bwMode="auto">
          <a:xfrm>
            <a:off x="1703512" y="0"/>
            <a:ext cx="8640960"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02527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966618" y="643930"/>
            <a:ext cx="5297734" cy="840854"/>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SA" sz="4800" b="1" spc="100" dirty="0">
                <a:solidFill>
                  <a:srgbClr val="B82567">
                    <a:lumMod val="75000"/>
                  </a:srgbClr>
                </a:solidFill>
                <a:latin typeface="Metro" pitchFamily="2" charset="0"/>
                <a:cs typeface="Al-Rashed Sayidty" pitchFamily="2" charset="-78"/>
              </a:rPr>
              <a:t>-التوازن الوهمي:</a:t>
            </a:r>
          </a:p>
          <a:p>
            <a:pPr algn="ctr" defTabSz="914400">
              <a:lnSpc>
                <a:spcPct val="95000"/>
              </a:lnSpc>
              <a:defRPr/>
            </a:pPr>
            <a:endParaRPr lang="ar-EG" sz="4800" b="1" spc="100" dirty="0">
              <a:solidFill>
                <a:srgbClr val="B82567">
                  <a:lumMod val="75000"/>
                </a:srgbClr>
              </a:solidFill>
              <a:latin typeface="Metro" pitchFamily="2" charset="0"/>
              <a:cs typeface="Al-Rashed Sayidty" pitchFamily="2" charset="-78"/>
            </a:endParaRPr>
          </a:p>
        </p:txBody>
      </p:sp>
      <p:grpSp>
        <p:nvGrpSpPr>
          <p:cNvPr id="49" name="Group 48"/>
          <p:cNvGrpSpPr/>
          <p:nvPr/>
        </p:nvGrpSpPr>
        <p:grpSpPr>
          <a:xfrm>
            <a:off x="1841226" y="1455575"/>
            <a:ext cx="8647262" cy="4968552"/>
            <a:chOff x="767409" y="2076951"/>
            <a:chExt cx="8615546" cy="1538790"/>
          </a:xfrm>
        </p:grpSpPr>
        <p:grpSp>
          <p:nvGrpSpPr>
            <p:cNvPr id="50" name="淘宝网Chenying0907出品 6"/>
            <p:cNvGrpSpPr/>
            <p:nvPr/>
          </p:nvGrpSpPr>
          <p:grpSpPr>
            <a:xfrm rot="5400000">
              <a:off x="4305787" y="-1461427"/>
              <a:ext cx="1538790" cy="8615546"/>
              <a:chOff x="8345475" y="-5677090"/>
              <a:chExt cx="2051364" cy="11485399"/>
            </a:xfrm>
          </p:grpSpPr>
          <p:sp>
            <p:nvSpPr>
              <p:cNvPr id="53" name="淘宝网Chenying0907出品 36"/>
              <p:cNvSpPr/>
              <p:nvPr/>
            </p:nvSpPr>
            <p:spPr>
              <a:xfrm rot="5400000">
                <a:off x="8273214" y="-5604829"/>
                <a:ext cx="832731" cy="688209"/>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chemeClr val="accent3">
                  <a:lumMod val="60000"/>
                  <a:lumOff val="40000"/>
                </a:schemeClr>
              </a:solidFill>
              <a:ln w="25400" cap="flat" cmpd="sng" algn="ctr">
                <a:solidFill>
                  <a:schemeClr val="accent1"/>
                </a:solidFill>
                <a:prstDash val="solid"/>
              </a:ln>
              <a:effectLst>
                <a:outerShdw blurRad="139700" dist="63500" dir="8100000" algn="tr" rotWithShape="0">
                  <a:prstClr val="black">
                    <a:alpha val="30000"/>
                  </a:prstClr>
                </a:outerShdw>
              </a:effectLst>
              <a:scene3d>
                <a:camera prst="orthographicFront"/>
                <a:lightRig rig="threePt" dir="t"/>
              </a:scene3d>
              <a:sp3d>
                <a:bevelT prst="convex"/>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4" name="淘宝网Chenying0907出品 37"/>
              <p:cNvSpPr/>
              <p:nvPr/>
            </p:nvSpPr>
            <p:spPr>
              <a:xfrm rot="5400000" flipH="1" flipV="1">
                <a:off x="9639777" y="5051248"/>
                <a:ext cx="832731" cy="681392"/>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rgbClr val="7CE7EA"/>
              </a:solidFill>
              <a:ln w="25400" cap="flat" cmpd="sng" algn="ctr">
                <a:solidFill>
                  <a:srgbClr val="66FFFF"/>
                </a:solidFill>
                <a:prstDash val="solid"/>
              </a:ln>
              <a:effectLst>
                <a:outerShdw blurRad="139700" dist="63500" dir="8100000" algn="tr" rotWithShape="0">
                  <a:prstClr val="black">
                    <a:alpha val="30000"/>
                  </a:prstClr>
                </a:outerShdw>
              </a:effectLst>
              <a:scene3d>
                <a:camera prst="orthographicFront"/>
                <a:lightRig rig="threePt" dir="t"/>
              </a:scene3d>
              <a:sp3d>
                <a:bevelT prst="convex"/>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51" name="对角圆角淘宝网Chenying0907出品 38"/>
            <p:cNvSpPr/>
            <p:nvPr/>
          </p:nvSpPr>
          <p:spPr>
            <a:xfrm rot="10800000">
              <a:off x="901466" y="2165928"/>
              <a:ext cx="8344515" cy="1356396"/>
            </a:xfrm>
            <a:prstGeom prst="round2DiagRect">
              <a:avLst>
                <a:gd name="adj1" fmla="val 22105"/>
                <a:gd name="adj2" fmla="val 0"/>
              </a:avLst>
            </a:prstGeom>
            <a:pattFill prst="dkDnDiag">
              <a:fgClr>
                <a:srgbClr val="EEEEEE"/>
              </a:fgClr>
              <a:bgClr>
                <a:srgbClr val="F9F9F9"/>
              </a:bgClr>
            </a:pattFill>
            <a:ln w="15875" cap="flat" cmpd="sng" algn="ctr">
              <a:gradFill flip="none" rotWithShape="1">
                <a:gsLst>
                  <a:gs pos="0">
                    <a:sysClr val="window" lastClr="FFFFFF"/>
                  </a:gs>
                  <a:gs pos="100000">
                    <a:srgbClr val="E2E2E2"/>
                  </a:gs>
                </a:gsLst>
                <a:lin ang="2700000" scaled="1"/>
                <a:tileRect/>
              </a:gradFill>
              <a:prstDash val="solid"/>
            </a:ln>
            <a:effectLst>
              <a:outerShdw blurRad="190500" dist="76200" dir="8100000" algn="tr"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2" name="مستطيل 1"/>
          <p:cNvSpPr/>
          <p:nvPr/>
        </p:nvSpPr>
        <p:spPr>
          <a:xfrm>
            <a:off x="1975776" y="1947523"/>
            <a:ext cx="7936648" cy="3970318"/>
          </a:xfrm>
          <a:prstGeom prst="rect">
            <a:avLst/>
          </a:prstGeom>
        </p:spPr>
        <p:txBody>
          <a:bodyPr wrap="square">
            <a:spAutoFit/>
          </a:bodyPr>
          <a:lstStyle/>
          <a:p>
            <a:r>
              <a:rPr lang="ar-SA" sz="2800" b="1" dirty="0" smtClean="0">
                <a:ea typeface="Calibri" panose="020F0502020204030204" pitchFamily="34" charset="0"/>
                <a:cs typeface="Times New Roman" panose="02020603050405020304" pitchFamily="18" charset="0"/>
              </a:rPr>
              <a:t>•يحدث </a:t>
            </a:r>
            <a:r>
              <a:rPr lang="ar-SA" sz="2800" b="1" dirty="0">
                <a:ea typeface="Calibri" panose="020F0502020204030204" pitchFamily="34" charset="0"/>
                <a:cs typeface="Times New Roman" panose="02020603050405020304" pitchFamily="18" charset="0"/>
              </a:rPr>
              <a:t>التوازن عن طريق التحكم في مجمل الجذب البصرية عن طريق الإحساس بتعادل قوى الجذب والتنافر في العمل الفني بصورة غير منتظمة وهو مختلف عن الاتزان المحوري والاتزان الإشعاعي من ناحيتين :</a:t>
            </a:r>
          </a:p>
          <a:p>
            <a:r>
              <a:rPr lang="ar-SA" sz="2800" b="1" dirty="0" smtClean="0">
                <a:ea typeface="Calibri" panose="020F0502020204030204" pitchFamily="34" charset="0"/>
                <a:cs typeface="Times New Roman" panose="02020603050405020304" pitchFamily="18" charset="0"/>
              </a:rPr>
              <a:t>•الأولى</a:t>
            </a:r>
            <a:r>
              <a:rPr lang="ar-SA" sz="2800" b="1" dirty="0">
                <a:ea typeface="Calibri" panose="020F0502020204030204" pitchFamily="34" charset="0"/>
                <a:cs typeface="Times New Roman" panose="02020603050405020304" pitchFamily="18" charset="0"/>
              </a:rPr>
              <a:t>: عدم الوجود الفعلي للمحاور او المركز البؤري بل يؤكد التناسب بين جميع عناصر التكوين .</a:t>
            </a:r>
          </a:p>
          <a:p>
            <a:r>
              <a:rPr lang="ar-SA" sz="2800" b="1" dirty="0" smtClean="0">
                <a:ea typeface="Calibri" panose="020F0502020204030204" pitchFamily="34" charset="0"/>
                <a:cs typeface="Times New Roman" panose="02020603050405020304" pitchFamily="18" charset="0"/>
              </a:rPr>
              <a:t>•الثانية</a:t>
            </a:r>
            <a:r>
              <a:rPr lang="ar-SA" sz="2800" b="1" dirty="0">
                <a:ea typeface="Calibri" panose="020F0502020204030204" pitchFamily="34" charset="0"/>
                <a:cs typeface="Times New Roman" panose="02020603050405020304" pitchFamily="18" charset="0"/>
              </a:rPr>
              <a:t>: أنه يعنى تضاد العناصر التي تختلف أكثر مما تتناظر ، فيمكننا أن نعادل مساحة حمراء صغيرة ذات إشعاعية بصرية لونية مؤثرة بأخرى كبيرة زرقاء </a:t>
            </a:r>
            <a:r>
              <a:rPr lang="ar-SA" sz="2800" b="1" dirty="0" err="1">
                <a:ea typeface="Calibri" panose="020F0502020204030204" pitchFamily="34" charset="0"/>
                <a:cs typeface="Times New Roman" panose="02020603050405020304" pitchFamily="18" charset="0"/>
              </a:rPr>
              <a:t>فى</a:t>
            </a:r>
            <a:r>
              <a:rPr lang="ar-SA" sz="2800" b="1" dirty="0">
                <a:ea typeface="Calibri" panose="020F0502020204030204" pitchFamily="34" charset="0"/>
                <a:cs typeface="Times New Roman" panose="02020603050405020304" pitchFamily="18" charset="0"/>
              </a:rPr>
              <a:t> مكان آخر من التصميم .</a:t>
            </a:r>
          </a:p>
        </p:txBody>
      </p:sp>
    </p:spTree>
    <p:extLst>
      <p:ext uri="{BB962C8B-B14F-4D97-AF65-F5344CB8AC3E}">
        <p14:creationId xmlns:p14="http://schemas.microsoft.com/office/powerpoint/2010/main" val="1437725068"/>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ppt_x"/>
                                          </p:val>
                                        </p:tav>
                                        <p:tav tm="100000">
                                          <p:val>
                                            <p:strVal val="#ppt_x"/>
                                          </p:val>
                                        </p:tav>
                                      </p:tavLst>
                                    </p:anim>
                                    <p:anim calcmode="lin" valueType="num">
                                      <p:cBhvr additive="base">
                                        <p:cTn id="8"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لتوازن الوهمي"/>
          <p:cNvPicPr/>
          <p:nvPr/>
        </p:nvPicPr>
        <p:blipFill>
          <a:blip r:embed="rId2">
            <a:extLst>
              <a:ext uri="{28A0092B-C50C-407E-A947-70E740481C1C}">
                <a14:useLocalDpi xmlns:a14="http://schemas.microsoft.com/office/drawing/2010/main" val="0"/>
              </a:ext>
            </a:extLst>
          </a:blip>
          <a:srcRect/>
          <a:stretch>
            <a:fillRect/>
          </a:stretch>
        </p:blipFill>
        <p:spPr bwMode="auto">
          <a:xfrm>
            <a:off x="2567609" y="116632"/>
            <a:ext cx="6480720" cy="652165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46082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89440" y="2636912"/>
            <a:ext cx="5297734" cy="10801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rtl="1">
              <a:lnSpc>
                <a:spcPct val="95000"/>
              </a:lnSpc>
              <a:defRPr/>
            </a:pPr>
            <a:r>
              <a:rPr lang="ar-EG" sz="4400" b="1" kern="0" spc="8" dirty="0">
                <a:solidFill>
                  <a:sysClr val="windowText" lastClr="000000"/>
                </a:solidFill>
                <a:latin typeface="Book Antiqua" panose="02040602050305030304" pitchFamily="18" charset="0"/>
                <a:ea typeface="微软雅黑" panose="020B0503020204020204" pitchFamily="34" charset="-122"/>
              </a:rPr>
              <a:t>ال</a:t>
            </a:r>
            <a:r>
              <a:rPr lang="ar-SA" sz="4400" b="1" kern="0" spc="8" dirty="0">
                <a:solidFill>
                  <a:sysClr val="windowText" lastClr="000000"/>
                </a:solidFill>
                <a:latin typeface="Book Antiqua" panose="02040602050305030304" pitchFamily="18" charset="0"/>
                <a:ea typeface="微软雅黑" panose="020B0503020204020204" pitchFamily="34" charset="-122"/>
              </a:rPr>
              <a:t>بحث</a:t>
            </a:r>
            <a:endParaRPr lang="ar-EG" sz="4400" spc="100" dirty="0">
              <a:solidFill>
                <a:srgbClr val="B82567">
                  <a:lumMod val="75000"/>
                </a:srgbClr>
              </a:solidFill>
              <a:latin typeface="Metro" pitchFamily="2" charset="0"/>
              <a:cs typeface="Al-Rashed Sayidty" pitchFamily="2" charset="-78"/>
            </a:endParaRPr>
          </a:p>
        </p:txBody>
      </p:sp>
      <p:pic>
        <p:nvPicPr>
          <p:cNvPr id="2" name="Bildobjekt 1">
            <a:extLst>
              <a:ext uri="{FF2B5EF4-FFF2-40B4-BE49-F238E27FC236}">
                <a16:creationId xmlns:a16="http://schemas.microsoft.com/office/drawing/2014/main" xmlns="" id="{9AA6E681-6305-4AB4-9070-327068CB259C}"/>
              </a:ext>
            </a:extLst>
          </p:cNvPr>
          <p:cNvPicPr>
            <a:picLocks noChangeAspect="1"/>
          </p:cNvPicPr>
          <p:nvPr/>
        </p:nvPicPr>
        <p:blipFill>
          <a:blip r:embed="rId2"/>
          <a:stretch>
            <a:fillRect/>
          </a:stretch>
        </p:blipFill>
        <p:spPr>
          <a:xfrm>
            <a:off x="1602858" y="940296"/>
            <a:ext cx="8986283" cy="5303980"/>
          </a:xfrm>
          <a:prstGeom prst="rect">
            <a:avLst/>
          </a:prstGeom>
        </p:spPr>
      </p:pic>
      <p:grpSp>
        <p:nvGrpSpPr>
          <p:cNvPr id="7" name="Group 8">
            <a:extLst>
              <a:ext uri="{FF2B5EF4-FFF2-40B4-BE49-F238E27FC236}">
                <a16:creationId xmlns:a16="http://schemas.microsoft.com/office/drawing/2014/main" xmlns="" id="{76789987-C26D-4FB8-92B5-0C164ED718FA}"/>
              </a:ext>
            </a:extLst>
          </p:cNvPr>
          <p:cNvGrpSpPr/>
          <p:nvPr/>
        </p:nvGrpSpPr>
        <p:grpSpPr>
          <a:xfrm>
            <a:off x="2148400" y="619741"/>
            <a:ext cx="5625390" cy="4777106"/>
            <a:chOff x="1518156" y="942276"/>
            <a:chExt cx="6190139" cy="5943108"/>
          </a:xfrm>
        </p:grpSpPr>
        <p:pic>
          <p:nvPicPr>
            <p:cNvPr id="8" name="Picture 9">
              <a:extLst>
                <a:ext uri="{FF2B5EF4-FFF2-40B4-BE49-F238E27FC236}">
                  <a16:creationId xmlns:a16="http://schemas.microsoft.com/office/drawing/2014/main" xmlns="" id="{A82251AB-7DB5-41B7-8562-7D396A0F9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156" y="942276"/>
              <a:ext cx="6107687" cy="5943108"/>
            </a:xfrm>
            <a:prstGeom prst="rect">
              <a:avLst/>
            </a:prstGeom>
          </p:spPr>
        </p:pic>
        <p:sp>
          <p:nvSpPr>
            <p:cNvPr id="12" name="Rectangle 10">
              <a:extLst>
                <a:ext uri="{FF2B5EF4-FFF2-40B4-BE49-F238E27FC236}">
                  <a16:creationId xmlns:a16="http://schemas.microsoft.com/office/drawing/2014/main" xmlns="" id="{02CEB996-B6C9-4CAD-9E8F-7B59F29777F9}"/>
                </a:ext>
              </a:extLst>
            </p:cNvPr>
            <p:cNvSpPr/>
            <p:nvPr/>
          </p:nvSpPr>
          <p:spPr>
            <a:xfrm>
              <a:off x="1850560" y="2968894"/>
              <a:ext cx="5857735" cy="699031"/>
            </a:xfrm>
            <a:prstGeom prst="rect">
              <a:avLst/>
            </a:prstGeom>
          </p:spPr>
          <p:txBody>
            <a:bodyPr wrap="square">
              <a:spAutoFit/>
            </a:bodyPr>
            <a:lstStyle/>
            <a:p>
              <a:pPr algn="ctr" defTabSz="1088295">
                <a:lnSpc>
                  <a:spcPct val="120000"/>
                </a:lnSpc>
              </a:pPr>
              <a:endParaRPr lang="ar-EG" sz="2800" b="1" kern="0" spc="8" dirty="0">
                <a:solidFill>
                  <a:sysClr val="windowText" lastClr="000000"/>
                </a:solidFill>
                <a:latin typeface="Book Antiqua" panose="02040602050305030304" pitchFamily="18" charset="0"/>
                <a:ea typeface="微软雅黑" panose="020B0503020204020204" pitchFamily="34" charset="-122"/>
              </a:endParaRPr>
            </a:p>
          </p:txBody>
        </p:sp>
      </p:grpSp>
      <p:sp>
        <p:nvSpPr>
          <p:cNvPr id="14" name="textruta 13">
            <a:extLst>
              <a:ext uri="{FF2B5EF4-FFF2-40B4-BE49-F238E27FC236}">
                <a16:creationId xmlns:a16="http://schemas.microsoft.com/office/drawing/2014/main" xmlns="" id="{4C801B1A-E12C-4B9C-AFCB-FBABD0D7A191}"/>
              </a:ext>
            </a:extLst>
          </p:cNvPr>
          <p:cNvSpPr txBox="1"/>
          <p:nvPr/>
        </p:nvSpPr>
        <p:spPr>
          <a:xfrm>
            <a:off x="5522107" y="2040597"/>
            <a:ext cx="6144984" cy="566309"/>
          </a:xfrm>
          <a:prstGeom prst="rect">
            <a:avLst/>
          </a:prstGeom>
          <a:noFill/>
        </p:spPr>
        <p:txBody>
          <a:bodyPr wrap="square">
            <a:spAutoFit/>
          </a:bodyPr>
          <a:lstStyle/>
          <a:p>
            <a:pPr lvl="0" algn="ctr" defTabSz="914400">
              <a:lnSpc>
                <a:spcPct val="95000"/>
              </a:lnSpc>
              <a:defRPr/>
            </a:pPr>
            <a:r>
              <a:rPr lang="ar-EG" sz="3200" b="1" kern="0" spc="8" dirty="0">
                <a:solidFill>
                  <a:sysClr val="windowText" lastClr="000000"/>
                </a:solidFill>
                <a:latin typeface="Book Antiqua" panose="02040602050305030304" pitchFamily="18" charset="0"/>
                <a:ea typeface="微软雅黑" panose="020B0503020204020204" pitchFamily="34" charset="-122"/>
                <a:cs typeface="Arial" panose="020B0604020202020204" pitchFamily="34" charset="0"/>
              </a:rPr>
              <a:t>۲.التباين  </a:t>
            </a:r>
            <a:r>
              <a:rPr lang="en-US" sz="3200" b="1" kern="0" spc="8" dirty="0">
                <a:solidFill>
                  <a:sysClr val="windowText" lastClr="000000"/>
                </a:solidFill>
                <a:latin typeface="Book Antiqua" panose="02040602050305030304" pitchFamily="18" charset="0"/>
                <a:ea typeface="微软雅黑" panose="020B0503020204020204" pitchFamily="34" charset="-122"/>
                <a:cs typeface="Arial" panose="020B0604020202020204" pitchFamily="34" charset="0"/>
              </a:rPr>
              <a:t>Contrast</a:t>
            </a:r>
            <a:endParaRPr kumimoji="0" lang="ar-EG" sz="3200" b="0" i="0" u="none" strike="noStrike" kern="1200" cap="none" spc="100" normalizeH="0" baseline="0" noProof="0" dirty="0">
              <a:ln>
                <a:noFill/>
              </a:ln>
              <a:solidFill>
                <a:srgbClr val="B82567">
                  <a:lumMod val="75000"/>
                </a:srgbClr>
              </a:solidFill>
              <a:effectLst/>
              <a:uLnTx/>
              <a:uFillTx/>
              <a:latin typeface="Metro" pitchFamily="2" charset="0"/>
              <a:cs typeface="Al-Rashed Sayidty" pitchFamily="2" charset="-78"/>
            </a:endParaRPr>
          </a:p>
        </p:txBody>
      </p:sp>
      <p:sp>
        <p:nvSpPr>
          <p:cNvPr id="9" name="textruta 8">
            <a:extLst>
              <a:ext uri="{FF2B5EF4-FFF2-40B4-BE49-F238E27FC236}">
                <a16:creationId xmlns:a16="http://schemas.microsoft.com/office/drawing/2014/main" xmlns="" id="{F937A3CC-58A4-48E2-9881-8575BD00F6D4}"/>
              </a:ext>
            </a:extLst>
          </p:cNvPr>
          <p:cNvSpPr txBox="1"/>
          <p:nvPr/>
        </p:nvSpPr>
        <p:spPr>
          <a:xfrm>
            <a:off x="2126390" y="2511857"/>
            <a:ext cx="5337358" cy="2308324"/>
          </a:xfrm>
          <a:prstGeom prst="rect">
            <a:avLst/>
          </a:prstGeom>
          <a:noFill/>
        </p:spPr>
        <p:txBody>
          <a:bodyPr wrap="square">
            <a:spAutoFit/>
          </a:bodyPr>
          <a:lstStyle/>
          <a:p>
            <a:r>
              <a:rPr lang="ar-SA" sz="2400" b="1" dirty="0"/>
              <a:t>التباين من المبادئ المهمة جدا ولا غنى عنها </a:t>
            </a:r>
            <a:r>
              <a:rPr lang="ar-SA" sz="2400" b="1" dirty="0" err="1"/>
              <a:t>فى</a:t>
            </a:r>
            <a:r>
              <a:rPr lang="ar-SA" sz="2400" b="1" dirty="0"/>
              <a:t> العمل </a:t>
            </a:r>
            <a:r>
              <a:rPr lang="ar-SA" sz="2400" b="1" dirty="0" err="1"/>
              <a:t>الفنى</a:t>
            </a:r>
            <a:r>
              <a:rPr lang="ar-SA" sz="2400" b="1" dirty="0"/>
              <a:t> المُصمم ، والتباين يعنى الاختلاف </a:t>
            </a:r>
            <a:r>
              <a:rPr lang="ar-SA" sz="2400" b="1" dirty="0" err="1"/>
              <a:t>فى</a:t>
            </a:r>
            <a:r>
              <a:rPr lang="ar-SA" sz="2400" b="1" dirty="0"/>
              <a:t> عناصر التصميم أو خاصية من خواص كل عنصر بطريقة تجعل التصميم لافتا للنظر . ونلاحظ التباين بشدة </a:t>
            </a:r>
            <a:r>
              <a:rPr lang="ar-SA" sz="2400" b="1" dirty="0" err="1"/>
              <a:t>فى</a:t>
            </a:r>
            <a:r>
              <a:rPr lang="ar-SA" sz="2400" b="1" dirty="0"/>
              <a:t> الطبيعة فنجده </a:t>
            </a:r>
            <a:r>
              <a:rPr lang="ar-SA" sz="2400" b="1" dirty="0" err="1"/>
              <a:t>فى</a:t>
            </a:r>
            <a:r>
              <a:rPr lang="ar-SA" sz="2400" b="1" dirty="0"/>
              <a:t> اختلاف ألوان الثمار عن </a:t>
            </a:r>
            <a:r>
              <a:rPr lang="ar-SA" sz="2400" b="1" dirty="0" err="1"/>
              <a:t>اشجارها.أنواع</a:t>
            </a:r>
            <a:r>
              <a:rPr lang="ar-SA" sz="2400" b="1" dirty="0"/>
              <a:t> التباين:-</a:t>
            </a:r>
          </a:p>
        </p:txBody>
      </p:sp>
    </p:spTree>
    <p:extLst>
      <p:ext uri="{BB962C8B-B14F-4D97-AF65-F5344CB8AC3E}">
        <p14:creationId xmlns:p14="http://schemas.microsoft.com/office/powerpoint/2010/main" val="3812076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a:extLst>
              <a:ext uri="{28A0092B-C50C-407E-A947-70E740481C1C}">
                <a14:useLocalDpi xmlns:a14="http://schemas.microsoft.com/office/drawing/2010/main" val="0"/>
              </a:ext>
            </a:extLst>
          </a:blip>
          <a:stretch>
            <a:fillRect/>
          </a:stretch>
        </p:blipFill>
        <p:spPr>
          <a:xfrm>
            <a:off x="2524442" y="71120"/>
            <a:ext cx="7143115" cy="671576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27722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لتباين من خلال الحجم في التصميم "/>
          <p:cNvPicPr/>
          <p:nvPr/>
        </p:nvPicPr>
        <p:blipFill>
          <a:blip r:embed="rId2">
            <a:extLst>
              <a:ext uri="{28A0092B-C50C-407E-A947-70E740481C1C}">
                <a14:useLocalDpi xmlns:a14="http://schemas.microsoft.com/office/drawing/2010/main" val="0"/>
              </a:ext>
            </a:extLst>
          </a:blip>
          <a:srcRect/>
          <a:stretch>
            <a:fillRect/>
          </a:stretch>
        </p:blipFill>
        <p:spPr bwMode="auto">
          <a:xfrm>
            <a:off x="2351584" y="116632"/>
            <a:ext cx="7344816" cy="64087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51855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a:extLst>
              <a:ext uri="{28A0092B-C50C-407E-A947-70E740481C1C}">
                <a14:useLocalDpi xmlns:a14="http://schemas.microsoft.com/office/drawing/2010/main" val="0"/>
              </a:ext>
            </a:extLst>
          </a:blip>
          <a:stretch>
            <a:fillRect/>
          </a:stretch>
        </p:blipFill>
        <p:spPr>
          <a:xfrm>
            <a:off x="2063552" y="0"/>
            <a:ext cx="8064896"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71380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p:nvPr/>
        </p:nvPicPr>
        <p:blipFill>
          <a:blip r:embed="rId2">
            <a:extLst>
              <a:ext uri="{28A0092B-C50C-407E-A947-70E740481C1C}">
                <a14:useLocalDpi xmlns:a14="http://schemas.microsoft.com/office/drawing/2010/main" val="0"/>
              </a:ext>
            </a:extLst>
          </a:blip>
          <a:stretch>
            <a:fillRect/>
          </a:stretch>
        </p:blipFill>
        <p:spPr>
          <a:xfrm>
            <a:off x="2841625" y="47625"/>
            <a:ext cx="6508750" cy="67627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16137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a14="http://schemas.microsoft.com/office/drawing/2010/main" val="0"/>
              </a:ext>
            </a:extLst>
          </a:blip>
          <a:stretch>
            <a:fillRect/>
          </a:stretch>
        </p:blipFill>
        <p:spPr bwMode="auto">
          <a:xfrm>
            <a:off x="2135560" y="0"/>
            <a:ext cx="7848871"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79858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تأثير التباين من خلال اللون "/>
          <p:cNvPicPr/>
          <p:nvPr/>
        </p:nvPicPr>
        <p:blipFill>
          <a:blip r:embed="rId2">
            <a:extLst>
              <a:ext uri="{28A0092B-C50C-407E-A947-70E740481C1C}">
                <a14:useLocalDpi xmlns:a14="http://schemas.microsoft.com/office/drawing/2010/main" val="0"/>
              </a:ext>
            </a:extLst>
          </a:blip>
          <a:srcRect/>
          <a:stretch>
            <a:fillRect/>
          </a:stretch>
        </p:blipFill>
        <p:spPr bwMode="auto">
          <a:xfrm>
            <a:off x="1703512" y="0"/>
            <a:ext cx="8352928"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35166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2000" r="-4000" b="-2000"/>
          </a:stretch>
        </a:blipFill>
        <a:effectLst/>
      </p:bgPr>
    </p:bg>
    <p:spTree>
      <p:nvGrpSpPr>
        <p:cNvPr id="1" name=""/>
        <p:cNvGrpSpPr/>
        <p:nvPr/>
      </p:nvGrpSpPr>
      <p:grpSpPr>
        <a:xfrm>
          <a:off x="0" y="0"/>
          <a:ext cx="0" cy="0"/>
          <a:chOff x="0" y="0"/>
          <a:chExt cx="0" cy="0"/>
        </a:xfrm>
      </p:grpSpPr>
      <p:sp>
        <p:nvSpPr>
          <p:cNvPr id="12" name="Title 1"/>
          <p:cNvSpPr txBox="1">
            <a:spLocks/>
          </p:cNvSpPr>
          <p:nvPr/>
        </p:nvSpPr>
        <p:spPr>
          <a:xfrm>
            <a:off x="983432" y="620688"/>
            <a:ext cx="9929234" cy="518868"/>
          </a:xfrm>
          <a:prstGeom prst="rect">
            <a:avLst/>
          </a:prstGeom>
        </p:spPr>
        <p:txBody>
          <a:bodyPr vert="horz" wrap="square" lIns="0" tIns="0" rIns="0" bIns="0" rtlCol="0" anchor="t">
            <a:no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rtl="1">
              <a:lnSpc>
                <a:spcPct val="130000"/>
              </a:lnSpc>
              <a:defRPr/>
            </a:pPr>
            <a:endParaRPr lang="ar-IQ" sz="13800" b="1" dirty="0">
              <a:ln>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85000"/>
                  </a:prstClr>
                </a:outerShdw>
              </a:effectLst>
              <a:latin typeface="ae_Sindibad" pitchFamily="18" charset="-78"/>
              <a:cs typeface="Diwani Letter" pitchFamily="2" charset="-78"/>
            </a:endParaRPr>
          </a:p>
        </p:txBody>
      </p:sp>
      <p:pic>
        <p:nvPicPr>
          <p:cNvPr id="2" name="صورة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12776"/>
            <a:ext cx="12271052" cy="5445224"/>
          </a:xfrm>
          <a:prstGeom prst="rect">
            <a:avLst/>
          </a:prstGeom>
        </p:spPr>
        <p:style>
          <a:lnRef idx="3">
            <a:schemeClr val="lt1"/>
          </a:lnRef>
          <a:fillRef idx="1">
            <a:schemeClr val="accent1"/>
          </a:fillRef>
          <a:effectRef idx="1">
            <a:schemeClr val="accent1"/>
          </a:effectRef>
          <a:fontRef idx="minor">
            <a:schemeClr val="lt1"/>
          </a:fontRef>
        </p:style>
      </p:pic>
      <p:sp>
        <p:nvSpPr>
          <p:cNvPr id="5" name="textruta 4">
            <a:extLst>
              <a:ext uri="{FF2B5EF4-FFF2-40B4-BE49-F238E27FC236}">
                <a16:creationId xmlns:a16="http://schemas.microsoft.com/office/drawing/2014/main" xmlns="" id="{140FE8FF-CBF6-401B-BFA8-3A9A12420BB1}"/>
              </a:ext>
            </a:extLst>
          </p:cNvPr>
          <p:cNvSpPr txBox="1"/>
          <p:nvPr/>
        </p:nvSpPr>
        <p:spPr>
          <a:xfrm>
            <a:off x="2383185" y="1322827"/>
            <a:ext cx="7425630" cy="2685863"/>
          </a:xfrm>
          <a:prstGeom prst="rect">
            <a:avLst/>
          </a:prstGeom>
          <a:noFill/>
          <a:ln>
            <a:noFill/>
          </a:ln>
          <a:effectLst>
            <a:glow rad="228600">
              <a:schemeClr val="accent1">
                <a:satMod val="175000"/>
                <a:alpha val="40000"/>
              </a:schemeClr>
            </a:glow>
            <a:outerShdw blurRad="44450" dist="27940" dir="5400000" algn="ctr">
              <a:srgbClr val="000000">
                <a:alpha val="32000"/>
              </a:srgbClr>
            </a:outerShdw>
          </a:effectLst>
          <a:scene3d>
            <a:camera prst="perspectiveBelow"/>
            <a:lightRig rig="balanced" dir="t">
              <a:rot lat="0" lon="0" rev="8700000"/>
            </a:lightRig>
          </a:scene3d>
          <a:sp3d>
            <a:bevelT w="190500" h="38100"/>
          </a:sp3d>
        </p:spPr>
        <p:txBody>
          <a:bodyPr wrap="square">
            <a:spAutoFit/>
          </a:bodyPr>
          <a:lstStyle/>
          <a:p>
            <a:pPr marL="0" marR="0" lvl="0" indent="0" algn="ctr" defTabSz="914400" rtl="1" eaLnBrk="1" fontAlgn="auto" latinLnBrk="0" hangingPunct="1">
              <a:lnSpc>
                <a:spcPct val="130000"/>
              </a:lnSpc>
              <a:spcBef>
                <a:spcPts val="0"/>
              </a:spcBef>
              <a:spcAft>
                <a:spcPts val="0"/>
              </a:spcAft>
              <a:buClrTx/>
              <a:buSzTx/>
              <a:buFontTx/>
              <a:buNone/>
              <a:tabLst/>
              <a:defRPr/>
            </a:pPr>
            <a:r>
              <a:rPr kumimoji="0" lang="ar-EG" sz="11500" b="1" i="0" u="none" strike="noStrike" kern="1200" cap="none" spc="0" normalizeH="0" baseline="0" noProof="0" dirty="0" smtClean="0">
                <a:ln>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a:solidFill>
                  <a:schemeClr val="accent2">
                    <a:lumMod val="20000"/>
                    <a:lumOff val="80000"/>
                  </a:schemeClr>
                </a:solidFill>
                <a:effectLst>
                  <a:outerShdw blurRad="50800" dist="38100" dir="2700000" algn="tl" rotWithShape="0">
                    <a:prstClr val="black">
                      <a:alpha val="85000"/>
                    </a:prstClr>
                  </a:outerShdw>
                </a:effectLst>
                <a:uLnTx/>
                <a:uFillTx/>
                <a:latin typeface="ae_Sindibad" pitchFamily="18" charset="-78"/>
                <a:cs typeface="Diwani Letter" pitchFamily="2" charset="-78"/>
              </a:rPr>
              <a:t>1.</a:t>
            </a:r>
            <a:r>
              <a:rPr kumimoji="0" lang="ar-EG" sz="11500" b="1" i="0" u="none" strike="noStrike" kern="1200" cap="none" spc="0" normalizeH="0" noProof="0" dirty="0" smtClean="0">
                <a:ln>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a:solidFill>
                  <a:schemeClr val="accent2">
                    <a:lumMod val="20000"/>
                    <a:lumOff val="80000"/>
                  </a:schemeClr>
                </a:solidFill>
                <a:effectLst>
                  <a:outerShdw blurRad="50800" dist="38100" dir="2700000" algn="tl" rotWithShape="0">
                    <a:prstClr val="black">
                      <a:alpha val="85000"/>
                    </a:prstClr>
                  </a:outerShdw>
                </a:effectLst>
                <a:uLnTx/>
                <a:uFillTx/>
                <a:latin typeface="ae_Sindibad" pitchFamily="18" charset="-78"/>
                <a:cs typeface="Diwani Letter" pitchFamily="2" charset="-78"/>
              </a:rPr>
              <a:t> </a:t>
            </a:r>
            <a:r>
              <a:rPr kumimoji="0" lang="ar-EG" sz="11500" b="1" i="0" u="none" strike="noStrike" kern="1200" cap="none" spc="0" normalizeH="0" baseline="0" noProof="0" dirty="0" smtClean="0">
                <a:ln>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a:solidFill>
                  <a:schemeClr val="accent2">
                    <a:lumMod val="20000"/>
                    <a:lumOff val="80000"/>
                  </a:schemeClr>
                </a:solidFill>
                <a:effectLst>
                  <a:outerShdw blurRad="50800" dist="38100" dir="2700000" algn="tl" rotWithShape="0">
                    <a:prstClr val="black">
                      <a:alpha val="85000"/>
                    </a:prstClr>
                  </a:outerShdw>
                </a:effectLst>
                <a:uLnTx/>
                <a:uFillTx/>
                <a:latin typeface="ae_Sindibad" pitchFamily="18" charset="-78"/>
                <a:cs typeface="Diwani Letter" pitchFamily="2" charset="-78"/>
              </a:rPr>
              <a:t> </a:t>
            </a:r>
            <a:r>
              <a:rPr lang="ar-EG" sz="11500" b="1" dirty="0" smtClean="0">
                <a:ln>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a:solidFill>
                  <a:schemeClr val="accent2">
                    <a:lumMod val="20000"/>
                    <a:lumOff val="80000"/>
                  </a:schemeClr>
                </a:solidFill>
                <a:effectLst>
                  <a:outerShdw blurRad="50800" dist="38100" dir="2700000" algn="tl" rotWithShape="0">
                    <a:prstClr val="black">
                      <a:alpha val="85000"/>
                    </a:prstClr>
                  </a:outerShdw>
                </a:effectLst>
                <a:latin typeface="ae_Sindibad" pitchFamily="18" charset="-78"/>
                <a:cs typeface="Diwani Letter" pitchFamily="2" charset="-78"/>
              </a:rPr>
              <a:t>اسس</a:t>
            </a:r>
            <a:r>
              <a:rPr lang="ar-EG" sz="13800" b="1" dirty="0" smtClean="0">
                <a:ln>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a:solidFill>
                  <a:schemeClr val="accent2">
                    <a:lumMod val="20000"/>
                    <a:lumOff val="80000"/>
                  </a:schemeClr>
                </a:solidFill>
                <a:effectLst>
                  <a:outerShdw blurRad="50800" dist="38100" dir="2700000" algn="tl" rotWithShape="0">
                    <a:prstClr val="black">
                      <a:alpha val="85000"/>
                    </a:prstClr>
                  </a:outerShdw>
                </a:effectLst>
                <a:latin typeface="ae_Sindibad" pitchFamily="18" charset="-78"/>
                <a:cs typeface="Diwani Letter" pitchFamily="2" charset="-78"/>
              </a:rPr>
              <a:t> التصميم</a:t>
            </a:r>
            <a:r>
              <a:rPr kumimoji="0" lang="ar-EG" sz="13800" b="1" i="0" u="none" strike="noStrike" kern="1200" cap="none" spc="0" normalizeH="0" baseline="0" noProof="0" dirty="0" smtClean="0">
                <a:ln>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a:solidFill>
                  <a:schemeClr val="accent2">
                    <a:lumMod val="20000"/>
                    <a:lumOff val="80000"/>
                  </a:schemeClr>
                </a:solidFill>
                <a:effectLst>
                  <a:outerShdw blurRad="50800" dist="38100" dir="2700000" algn="tl" rotWithShape="0">
                    <a:prstClr val="black">
                      <a:alpha val="85000"/>
                    </a:prstClr>
                  </a:outerShdw>
                </a:effectLst>
                <a:uLnTx/>
                <a:uFillTx/>
                <a:latin typeface="ae_Sindibad" pitchFamily="18" charset="-78"/>
                <a:cs typeface="Diwani Letter" pitchFamily="2" charset="-78"/>
              </a:rPr>
              <a:t> </a:t>
            </a:r>
            <a:endParaRPr kumimoji="0" lang="ar-IQ" sz="13800" b="1" i="0" u="none" strike="noStrike" kern="1200" cap="none" spc="0" normalizeH="0" baseline="0" noProof="0" dirty="0">
              <a:ln>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tileRect/>
                </a:gradFill>
              </a:ln>
              <a:solidFill>
                <a:schemeClr val="accent2">
                  <a:lumMod val="20000"/>
                  <a:lumOff val="80000"/>
                </a:schemeClr>
              </a:solidFill>
              <a:effectLst>
                <a:outerShdw blurRad="50800" dist="38100" dir="2700000" algn="tl" rotWithShape="0">
                  <a:prstClr val="black">
                    <a:alpha val="85000"/>
                  </a:prstClr>
                </a:outerShdw>
              </a:effectLst>
              <a:uLnTx/>
              <a:uFillTx/>
              <a:latin typeface="ae_Sindibad" pitchFamily="18" charset="-78"/>
              <a:cs typeface="Diwani Letter" pitchFamily="2" charset="-78"/>
            </a:endParaRPr>
          </a:p>
        </p:txBody>
      </p:sp>
    </p:spTree>
    <p:extLst>
      <p:ext uri="{BB962C8B-B14F-4D97-AF65-F5344CB8AC3E}">
        <p14:creationId xmlns:p14="http://schemas.microsoft.com/office/powerpoint/2010/main" val="271768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ستخدام التباين من خلال الألوان "/>
          <p:cNvPicPr/>
          <p:nvPr/>
        </p:nvPicPr>
        <p:blipFill>
          <a:blip r:embed="rId2">
            <a:extLst>
              <a:ext uri="{28A0092B-C50C-407E-A947-70E740481C1C}">
                <a14:useLocalDpi xmlns:a14="http://schemas.microsoft.com/office/drawing/2010/main" val="0"/>
              </a:ext>
            </a:extLst>
          </a:blip>
          <a:srcRect/>
          <a:stretch>
            <a:fillRect/>
          </a:stretch>
        </p:blipFill>
        <p:spPr bwMode="auto">
          <a:xfrm>
            <a:off x="2783632" y="0"/>
            <a:ext cx="6624736" cy="685799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60513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a:extLst>
              <a:ext uri="{28A0092B-C50C-407E-A947-70E740481C1C}">
                <a14:useLocalDpi xmlns:a14="http://schemas.microsoft.com/office/drawing/2010/main" val="0"/>
              </a:ext>
            </a:extLst>
          </a:blip>
          <a:stretch>
            <a:fillRect/>
          </a:stretch>
        </p:blipFill>
        <p:spPr bwMode="auto">
          <a:xfrm>
            <a:off x="1271464" y="0"/>
            <a:ext cx="9793088" cy="685799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87095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ستخدام التباين من خلال الاتجاه"/>
          <p:cNvPicPr/>
          <p:nvPr/>
        </p:nvPicPr>
        <p:blipFill>
          <a:blip r:embed="rId2">
            <a:extLst>
              <a:ext uri="{28A0092B-C50C-407E-A947-70E740481C1C}">
                <a14:useLocalDpi xmlns:a14="http://schemas.microsoft.com/office/drawing/2010/main" val="0"/>
              </a:ext>
            </a:extLst>
          </a:blip>
          <a:srcRect/>
          <a:stretch>
            <a:fillRect/>
          </a:stretch>
        </p:blipFill>
        <p:spPr bwMode="auto">
          <a:xfrm>
            <a:off x="3819525" y="0"/>
            <a:ext cx="4552950" cy="665226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38437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a14="http://schemas.microsoft.com/office/drawing/2010/main" val="0"/>
              </a:ext>
            </a:extLst>
          </a:blip>
          <a:stretch>
            <a:fillRect/>
          </a:stretch>
        </p:blipFill>
        <p:spPr bwMode="auto">
          <a:xfrm>
            <a:off x="1919536" y="0"/>
            <a:ext cx="8208912" cy="685799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03545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تغيير الشفافية وتأثيرها على التباين"/>
          <p:cNvPicPr/>
          <p:nvPr/>
        </p:nvPicPr>
        <p:blipFill>
          <a:blip r:embed="rId2">
            <a:extLst>
              <a:ext uri="{28A0092B-C50C-407E-A947-70E740481C1C}">
                <a14:useLocalDpi xmlns:a14="http://schemas.microsoft.com/office/drawing/2010/main" val="0"/>
              </a:ext>
            </a:extLst>
          </a:blip>
          <a:srcRect/>
          <a:stretch>
            <a:fillRect/>
          </a:stretch>
        </p:blipFill>
        <p:spPr bwMode="auto">
          <a:xfrm>
            <a:off x="2495599" y="116631"/>
            <a:ext cx="7441515" cy="655272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03545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5400" b="1" spc="100" dirty="0">
                <a:solidFill>
                  <a:srgbClr val="B82567">
                    <a:lumMod val="75000"/>
                  </a:srgbClr>
                </a:solidFill>
                <a:latin typeface="Metro" pitchFamily="2" charset="0"/>
                <a:cs typeface="Al-Rashed Sayidty" pitchFamily="2" charset="-78"/>
              </a:rPr>
              <a:t>.الوحدة  </a:t>
            </a:r>
            <a:r>
              <a:rPr lang="en-US" sz="5400" b="1" spc="100" dirty="0">
                <a:solidFill>
                  <a:srgbClr val="B82567">
                    <a:lumMod val="75000"/>
                  </a:srgbClr>
                </a:solidFill>
                <a:latin typeface="Metro" pitchFamily="2" charset="0"/>
                <a:cs typeface="Al-Rashed Sayidty" pitchFamily="2" charset="-78"/>
              </a:rPr>
              <a:t>Unity</a:t>
            </a:r>
          </a:p>
        </p:txBody>
      </p:sp>
      <p:sp>
        <p:nvSpPr>
          <p:cNvPr id="9" name="Rectangle 8"/>
          <p:cNvSpPr/>
          <p:nvPr/>
        </p:nvSpPr>
        <p:spPr>
          <a:xfrm>
            <a:off x="1415480" y="1548075"/>
            <a:ext cx="10081120" cy="3108543"/>
          </a:xfrm>
          <a:prstGeom prst="rect">
            <a:avLst/>
          </a:prstGeom>
          <a:noFill/>
        </p:spPr>
        <p:txBody>
          <a:bodyPr wrap="square" lIns="91440" tIns="45720" rIns="91440" bIns="45720">
            <a:spAutoFit/>
          </a:bodyPr>
          <a:lstStyle/>
          <a:p>
            <a:r>
              <a:rPr lang="ar-SA" sz="3200" dirty="0" smtClean="0"/>
              <a:t>الوحدة </a:t>
            </a:r>
            <a:r>
              <a:rPr lang="ar-SA" sz="3200" dirty="0"/>
              <a:t>من المتطلبات الرئيسية لأى عمل فنى مصمم ، بل وتعتبر من أهم المبادئ لإنجاحه من الناحية الجمالية ، ويعني مبدأ الوحدة </a:t>
            </a:r>
            <a:r>
              <a:rPr lang="ar-SA" sz="3200" dirty="0" err="1"/>
              <a:t>فى</a:t>
            </a:r>
            <a:r>
              <a:rPr lang="ar-SA" sz="3200" dirty="0"/>
              <a:t> العمل الفني المُصمم أن ترتبط أجزاؤه فيما بينها لتكون جميعها وحدة واحدة فمهما بلغت دقة الأجزاء في حد ذاتها فإن العمل الفني لا يكتسب قيمته الجمالية بغير الوحدة التي تربط بين أجزائه بعضها بالبعض الآخر ربطا عضويا وتجعله متماسكا.</a:t>
            </a:r>
          </a:p>
          <a:p>
            <a:endParaRPr lang="en-US" sz="3600" dirty="0"/>
          </a:p>
        </p:txBody>
      </p:sp>
    </p:spTree>
    <p:extLst>
      <p:ext uri="{BB962C8B-B14F-4D97-AF65-F5344CB8AC3E}">
        <p14:creationId xmlns:p14="http://schemas.microsoft.com/office/powerpoint/2010/main" val="699055520"/>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وحدة  Unity"/>
          <p:cNvPicPr/>
          <p:nvPr/>
        </p:nvPicPr>
        <p:blipFill>
          <a:blip r:embed="rId2">
            <a:extLst>
              <a:ext uri="{28A0092B-C50C-407E-A947-70E740481C1C}">
                <a14:useLocalDpi xmlns:a14="http://schemas.microsoft.com/office/drawing/2010/main" val="0"/>
              </a:ext>
            </a:extLst>
          </a:blip>
          <a:srcRect/>
          <a:stretch>
            <a:fillRect/>
          </a:stretch>
        </p:blipFill>
        <p:spPr bwMode="auto">
          <a:xfrm>
            <a:off x="2687637" y="207962"/>
            <a:ext cx="6816725" cy="64420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03545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تأثير الوحدة على التصميم "/>
          <p:cNvPicPr/>
          <p:nvPr/>
        </p:nvPicPr>
        <p:blipFill>
          <a:blip r:embed="rId2">
            <a:extLst>
              <a:ext uri="{28A0092B-C50C-407E-A947-70E740481C1C}">
                <a14:useLocalDpi xmlns:a14="http://schemas.microsoft.com/office/drawing/2010/main" val="0"/>
              </a:ext>
            </a:extLst>
          </a:blip>
          <a:srcRect/>
          <a:stretch>
            <a:fillRect/>
          </a:stretch>
        </p:blipFill>
        <p:spPr bwMode="auto">
          <a:xfrm>
            <a:off x="2522855" y="2540"/>
            <a:ext cx="7146290" cy="685292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73784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5400" b="1" spc="100" dirty="0">
                <a:solidFill>
                  <a:srgbClr val="B82567">
                    <a:lumMod val="75000"/>
                  </a:srgbClr>
                </a:solidFill>
                <a:latin typeface="Metro" pitchFamily="2" charset="0"/>
                <a:cs typeface="Al-Rashed Sayidty" pitchFamily="2" charset="-78"/>
              </a:rPr>
              <a:t>.الوحدة  </a:t>
            </a:r>
            <a:r>
              <a:rPr lang="en-US" sz="5400" b="1" spc="100" dirty="0">
                <a:solidFill>
                  <a:srgbClr val="B82567">
                    <a:lumMod val="75000"/>
                  </a:srgbClr>
                </a:solidFill>
                <a:latin typeface="Metro" pitchFamily="2" charset="0"/>
                <a:cs typeface="Al-Rashed Sayidty" pitchFamily="2" charset="-78"/>
              </a:rPr>
              <a:t>Unity</a:t>
            </a:r>
          </a:p>
        </p:txBody>
      </p:sp>
      <p:sp>
        <p:nvSpPr>
          <p:cNvPr id="9" name="Rectangle 8"/>
          <p:cNvSpPr/>
          <p:nvPr/>
        </p:nvSpPr>
        <p:spPr>
          <a:xfrm>
            <a:off x="1415480" y="1548074"/>
            <a:ext cx="10513168" cy="5016758"/>
          </a:xfrm>
          <a:prstGeom prst="rect">
            <a:avLst/>
          </a:prstGeom>
          <a:noFill/>
        </p:spPr>
        <p:txBody>
          <a:bodyPr wrap="square" lIns="91440" tIns="45720" rIns="91440" bIns="45720">
            <a:spAutoFit/>
          </a:bodyPr>
          <a:lstStyle/>
          <a:p>
            <a:r>
              <a:rPr lang="ar-SA" sz="4000" dirty="0">
                <a:solidFill>
                  <a:prstClr val="black"/>
                </a:solidFill>
              </a:rPr>
              <a:t>وقد توصل إلى مبدأ الوحدة </a:t>
            </a:r>
            <a:r>
              <a:rPr lang="ar-SA" sz="4000" dirty="0" err="1">
                <a:solidFill>
                  <a:prstClr val="black"/>
                </a:solidFill>
              </a:rPr>
              <a:t>فى</a:t>
            </a:r>
            <a:r>
              <a:rPr lang="ar-SA" sz="4000" dirty="0">
                <a:solidFill>
                  <a:prstClr val="black"/>
                </a:solidFill>
              </a:rPr>
              <a:t> تصميم الأعمال الفنية من خلال التأمل وإدراك  الطبيعة والحياة فعلى سبيل المثال المجموعة الشمسية هي نظام له كليته ووحدته واتساقه ، فهي ليست مجرد مجموعة من الكواكب متراصة بجوار بعضها البعض ، بل مجموعة اتخذت لنفسها محورا واحدا يجمعها وهي تدور حول الشمس بنظام خاص ، فارتبطت علاقاتها ودورانها </a:t>
            </a:r>
            <a:r>
              <a:rPr lang="ar-SA" sz="4000" dirty="0" err="1">
                <a:solidFill>
                  <a:prstClr val="black"/>
                </a:solidFill>
              </a:rPr>
              <a:t>فى</a:t>
            </a:r>
            <a:r>
              <a:rPr lang="ar-SA" sz="4000" dirty="0">
                <a:solidFill>
                  <a:prstClr val="black"/>
                </a:solidFill>
              </a:rPr>
              <a:t> الفراغ بفعل الجاذبية ، وكذلك دوران الأرض حول نفسها مما يجعل حركة النهار والليل دائمين.</a:t>
            </a:r>
            <a:endParaRPr lang="en-US" sz="4400" dirty="0">
              <a:solidFill>
                <a:prstClr val="black"/>
              </a:solidFill>
            </a:endParaRPr>
          </a:p>
        </p:txBody>
      </p:sp>
    </p:spTree>
    <p:extLst>
      <p:ext uri="{BB962C8B-B14F-4D97-AF65-F5344CB8AC3E}">
        <p14:creationId xmlns:p14="http://schemas.microsoft.com/office/powerpoint/2010/main" val="810930282"/>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ستلهام الوحدة من خلال المجموعة الشمسية"/>
          <p:cNvPicPr/>
          <p:nvPr/>
        </p:nvPicPr>
        <p:blipFill>
          <a:blip r:embed="rId2">
            <a:extLst>
              <a:ext uri="{28A0092B-C50C-407E-A947-70E740481C1C}">
                <a14:useLocalDpi xmlns:a14="http://schemas.microsoft.com/office/drawing/2010/main" val="0"/>
              </a:ext>
            </a:extLst>
          </a:blip>
          <a:srcRect/>
          <a:stretch>
            <a:fillRect/>
          </a:stretch>
        </p:blipFill>
        <p:spPr bwMode="auto">
          <a:xfrm>
            <a:off x="911424" y="0"/>
            <a:ext cx="10153128"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31411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7579006" y="294083"/>
            <a:ext cx="5297734" cy="288032"/>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4400" spc="100" dirty="0">
                <a:solidFill>
                  <a:srgbClr val="B82567">
                    <a:lumMod val="75000"/>
                  </a:srgbClr>
                </a:solidFill>
                <a:latin typeface="Metro" pitchFamily="2" charset="0"/>
                <a:cs typeface="Al-Rashed Sayidty" pitchFamily="2" charset="-78"/>
              </a:rPr>
              <a:t>مقدمة </a:t>
            </a:r>
          </a:p>
        </p:txBody>
      </p:sp>
      <p:grpSp>
        <p:nvGrpSpPr>
          <p:cNvPr id="49" name="Group 48"/>
          <p:cNvGrpSpPr/>
          <p:nvPr/>
        </p:nvGrpSpPr>
        <p:grpSpPr>
          <a:xfrm>
            <a:off x="1631504" y="1052736"/>
            <a:ext cx="9505056" cy="5805268"/>
            <a:chOff x="37178" y="1911098"/>
            <a:chExt cx="9345777" cy="2408841"/>
          </a:xfrm>
        </p:grpSpPr>
        <p:grpSp>
          <p:nvGrpSpPr>
            <p:cNvPr id="50" name="淘宝网Chenying0907出品 6"/>
            <p:cNvGrpSpPr/>
            <p:nvPr/>
          </p:nvGrpSpPr>
          <p:grpSpPr>
            <a:xfrm rot="5400000">
              <a:off x="3588573" y="-1474443"/>
              <a:ext cx="2242987" cy="9345777"/>
              <a:chOff x="8345475" y="-5677090"/>
              <a:chExt cx="2990130" cy="12458871"/>
            </a:xfrm>
          </p:grpSpPr>
          <p:sp>
            <p:nvSpPr>
              <p:cNvPr id="53" name="淘宝网Chenying0907出品 36"/>
              <p:cNvSpPr/>
              <p:nvPr/>
            </p:nvSpPr>
            <p:spPr>
              <a:xfrm rot="5400000">
                <a:off x="8273214" y="-5604829"/>
                <a:ext cx="832731" cy="688209"/>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chemeClr val="accent3">
                  <a:lumMod val="60000"/>
                  <a:lumOff val="40000"/>
                </a:schemeClr>
              </a:solidFill>
              <a:ln w="25400" cap="flat" cmpd="sng" algn="ctr">
                <a:solidFill>
                  <a:schemeClr val="accent1"/>
                </a:solidFill>
                <a:prstDash val="solid"/>
              </a:ln>
              <a:effectLst>
                <a:outerShdw blurRad="139700" dist="63500" dir="8100000" algn="tr" rotWithShape="0">
                  <a:prstClr val="black">
                    <a:alpha val="30000"/>
                  </a:prstClr>
                </a:outerShdw>
              </a:effectLst>
              <a:scene3d>
                <a:camera prst="orthographicFront"/>
                <a:lightRig rig="threePt" dir="t"/>
              </a:scene3d>
              <a:sp3d>
                <a:bevelT prst="convex"/>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4" name="淘宝网Chenying0907出品 37"/>
              <p:cNvSpPr/>
              <p:nvPr/>
            </p:nvSpPr>
            <p:spPr>
              <a:xfrm rot="5400000" flipH="1" flipV="1">
                <a:off x="9622424" y="5068601"/>
                <a:ext cx="1806203" cy="1620158"/>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rgbClr val="7CE7EA"/>
              </a:solidFill>
              <a:ln w="25400" cap="flat" cmpd="sng" algn="ctr">
                <a:solidFill>
                  <a:srgbClr val="66FFFF"/>
                </a:solidFill>
                <a:prstDash val="solid"/>
              </a:ln>
              <a:effectLst>
                <a:outerShdw blurRad="139700" dist="63500" dir="8100000" algn="tr" rotWithShape="0">
                  <a:prstClr val="black">
                    <a:alpha val="30000"/>
                  </a:prstClr>
                </a:outerShdw>
              </a:effectLst>
              <a:scene3d>
                <a:camera prst="orthographicFront"/>
                <a:lightRig rig="threePt" dir="t"/>
              </a:scene3d>
              <a:sp3d>
                <a:bevelT prst="convex"/>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51" name="对角圆角淘宝网Chenying0907出品 38"/>
            <p:cNvSpPr/>
            <p:nvPr/>
          </p:nvSpPr>
          <p:spPr>
            <a:xfrm rot="10800000">
              <a:off x="265203" y="1911098"/>
              <a:ext cx="8980780" cy="2222430"/>
            </a:xfrm>
            <a:prstGeom prst="round2DiagRect">
              <a:avLst>
                <a:gd name="adj1" fmla="val 22105"/>
                <a:gd name="adj2" fmla="val 0"/>
              </a:avLst>
            </a:prstGeom>
            <a:pattFill prst="dkDnDiag">
              <a:fgClr>
                <a:srgbClr val="EEEEEE"/>
              </a:fgClr>
              <a:bgClr>
                <a:srgbClr val="F9F9F9"/>
              </a:bgClr>
            </a:pattFill>
            <a:ln w="15875" cap="flat" cmpd="sng" algn="ctr">
              <a:gradFill flip="none" rotWithShape="1">
                <a:gsLst>
                  <a:gs pos="0">
                    <a:sysClr val="window" lastClr="FFFFFF"/>
                  </a:gs>
                  <a:gs pos="100000">
                    <a:srgbClr val="E2E2E2"/>
                  </a:gs>
                </a:gsLst>
                <a:lin ang="2700000" scaled="1"/>
                <a:tileRect/>
              </a:gradFill>
              <a:prstDash val="solid"/>
            </a:ln>
            <a:effectLst>
              <a:outerShdw blurRad="190500" dist="76200" dir="8100000" algn="tr"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2" name="淘宝网Chenying0907出品 56"/>
            <p:cNvSpPr txBox="1"/>
            <p:nvPr/>
          </p:nvSpPr>
          <p:spPr>
            <a:xfrm>
              <a:off x="265203" y="1911098"/>
              <a:ext cx="8752753" cy="2355592"/>
            </a:xfrm>
            <a:prstGeom prst="rect">
              <a:avLst/>
            </a:prstGeom>
            <a:noFill/>
          </p:spPr>
          <p:txBody>
            <a:bodyPr wrap="square" rtlCol="0">
              <a:spAutoFit/>
            </a:bodyPr>
            <a:lstStyle/>
            <a:p>
              <a:pPr lvl="0">
                <a:lnSpc>
                  <a:spcPct val="108000"/>
                </a:lnSpc>
              </a:pPr>
              <a:r>
                <a:rPr lang="ar-EG" altLang="zh-CN" sz="2800" b="1" kern="0" spc="8" dirty="0" smtClean="0">
                  <a:solidFill>
                    <a:sysClr val="windowText" lastClr="000000"/>
                  </a:solidFill>
                  <a:latin typeface="Book Antiqua" panose="02040602050305030304" pitchFamily="18" charset="0"/>
                  <a:ea typeface="微软雅黑" panose="020B0503020204020204" pitchFamily="34" charset="-122"/>
                </a:rPr>
                <a:t>دراسة </a:t>
              </a:r>
              <a:r>
                <a:rPr lang="ar-EG" altLang="zh-CN" sz="2800" b="1" kern="0" spc="8" dirty="0">
                  <a:solidFill>
                    <a:sysClr val="windowText" lastClr="000000"/>
                  </a:solidFill>
                  <a:latin typeface="Book Antiqua" panose="02040602050305030304" pitchFamily="18" charset="0"/>
                  <a:ea typeface="微软雅黑" panose="020B0503020204020204" pitchFamily="34" charset="-122"/>
                </a:rPr>
                <a:t>أسس التصميم لها دور كبير </a:t>
              </a:r>
              <a:r>
                <a:rPr lang="ar-EG" altLang="zh-CN" sz="2800" b="1" kern="0" spc="8" dirty="0" err="1">
                  <a:solidFill>
                    <a:sysClr val="windowText" lastClr="000000"/>
                  </a:solidFill>
                  <a:latin typeface="Book Antiqua" panose="02040602050305030304" pitchFamily="18" charset="0"/>
                  <a:ea typeface="微软雅黑" panose="020B0503020204020204" pitchFamily="34" charset="-122"/>
                </a:rPr>
                <a:t>فى</a:t>
              </a:r>
              <a:r>
                <a:rPr lang="ar-EG" altLang="zh-CN" sz="2800" b="1" kern="0" spc="8" dirty="0">
                  <a:solidFill>
                    <a:sysClr val="windowText" lastClr="000000"/>
                  </a:solidFill>
                  <a:latin typeface="Book Antiqua" panose="02040602050305030304" pitchFamily="18" charset="0"/>
                  <a:ea typeface="微软雅黑" panose="020B0503020204020204" pitchFamily="34" charset="-122"/>
                </a:rPr>
                <a:t> العملية التصميمية ، وتؤدي إلى تنمية قدرات المصمم الذهنية والحسية ، ليربط فيما بين النظريات العلمية والعناصر الحسية لديه والاهتمام والتركيز على جوانب المهارات المختلفة التي تعتمد على الخبرة والتجريب . فتمثل أسس التصميم الهدف الجمالي الذى يحاول المصمم تحقيقه ، ليعكس الغرض الجمالي والوظيفي من العمل المُصمم ، ولابد من مراعاتها بالصورة التي توصل الرسالة الفكرية أو الجمالية التي يؤديها العمل الفني المُصمم .وهذه الأسس هي</a:t>
              </a:r>
              <a:r>
                <a:rPr lang="ar-EG" altLang="zh-CN" sz="2800" b="1" kern="0" spc="8" dirty="0" smtClean="0">
                  <a:solidFill>
                    <a:sysClr val="windowText" lastClr="000000"/>
                  </a:solidFill>
                  <a:latin typeface="Book Antiqua" panose="02040602050305030304" pitchFamily="18" charset="0"/>
                  <a:ea typeface="微软雅黑" panose="020B0503020204020204" pitchFamily="34" charset="-122"/>
                </a:rPr>
                <a:t>:-</a:t>
              </a:r>
            </a:p>
            <a:p>
              <a:pPr lvl="0">
                <a:lnSpc>
                  <a:spcPct val="108000"/>
                </a:lnSpc>
              </a:pPr>
              <a:r>
                <a:rPr lang="ar-EG" altLang="zh-CN" sz="2800" b="1" kern="0" spc="8" dirty="0" smtClean="0">
                  <a:solidFill>
                    <a:sysClr val="windowText" lastClr="000000"/>
                  </a:solidFill>
                  <a:latin typeface="Book Antiqua" panose="02040602050305030304" pitchFamily="18" charset="0"/>
                  <a:ea typeface="微软雅黑" panose="020B0503020204020204" pitchFamily="34" charset="-122"/>
                </a:rPr>
                <a:t>•التوازن -التباين </a:t>
              </a:r>
            </a:p>
            <a:p>
              <a:pPr lvl="0">
                <a:lnSpc>
                  <a:spcPct val="108000"/>
                </a:lnSpc>
              </a:pPr>
              <a:r>
                <a:rPr lang="ar-EG" altLang="zh-CN" sz="2800" b="1" kern="0" spc="8" dirty="0" smtClean="0">
                  <a:solidFill>
                    <a:sysClr val="windowText" lastClr="000000"/>
                  </a:solidFill>
                  <a:latin typeface="Book Antiqua" panose="02040602050305030304" pitchFamily="18" charset="0"/>
                  <a:ea typeface="微软雅黑" panose="020B0503020204020204" pitchFamily="34" charset="-122"/>
                </a:rPr>
                <a:t>-الوحدة -الإيقاع –</a:t>
              </a:r>
            </a:p>
            <a:p>
              <a:pPr lvl="0">
                <a:lnSpc>
                  <a:spcPct val="108000"/>
                </a:lnSpc>
              </a:pPr>
              <a:r>
                <a:rPr lang="ar-EG" altLang="zh-CN" sz="2800" b="1" kern="0" spc="8" dirty="0" smtClean="0">
                  <a:solidFill>
                    <a:sysClr val="windowText" lastClr="000000"/>
                  </a:solidFill>
                  <a:latin typeface="Book Antiqua" panose="02040602050305030304" pitchFamily="18" charset="0"/>
                  <a:ea typeface="微软雅黑" panose="020B0503020204020204" pitchFamily="34" charset="-122"/>
                </a:rPr>
                <a:t>التناسب -السيادة –</a:t>
              </a:r>
            </a:p>
            <a:p>
              <a:pPr lvl="0">
                <a:lnSpc>
                  <a:spcPct val="108000"/>
                </a:lnSpc>
              </a:pPr>
              <a:r>
                <a:rPr lang="ar-EG" altLang="zh-CN" sz="2800" b="1" kern="0" spc="8" dirty="0" smtClean="0">
                  <a:solidFill>
                    <a:sysClr val="windowText" lastClr="000000"/>
                  </a:solidFill>
                  <a:latin typeface="Book Antiqua" panose="02040602050305030304" pitchFamily="18" charset="0"/>
                  <a:ea typeface="微软雅黑" panose="020B0503020204020204" pitchFamily="34" charset="-122"/>
                </a:rPr>
                <a:t>المحاذاة</a:t>
              </a:r>
              <a:endParaRPr lang="ar-EG" altLang="zh-CN" sz="2800" b="1" kern="0" spc="8" dirty="0">
                <a:solidFill>
                  <a:sysClr val="windowText" lastClr="000000"/>
                </a:solidFill>
                <a:latin typeface="Book Antiqua" panose="02040602050305030304" pitchFamily="18" charset="0"/>
                <a:ea typeface="微软雅黑" panose="020B0503020204020204" pitchFamily="34" charset="-122"/>
              </a:endParaRPr>
            </a:p>
            <a:p>
              <a:pPr lvl="0">
                <a:lnSpc>
                  <a:spcPct val="108000"/>
                </a:lnSpc>
              </a:pPr>
              <a:endParaRPr lang="en-GB" altLang="zh-CN" sz="2800" b="1" kern="0" spc="8" dirty="0">
                <a:solidFill>
                  <a:sysClr val="windowText" lastClr="000000"/>
                </a:solidFill>
                <a:latin typeface="Book Antiqua" panose="02040602050305030304" pitchFamily="18" charset="0"/>
                <a:ea typeface="微软雅黑" panose="020B0503020204020204" pitchFamily="34" charset="-122"/>
              </a:endParaRPr>
            </a:p>
          </p:txBody>
        </p:sp>
      </p:grpSp>
    </p:spTree>
    <p:extLst>
      <p:ext uri="{BB962C8B-B14F-4D97-AF65-F5344CB8AC3E}">
        <p14:creationId xmlns:p14="http://schemas.microsoft.com/office/powerpoint/2010/main" val="4213129262"/>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00"/>
                            </p:stCondLst>
                            <p:childTnLst>
                              <p:par>
                                <p:cTn id="9" presetID="2" presetClass="entr" presetSubtype="4" decel="10000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1000" fill="hold"/>
                                        <p:tgtEl>
                                          <p:spTgt spid="49"/>
                                        </p:tgtEl>
                                        <p:attrNameLst>
                                          <p:attrName>ppt_x</p:attrName>
                                        </p:attrNameLst>
                                      </p:cBhvr>
                                      <p:tavLst>
                                        <p:tav tm="0">
                                          <p:val>
                                            <p:strVal val="#ppt_x"/>
                                          </p:val>
                                        </p:tav>
                                        <p:tav tm="100000">
                                          <p:val>
                                            <p:strVal val="#ppt_x"/>
                                          </p:val>
                                        </p:tav>
                                      </p:tavLst>
                                    </p:anim>
                                    <p:anim calcmode="lin" valueType="num">
                                      <p:cBhvr additive="base">
                                        <p:cTn id="12"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5400" b="1" spc="100" dirty="0">
                <a:solidFill>
                  <a:srgbClr val="B82567">
                    <a:lumMod val="75000"/>
                  </a:srgbClr>
                </a:solidFill>
                <a:latin typeface="Metro" pitchFamily="2" charset="0"/>
                <a:cs typeface="Al-Rashed Sayidty" pitchFamily="2" charset="-78"/>
              </a:rPr>
              <a:t>.الوحدة  </a:t>
            </a:r>
            <a:r>
              <a:rPr lang="en-US" sz="5400" b="1" spc="100" dirty="0">
                <a:solidFill>
                  <a:srgbClr val="B82567">
                    <a:lumMod val="75000"/>
                  </a:srgbClr>
                </a:solidFill>
                <a:latin typeface="Metro" pitchFamily="2" charset="0"/>
                <a:cs typeface="Al-Rashed Sayidty" pitchFamily="2" charset="-78"/>
              </a:rPr>
              <a:t>Unity</a:t>
            </a:r>
          </a:p>
        </p:txBody>
      </p:sp>
      <p:sp>
        <p:nvSpPr>
          <p:cNvPr id="9" name="Rectangle 8"/>
          <p:cNvSpPr/>
          <p:nvPr/>
        </p:nvSpPr>
        <p:spPr>
          <a:xfrm>
            <a:off x="1415480" y="1548074"/>
            <a:ext cx="10513168" cy="4401205"/>
          </a:xfrm>
          <a:prstGeom prst="rect">
            <a:avLst/>
          </a:prstGeom>
          <a:noFill/>
        </p:spPr>
        <p:txBody>
          <a:bodyPr wrap="square" lIns="91440" tIns="45720" rIns="91440" bIns="45720">
            <a:spAutoFit/>
          </a:bodyPr>
          <a:lstStyle/>
          <a:p>
            <a:endParaRPr lang="ar-SA" sz="4000" dirty="0">
              <a:solidFill>
                <a:prstClr val="black"/>
              </a:solidFill>
            </a:endParaRPr>
          </a:p>
          <a:p>
            <a:r>
              <a:rPr lang="ar-SA" sz="4000" dirty="0">
                <a:solidFill>
                  <a:prstClr val="black"/>
                </a:solidFill>
              </a:rPr>
              <a:t>من تلك المفاهيم للوحدة العضوية للحياة يتحتم على العمل أن يتحقق فيه نوع من الوحدة ، فالعمل الفني سواء كان تصميما أو تكوينا يبتعد أو يقترب من الكمال أو الجمال بقدر ما تترابط أجزائه بمثل هذا الترابط الذي أشير إليه </a:t>
            </a:r>
            <a:r>
              <a:rPr lang="ar-SA" sz="4000" dirty="0" err="1">
                <a:solidFill>
                  <a:prstClr val="black"/>
                </a:solidFill>
              </a:rPr>
              <a:t>فى</a:t>
            </a:r>
            <a:r>
              <a:rPr lang="ar-SA" sz="4000" dirty="0">
                <a:solidFill>
                  <a:prstClr val="black"/>
                </a:solidFill>
              </a:rPr>
              <a:t> الحياة .</a:t>
            </a:r>
          </a:p>
          <a:p>
            <a:r>
              <a:rPr lang="ar-SA" sz="4000" dirty="0">
                <a:solidFill>
                  <a:prstClr val="black"/>
                </a:solidFill>
              </a:rPr>
              <a:t>فالوحدة </a:t>
            </a:r>
            <a:r>
              <a:rPr lang="ar-SA" sz="4000" dirty="0" err="1">
                <a:solidFill>
                  <a:prstClr val="black"/>
                </a:solidFill>
              </a:rPr>
              <a:t>فى</a:t>
            </a:r>
            <a:r>
              <a:rPr lang="ar-SA" sz="4000" dirty="0">
                <a:solidFill>
                  <a:prstClr val="black"/>
                </a:solidFill>
              </a:rPr>
              <a:t> التصميم أو التكوين تعنى نجاح الفنان أو المصمم </a:t>
            </a:r>
            <a:r>
              <a:rPr lang="ar-SA" sz="4000" dirty="0" err="1">
                <a:solidFill>
                  <a:prstClr val="black"/>
                </a:solidFill>
              </a:rPr>
              <a:t>فى</a:t>
            </a:r>
            <a:r>
              <a:rPr lang="ar-SA" sz="4000" dirty="0">
                <a:solidFill>
                  <a:prstClr val="black"/>
                </a:solidFill>
              </a:rPr>
              <a:t> تحقيق علاقة الأجزاء بعضها مع بعض وعلاقة كل جزء بالكل.</a:t>
            </a:r>
          </a:p>
        </p:txBody>
      </p:sp>
    </p:spTree>
    <p:extLst>
      <p:ext uri="{BB962C8B-B14F-4D97-AF65-F5344CB8AC3E}">
        <p14:creationId xmlns:p14="http://schemas.microsoft.com/office/powerpoint/2010/main" val="40154281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1" end="1"/>
                                            </p:txEl>
                                          </p:spTgt>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additive="base">
                                        <p:cTn id="12"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5400" b="1" spc="100" dirty="0">
                <a:solidFill>
                  <a:srgbClr val="B82567">
                    <a:lumMod val="75000"/>
                  </a:srgbClr>
                </a:solidFill>
                <a:latin typeface="Metro" pitchFamily="2" charset="0"/>
                <a:cs typeface="Al-Rashed Sayidty" pitchFamily="2" charset="-78"/>
              </a:rPr>
              <a:t>٤. الإيقاع  </a:t>
            </a:r>
            <a:r>
              <a:rPr lang="en-US" sz="5400" b="1" spc="100" dirty="0">
                <a:solidFill>
                  <a:srgbClr val="B82567">
                    <a:lumMod val="75000"/>
                  </a:srgbClr>
                </a:solidFill>
                <a:latin typeface="Metro" pitchFamily="2" charset="0"/>
                <a:cs typeface="Al-Rashed Sayidty" pitchFamily="2" charset="-78"/>
              </a:rPr>
              <a:t>Rhythm</a:t>
            </a:r>
          </a:p>
        </p:txBody>
      </p:sp>
      <p:sp>
        <p:nvSpPr>
          <p:cNvPr id="9" name="Rectangle 8"/>
          <p:cNvSpPr/>
          <p:nvPr/>
        </p:nvSpPr>
        <p:spPr>
          <a:xfrm>
            <a:off x="1127448" y="1548074"/>
            <a:ext cx="10801200" cy="4524315"/>
          </a:xfrm>
          <a:prstGeom prst="rect">
            <a:avLst/>
          </a:prstGeom>
          <a:noFill/>
        </p:spPr>
        <p:txBody>
          <a:bodyPr wrap="square" lIns="91440" tIns="45720" rIns="91440" bIns="45720">
            <a:spAutoFit/>
          </a:bodyPr>
          <a:lstStyle/>
          <a:p>
            <a:r>
              <a:rPr lang="ar-SA" sz="3200" dirty="0" smtClean="0">
                <a:solidFill>
                  <a:prstClr val="black"/>
                </a:solidFill>
              </a:rPr>
              <a:t>إن </a:t>
            </a:r>
            <a:r>
              <a:rPr lang="ar-SA" sz="3200" dirty="0">
                <a:solidFill>
                  <a:prstClr val="black"/>
                </a:solidFill>
              </a:rPr>
              <a:t>مفهوم الإيقاع يعني </a:t>
            </a:r>
            <a:r>
              <a:rPr lang="ar-SA" sz="3200" dirty="0" err="1">
                <a:solidFill>
                  <a:prstClr val="black"/>
                </a:solidFill>
              </a:rPr>
              <a:t>فى</a:t>
            </a:r>
            <a:r>
              <a:rPr lang="ar-SA" sz="3200" dirty="0">
                <a:solidFill>
                  <a:prstClr val="black"/>
                </a:solidFill>
              </a:rPr>
              <a:t> جوهره حالة من حالات التغير ، ويعتبر الإيقاع مجال لتحقيق الحركة ، والإيقاع بصوره المتعددة مصطلح يعنى تردد الحركة بصورة منتظمة تجمع بين الوحدة والتغير ، فالحياة والكون بكل مظاهرهما يخضعان لعاملين رئيسين هما الحركة والتغيير اللذين يمثلان السمة الأساسية التي تحكم انتظام العلاقات والاشكال </a:t>
            </a:r>
            <a:r>
              <a:rPr lang="ar-SA" sz="3200" dirty="0" err="1">
                <a:solidFill>
                  <a:prstClr val="black"/>
                </a:solidFill>
              </a:rPr>
              <a:t>فى</a:t>
            </a:r>
            <a:r>
              <a:rPr lang="ar-SA" sz="3200" dirty="0">
                <a:solidFill>
                  <a:prstClr val="black"/>
                </a:solidFill>
              </a:rPr>
              <a:t> الطبيعة او الاعمال الفنية . فالإيقاع هو قانون الحياة الذي ينظم حركتها واستمراريتها ، فهو القانون الذي يجمع بين السكون والحركة والتغير والثبات .</a:t>
            </a:r>
          </a:p>
          <a:p>
            <a:r>
              <a:rPr lang="ar-SA" sz="3200" dirty="0">
                <a:solidFill>
                  <a:prstClr val="black"/>
                </a:solidFill>
              </a:rPr>
              <a:t>وعندما يحاول الفنان المصمم تحقيق الإيقاع ، فإنه يضفي الحيوية والتنوع وجماليات النسبة القائمة على التوازن داخل نظام التصميم .</a:t>
            </a:r>
          </a:p>
        </p:txBody>
      </p:sp>
    </p:spTree>
    <p:extLst>
      <p:ext uri="{BB962C8B-B14F-4D97-AF65-F5344CB8AC3E}">
        <p14:creationId xmlns:p14="http://schemas.microsoft.com/office/powerpoint/2010/main" val="40154281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0" end="0"/>
                                            </p:txEl>
                                          </p:spTgt>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لإيقاع  Rhythm"/>
          <p:cNvPicPr/>
          <p:nvPr/>
        </p:nvPicPr>
        <p:blipFill>
          <a:blip r:embed="rId2">
            <a:extLst>
              <a:ext uri="{28A0092B-C50C-407E-A947-70E740481C1C}">
                <a14:useLocalDpi xmlns:a14="http://schemas.microsoft.com/office/drawing/2010/main" val="0"/>
              </a:ext>
            </a:extLst>
          </a:blip>
          <a:srcRect/>
          <a:stretch>
            <a:fillRect/>
          </a:stretch>
        </p:blipFill>
        <p:spPr bwMode="auto">
          <a:xfrm>
            <a:off x="3143672" y="12576"/>
            <a:ext cx="5750222" cy="684542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09753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9" name="Rectangle 8"/>
          <p:cNvSpPr/>
          <p:nvPr/>
        </p:nvSpPr>
        <p:spPr>
          <a:xfrm>
            <a:off x="839416" y="692696"/>
            <a:ext cx="10585176" cy="3785652"/>
          </a:xfrm>
          <a:prstGeom prst="rect">
            <a:avLst/>
          </a:prstGeom>
          <a:noFill/>
        </p:spPr>
        <p:txBody>
          <a:bodyPr wrap="square" lIns="91440" tIns="45720" rIns="91440" bIns="45720">
            <a:spAutoFit/>
          </a:bodyPr>
          <a:lstStyle/>
          <a:p>
            <a:endParaRPr lang="ar-SA" sz="4000" dirty="0">
              <a:solidFill>
                <a:prstClr val="black"/>
              </a:solidFill>
            </a:endParaRPr>
          </a:p>
          <a:p>
            <a:r>
              <a:rPr lang="ar-SA" sz="4000" dirty="0">
                <a:solidFill>
                  <a:prstClr val="black"/>
                </a:solidFill>
              </a:rPr>
              <a:t>فالإيقاع هو تنظيم الفواصل الموجودة بين وحدات العمل الفني ، وقد تكون هذه الفواصل بين النقط والخطوط والمساحات او الاشكال او الالوان او بترتيب درجاتها أو تنظيم اتجاهات عناصر العمل الفني ( وهذا مفيد ايضا </a:t>
            </a:r>
            <a:r>
              <a:rPr lang="ar-SA" sz="4000" dirty="0" err="1">
                <a:solidFill>
                  <a:prstClr val="black"/>
                </a:solidFill>
              </a:rPr>
              <a:t>فى</a:t>
            </a:r>
            <a:r>
              <a:rPr lang="ar-SA" sz="4000" dirty="0">
                <a:solidFill>
                  <a:prstClr val="black"/>
                </a:solidFill>
              </a:rPr>
              <a:t> المجالات القائمة على الحركة مثل </a:t>
            </a:r>
            <a:r>
              <a:rPr lang="ar-SA" sz="4000" dirty="0" err="1">
                <a:solidFill>
                  <a:prstClr val="black"/>
                </a:solidFill>
              </a:rPr>
              <a:t>الموشن</a:t>
            </a:r>
            <a:r>
              <a:rPr lang="ar-SA" sz="4000" dirty="0">
                <a:solidFill>
                  <a:prstClr val="black"/>
                </a:solidFill>
              </a:rPr>
              <a:t> جرافيك ).أنواع الإيقاع:</a:t>
            </a:r>
          </a:p>
        </p:txBody>
      </p:sp>
    </p:spTree>
    <p:extLst>
      <p:ext uri="{BB962C8B-B14F-4D97-AF65-F5344CB8AC3E}">
        <p14:creationId xmlns:p14="http://schemas.microsoft.com/office/powerpoint/2010/main" val="40154281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5400" b="1" spc="100" dirty="0">
                <a:solidFill>
                  <a:srgbClr val="B82567">
                    <a:lumMod val="75000"/>
                  </a:srgbClr>
                </a:solidFill>
                <a:latin typeface="Metro" pitchFamily="2" charset="0"/>
                <a:cs typeface="Al-Rashed Sayidty" pitchFamily="2" charset="-78"/>
              </a:rPr>
              <a:t>الإيقاع الرتيب:</a:t>
            </a:r>
          </a:p>
        </p:txBody>
      </p:sp>
      <p:sp>
        <p:nvSpPr>
          <p:cNvPr id="9" name="Rectangle 8"/>
          <p:cNvSpPr/>
          <p:nvPr/>
        </p:nvSpPr>
        <p:spPr>
          <a:xfrm>
            <a:off x="1127448" y="1548074"/>
            <a:ext cx="10801200" cy="3785652"/>
          </a:xfrm>
          <a:prstGeom prst="rect">
            <a:avLst/>
          </a:prstGeom>
          <a:noFill/>
        </p:spPr>
        <p:txBody>
          <a:bodyPr wrap="square" lIns="91440" tIns="45720" rIns="91440" bIns="45720">
            <a:spAutoFit/>
          </a:bodyPr>
          <a:lstStyle/>
          <a:p>
            <a:pPr algn="ctr"/>
            <a:r>
              <a:rPr lang="ar-SA" sz="6000" dirty="0" smtClean="0">
                <a:solidFill>
                  <a:prstClr val="black"/>
                </a:solidFill>
              </a:rPr>
              <a:t>وهو </a:t>
            </a:r>
            <a:r>
              <a:rPr lang="ar-SA" sz="6000" dirty="0">
                <a:solidFill>
                  <a:prstClr val="black"/>
                </a:solidFill>
              </a:rPr>
              <a:t>الذي تتشابه فيه كل الوحدات والمسافات تشابها تاما من جميع النواحي، وتتكرر فيه الوحدات التي يتشكل فيها الإيقاع بشكل منتظم دون </a:t>
            </a:r>
            <a:r>
              <a:rPr lang="ar-SA" sz="6000" dirty="0" err="1">
                <a:solidFill>
                  <a:prstClr val="black"/>
                </a:solidFill>
              </a:rPr>
              <a:t>أى</a:t>
            </a:r>
            <a:r>
              <a:rPr lang="ar-SA" sz="6000" dirty="0">
                <a:solidFill>
                  <a:prstClr val="black"/>
                </a:solidFill>
              </a:rPr>
              <a:t> اختلاف.</a:t>
            </a:r>
          </a:p>
        </p:txBody>
      </p:sp>
    </p:spTree>
    <p:extLst>
      <p:ext uri="{BB962C8B-B14F-4D97-AF65-F5344CB8AC3E}">
        <p14:creationId xmlns:p14="http://schemas.microsoft.com/office/powerpoint/2010/main" val="686564588"/>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لإيقاع الرتيب في التصميم "/>
          <p:cNvPicPr/>
          <p:nvPr/>
        </p:nvPicPr>
        <p:blipFill>
          <a:blip r:embed="rId2">
            <a:extLst>
              <a:ext uri="{28A0092B-C50C-407E-A947-70E740481C1C}">
                <a14:useLocalDpi xmlns:a14="http://schemas.microsoft.com/office/drawing/2010/main" val="0"/>
              </a:ext>
            </a:extLst>
          </a:blip>
          <a:srcRect/>
          <a:stretch>
            <a:fillRect/>
          </a:stretch>
        </p:blipFill>
        <p:spPr bwMode="auto">
          <a:xfrm>
            <a:off x="3733800" y="95250"/>
            <a:ext cx="4724400" cy="66675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302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5400" b="1" spc="100" dirty="0">
                <a:solidFill>
                  <a:srgbClr val="B82567">
                    <a:lumMod val="75000"/>
                  </a:srgbClr>
                </a:solidFill>
                <a:latin typeface="Metro" pitchFamily="2" charset="0"/>
                <a:cs typeface="Al-Rashed Sayidty" pitchFamily="2" charset="-78"/>
              </a:rPr>
              <a:t>الإيقاع غير الرتيب:</a:t>
            </a:r>
          </a:p>
        </p:txBody>
      </p:sp>
      <p:sp>
        <p:nvSpPr>
          <p:cNvPr id="9" name="Rectangle 8"/>
          <p:cNvSpPr/>
          <p:nvPr/>
        </p:nvSpPr>
        <p:spPr>
          <a:xfrm>
            <a:off x="1127448" y="1548074"/>
            <a:ext cx="10801200" cy="2808910"/>
          </a:xfrm>
          <a:prstGeom prst="rect">
            <a:avLst/>
          </a:prstGeom>
          <a:noFill/>
        </p:spPr>
        <p:txBody>
          <a:bodyPr wrap="square" lIns="91440" tIns="45720" rIns="91440" bIns="45720">
            <a:spAutoFit/>
          </a:bodyPr>
          <a:lstStyle/>
          <a:p>
            <a:pPr algn="ctr">
              <a:lnSpc>
                <a:spcPct val="115000"/>
              </a:lnSpc>
              <a:spcAft>
                <a:spcPts val="1000"/>
              </a:spcAft>
            </a:pPr>
            <a:r>
              <a:rPr lang="en-US" sz="1800" dirty="0">
                <a:latin typeface="Arial"/>
                <a:ea typeface="Calibri"/>
                <a:cs typeface="Arial"/>
              </a:rPr>
              <a:t> </a:t>
            </a:r>
            <a:endParaRPr lang="en-US" sz="1200" dirty="0">
              <a:ea typeface="Calibri"/>
              <a:cs typeface="Arial"/>
            </a:endParaRPr>
          </a:p>
          <a:p>
            <a:pPr algn="ctr">
              <a:lnSpc>
                <a:spcPct val="115000"/>
              </a:lnSpc>
              <a:spcAft>
                <a:spcPts val="1000"/>
              </a:spcAft>
            </a:pPr>
            <a:r>
              <a:rPr lang="ar-SA" sz="4400" b="1" dirty="0" smtClean="0">
                <a:ea typeface="Calibri"/>
              </a:rPr>
              <a:t>تتشابه </a:t>
            </a:r>
            <a:r>
              <a:rPr lang="ar-SA" sz="4400" b="1" dirty="0">
                <a:ea typeface="Calibri"/>
              </a:rPr>
              <a:t>فيه جميع المسافات </a:t>
            </a:r>
            <a:r>
              <a:rPr lang="ar-SA" sz="4400" b="1" dirty="0" smtClean="0">
                <a:ea typeface="Calibri"/>
              </a:rPr>
              <a:t>التي </a:t>
            </a:r>
            <a:r>
              <a:rPr lang="ar-SA" sz="4400" b="1" dirty="0">
                <a:ea typeface="Calibri"/>
              </a:rPr>
              <a:t>بينهما ولكن تختلف الوحدات عن المسافات شكلا او حجما أو لونا </a:t>
            </a:r>
            <a:r>
              <a:rPr lang="ar-SA" sz="4400" b="1" dirty="0" smtClean="0">
                <a:ea typeface="Calibri"/>
              </a:rPr>
              <a:t>إي </a:t>
            </a:r>
            <a:r>
              <a:rPr lang="ar-SA" sz="4400" b="1" dirty="0">
                <a:ea typeface="Calibri"/>
              </a:rPr>
              <a:t>تنكسر حدة الرتابة </a:t>
            </a:r>
            <a:r>
              <a:rPr lang="ar-SA" sz="4400" b="1" dirty="0" smtClean="0">
                <a:ea typeface="Calibri"/>
              </a:rPr>
              <a:t>في </a:t>
            </a:r>
            <a:r>
              <a:rPr lang="ar-SA" sz="4400" b="1" dirty="0">
                <a:ea typeface="Calibri"/>
              </a:rPr>
              <a:t>التنظيم مما يحقق إيقاعا غير رتيب</a:t>
            </a:r>
            <a:r>
              <a:rPr lang="en-US" sz="3200" b="1" dirty="0">
                <a:latin typeface="Arial"/>
                <a:ea typeface="Calibri"/>
                <a:cs typeface="Arial"/>
              </a:rPr>
              <a:t>.</a:t>
            </a:r>
            <a:endParaRPr lang="en-US" sz="1200" dirty="0">
              <a:ea typeface="Calibri"/>
              <a:cs typeface="Arial"/>
            </a:endParaRPr>
          </a:p>
        </p:txBody>
      </p:sp>
    </p:spTree>
    <p:extLst>
      <p:ext uri="{BB962C8B-B14F-4D97-AF65-F5344CB8AC3E}">
        <p14:creationId xmlns:p14="http://schemas.microsoft.com/office/powerpoint/2010/main" val="686564588"/>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0" end="0"/>
                                            </p:txEl>
                                          </p:spTgt>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لإيقاع غير الرتيب في التصميم "/>
          <p:cNvPicPr/>
          <p:nvPr/>
        </p:nvPicPr>
        <p:blipFill>
          <a:blip r:embed="rId2">
            <a:extLst>
              <a:ext uri="{28A0092B-C50C-407E-A947-70E740481C1C}">
                <a14:useLocalDpi xmlns:a14="http://schemas.microsoft.com/office/drawing/2010/main" val="0"/>
              </a:ext>
            </a:extLst>
          </a:blip>
          <a:srcRect/>
          <a:stretch>
            <a:fillRect/>
          </a:stretch>
        </p:blipFill>
        <p:spPr bwMode="auto">
          <a:xfrm>
            <a:off x="1271464" y="0"/>
            <a:ext cx="9577064"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944775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5400" b="1" spc="100" dirty="0">
                <a:solidFill>
                  <a:srgbClr val="B82567">
                    <a:lumMod val="75000"/>
                  </a:srgbClr>
                </a:solidFill>
                <a:latin typeface="Metro" pitchFamily="2" charset="0"/>
                <a:cs typeface="Al-Rashed Sayidty" pitchFamily="2" charset="-78"/>
              </a:rPr>
              <a:t>الإيقاع المتناقص والمتزايد:</a:t>
            </a:r>
          </a:p>
        </p:txBody>
      </p:sp>
      <p:sp>
        <p:nvSpPr>
          <p:cNvPr id="9" name="Rectangle 8"/>
          <p:cNvSpPr/>
          <p:nvPr/>
        </p:nvSpPr>
        <p:spPr>
          <a:xfrm>
            <a:off x="1127448" y="1548074"/>
            <a:ext cx="10801200" cy="4524315"/>
          </a:xfrm>
          <a:prstGeom prst="rect">
            <a:avLst/>
          </a:prstGeom>
          <a:noFill/>
        </p:spPr>
        <p:txBody>
          <a:bodyPr wrap="square" lIns="91440" tIns="45720" rIns="91440" bIns="45720">
            <a:spAutoFit/>
          </a:bodyPr>
          <a:lstStyle/>
          <a:p>
            <a:r>
              <a:rPr lang="ar-SA" sz="4800" dirty="0" smtClean="0">
                <a:solidFill>
                  <a:prstClr val="black"/>
                </a:solidFill>
              </a:rPr>
              <a:t>تتناقص </a:t>
            </a:r>
            <a:r>
              <a:rPr lang="ar-SA" sz="4800" dirty="0">
                <a:solidFill>
                  <a:prstClr val="black"/>
                </a:solidFill>
              </a:rPr>
              <a:t>فيه المساحات تدريجيا مع ثبات المسافات بينها أو تتناقص المسافات تدريجيا مع ثبات مساحة الوحدات أو تتناقص مساحة الوحدات والمسافات معا تناقصا تدريجيا بينما يحدث العكس </a:t>
            </a:r>
            <a:r>
              <a:rPr lang="ar-SA" sz="4800" dirty="0" err="1">
                <a:solidFill>
                  <a:prstClr val="black"/>
                </a:solidFill>
              </a:rPr>
              <a:t>فى</a:t>
            </a:r>
            <a:r>
              <a:rPr lang="ar-SA" sz="4800" dirty="0">
                <a:solidFill>
                  <a:prstClr val="black"/>
                </a:solidFill>
              </a:rPr>
              <a:t> الإيقاع المتزايد ، ويتوقف ذلك على الجانب الذي ننظر منه إلى الوحدات و نظم تكرارها.</a:t>
            </a:r>
          </a:p>
        </p:txBody>
      </p:sp>
    </p:spTree>
    <p:extLst>
      <p:ext uri="{BB962C8B-B14F-4D97-AF65-F5344CB8AC3E}">
        <p14:creationId xmlns:p14="http://schemas.microsoft.com/office/powerpoint/2010/main" val="686564588"/>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لإيقاع المتناقص والمتزايد"/>
          <p:cNvPicPr/>
          <p:nvPr/>
        </p:nvPicPr>
        <p:blipFill>
          <a:blip r:embed="rId2">
            <a:extLst>
              <a:ext uri="{28A0092B-C50C-407E-A947-70E740481C1C}">
                <a14:useLocalDpi xmlns:a14="http://schemas.microsoft.com/office/drawing/2010/main" val="0"/>
              </a:ext>
            </a:extLst>
          </a:blip>
          <a:srcRect/>
          <a:stretch>
            <a:fillRect/>
          </a:stretch>
        </p:blipFill>
        <p:spPr bwMode="auto">
          <a:xfrm>
            <a:off x="3503712" y="0"/>
            <a:ext cx="5256584"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79108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548680"/>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4800" b="1" spc="100" dirty="0" smtClean="0">
                <a:solidFill>
                  <a:srgbClr val="B82567">
                    <a:lumMod val="75000"/>
                  </a:srgbClr>
                </a:solidFill>
                <a:latin typeface="Metro" pitchFamily="2" charset="0"/>
                <a:cs typeface="Al-Rashed Sayidty" pitchFamily="2" charset="-78"/>
              </a:rPr>
              <a:t>الاتزان</a:t>
            </a:r>
            <a:endParaRPr lang="ar-EG" sz="4800" b="1" spc="100" dirty="0">
              <a:solidFill>
                <a:srgbClr val="B82567">
                  <a:lumMod val="75000"/>
                </a:srgbClr>
              </a:solidFill>
              <a:latin typeface="Metro" pitchFamily="2" charset="0"/>
              <a:cs typeface="Al-Rashed Sayidty" pitchFamily="2" charset="-78"/>
            </a:endParaRPr>
          </a:p>
        </p:txBody>
      </p:sp>
      <p:sp>
        <p:nvSpPr>
          <p:cNvPr id="9" name="Rectangle 8"/>
          <p:cNvSpPr/>
          <p:nvPr/>
        </p:nvSpPr>
        <p:spPr>
          <a:xfrm>
            <a:off x="695400" y="1628800"/>
            <a:ext cx="11377264" cy="4750341"/>
          </a:xfrm>
          <a:prstGeom prst="rect">
            <a:avLst/>
          </a:prstGeom>
          <a:noFill/>
        </p:spPr>
        <p:txBody>
          <a:bodyPr wrap="square" lIns="91440" tIns="45720" rIns="91440" bIns="45720">
            <a:spAutoFit/>
          </a:bodyPr>
          <a:lstStyle/>
          <a:p>
            <a:pPr>
              <a:lnSpc>
                <a:spcPct val="150000"/>
              </a:lnSpc>
            </a:pPr>
            <a:r>
              <a:rPr lang="ar-SA" sz="2800" dirty="0"/>
              <a:t>عندما يقوم المصمم بأي ترتيب لعناصره يجب أن ينقل للمشاهد الإحساس بالاستقرار والاتزان من خلال توازن الأشياء و العناصر والألوان والقيم . فالاتزان أو التوازن هو أحد الخصائص الأساسية التي تلعب دورا هاما في تقييم العمل الفني المصمم وتحقيق نوعا من القبول </a:t>
            </a:r>
            <a:r>
              <a:rPr lang="ar-SA" sz="2800" dirty="0" err="1"/>
              <a:t>النفسى</a:t>
            </a:r>
            <a:r>
              <a:rPr lang="ar-SA" sz="2800" dirty="0"/>
              <a:t> عند رؤيته ، فهو الاحساس المعادل كخط رأسي على الخط الأفقي ، كما أنه إحساس بوجود الإنسان </a:t>
            </a:r>
            <a:r>
              <a:rPr lang="ar-SA" sz="2800" dirty="0" err="1"/>
              <a:t>فى</a:t>
            </a:r>
            <a:r>
              <a:rPr lang="ar-SA" sz="2800" dirty="0"/>
              <a:t> وضع معتدل قائم رأسيا ومتوازن على أرضية أفقية . إن مفهوم الاتزان ليس فقط موازنة جسم أو شكل </a:t>
            </a:r>
            <a:r>
              <a:rPr lang="ar-SA" sz="2800" dirty="0" err="1"/>
              <a:t>فى</a:t>
            </a:r>
            <a:r>
              <a:rPr lang="ar-SA" sz="2800" dirty="0"/>
              <a:t> فراغ إنما موازنة جميع الأجزاء والعناصر </a:t>
            </a:r>
            <a:r>
              <a:rPr lang="ar-SA" sz="2800" dirty="0" err="1"/>
              <a:t>فى</a:t>
            </a:r>
            <a:r>
              <a:rPr lang="ar-SA" sz="2800" dirty="0"/>
              <a:t> مساحة التشكيل المُصمم ، وعلى ذلك هناك ثلاثة أنواع من التوازن:- التوازن المحوري. التوازن الإشعاعي. التوازن الوهمي</a:t>
            </a:r>
            <a:endParaRPr lang="ar-SA" sz="3200" dirty="0"/>
          </a:p>
        </p:txBody>
      </p:sp>
    </p:spTree>
    <p:extLst>
      <p:ext uri="{BB962C8B-B14F-4D97-AF65-F5344CB8AC3E}">
        <p14:creationId xmlns:p14="http://schemas.microsoft.com/office/powerpoint/2010/main" val="1706035471"/>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لإيقاع المتناقص والمتزايد في التصميم "/>
          <p:cNvPicPr/>
          <p:nvPr/>
        </p:nvPicPr>
        <p:blipFill>
          <a:blip r:embed="rId2">
            <a:extLst>
              <a:ext uri="{28A0092B-C50C-407E-A947-70E740481C1C}">
                <a14:useLocalDpi xmlns:a14="http://schemas.microsoft.com/office/drawing/2010/main" val="0"/>
              </a:ext>
            </a:extLst>
          </a:blip>
          <a:srcRect/>
          <a:stretch>
            <a:fillRect/>
          </a:stretch>
        </p:blipFill>
        <p:spPr bwMode="auto">
          <a:xfrm>
            <a:off x="2351585" y="0"/>
            <a:ext cx="7320418" cy="659574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69886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5400" b="1" spc="100" dirty="0">
                <a:solidFill>
                  <a:srgbClr val="B82567">
                    <a:lumMod val="75000"/>
                  </a:srgbClr>
                </a:solidFill>
                <a:latin typeface="Metro" pitchFamily="2" charset="0"/>
                <a:cs typeface="Al-Rashed Sayidty" pitchFamily="2" charset="-78"/>
              </a:rPr>
              <a:t>الإيقاع الحر:</a:t>
            </a:r>
          </a:p>
        </p:txBody>
      </p:sp>
      <p:sp>
        <p:nvSpPr>
          <p:cNvPr id="9" name="Rectangle 8"/>
          <p:cNvSpPr/>
          <p:nvPr/>
        </p:nvSpPr>
        <p:spPr>
          <a:xfrm>
            <a:off x="1127448" y="1548074"/>
            <a:ext cx="10801200" cy="5262979"/>
          </a:xfrm>
          <a:prstGeom prst="rect">
            <a:avLst/>
          </a:prstGeom>
          <a:noFill/>
        </p:spPr>
        <p:txBody>
          <a:bodyPr wrap="square" lIns="91440" tIns="45720" rIns="91440" bIns="45720">
            <a:spAutoFit/>
          </a:bodyPr>
          <a:lstStyle/>
          <a:p>
            <a:r>
              <a:rPr lang="ar-SA" sz="4800" dirty="0" smtClean="0">
                <a:solidFill>
                  <a:prstClr val="black"/>
                </a:solidFill>
              </a:rPr>
              <a:t>تختلف </a:t>
            </a:r>
            <a:r>
              <a:rPr lang="ar-SA" sz="4800" dirty="0">
                <a:solidFill>
                  <a:prstClr val="black"/>
                </a:solidFill>
              </a:rPr>
              <a:t>فيه شكل الوحدات عن بعضها اختلافا تاما ، كما تختلف المسافات عن بعضها اختلافا تاما أيضا وفيه يخضع الفنان المصمم </a:t>
            </a:r>
            <a:r>
              <a:rPr lang="ar-SA" sz="4800" dirty="0" err="1">
                <a:solidFill>
                  <a:prstClr val="black"/>
                </a:solidFill>
              </a:rPr>
              <a:t>فى</a:t>
            </a:r>
            <a:r>
              <a:rPr lang="ar-SA" sz="4800" dirty="0">
                <a:solidFill>
                  <a:prstClr val="black"/>
                </a:solidFill>
              </a:rPr>
              <a:t> ترتيب مفرداته وعناصره وصياغتها لنظم خاصة تقوم عليها نسق التكرار </a:t>
            </a:r>
            <a:r>
              <a:rPr lang="ar-SA" sz="4800" dirty="0" err="1">
                <a:solidFill>
                  <a:prstClr val="black"/>
                </a:solidFill>
              </a:rPr>
              <a:t>التى</a:t>
            </a:r>
            <a:r>
              <a:rPr lang="ar-SA" sz="4800" dirty="0">
                <a:solidFill>
                  <a:prstClr val="black"/>
                </a:solidFill>
              </a:rPr>
              <a:t> يتوقف على ثبات الوحدة او المسافة او كليهما معا ، ويكون للفنان المصمم الحرية الكاملة </a:t>
            </a:r>
            <a:r>
              <a:rPr lang="ar-SA" sz="4800" dirty="0" err="1">
                <a:solidFill>
                  <a:prstClr val="black"/>
                </a:solidFill>
              </a:rPr>
              <a:t>فى</a:t>
            </a:r>
            <a:r>
              <a:rPr lang="ar-SA" sz="4800" dirty="0">
                <a:solidFill>
                  <a:prstClr val="black"/>
                </a:solidFill>
              </a:rPr>
              <a:t> تناول مفرداته المتكررة دون قوالب تنظيمية معينة.</a:t>
            </a:r>
          </a:p>
        </p:txBody>
      </p:sp>
    </p:spTree>
    <p:extLst>
      <p:ext uri="{BB962C8B-B14F-4D97-AF65-F5344CB8AC3E}">
        <p14:creationId xmlns:p14="http://schemas.microsoft.com/office/powerpoint/2010/main" val="512799272"/>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لإيقاع الحر في التصميم "/>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4925"/>
            <a:ext cx="6705600" cy="67881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14637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5400" b="1" spc="100" dirty="0">
                <a:solidFill>
                  <a:srgbClr val="B82567">
                    <a:lumMod val="75000"/>
                  </a:srgbClr>
                </a:solidFill>
                <a:latin typeface="Metro" pitchFamily="2" charset="0"/>
                <a:cs typeface="Al-Rashed Sayidty" pitchFamily="2" charset="-78"/>
              </a:rPr>
              <a:t>الإيقاع </a:t>
            </a:r>
            <a:r>
              <a:rPr lang="ar-EG" sz="5400" b="1" spc="100" dirty="0" smtClean="0">
                <a:solidFill>
                  <a:srgbClr val="B82567">
                    <a:lumMod val="75000"/>
                  </a:srgbClr>
                </a:solidFill>
                <a:latin typeface="Metro" pitchFamily="2" charset="0"/>
                <a:cs typeface="Al-Rashed Sayidty" pitchFamily="2" charset="-78"/>
              </a:rPr>
              <a:t>:</a:t>
            </a:r>
            <a:endParaRPr lang="ar-EG" sz="5400" b="1" spc="100" dirty="0">
              <a:solidFill>
                <a:srgbClr val="B82567">
                  <a:lumMod val="75000"/>
                </a:srgbClr>
              </a:solidFill>
              <a:latin typeface="Metro" pitchFamily="2" charset="0"/>
              <a:cs typeface="Al-Rashed Sayidty" pitchFamily="2" charset="-78"/>
            </a:endParaRPr>
          </a:p>
        </p:txBody>
      </p:sp>
      <p:sp>
        <p:nvSpPr>
          <p:cNvPr id="9" name="Rectangle 8"/>
          <p:cNvSpPr/>
          <p:nvPr/>
        </p:nvSpPr>
        <p:spPr>
          <a:xfrm>
            <a:off x="1127448" y="1268760"/>
            <a:ext cx="10801200" cy="5001882"/>
          </a:xfrm>
          <a:prstGeom prst="rect">
            <a:avLst/>
          </a:prstGeom>
          <a:noFill/>
        </p:spPr>
        <p:txBody>
          <a:bodyPr wrap="square" lIns="91440" tIns="45720" rIns="91440" bIns="45720">
            <a:spAutoFit/>
          </a:bodyPr>
          <a:lstStyle/>
          <a:p>
            <a:pPr algn="ctr">
              <a:lnSpc>
                <a:spcPct val="115000"/>
              </a:lnSpc>
              <a:spcAft>
                <a:spcPts val="1000"/>
              </a:spcAft>
            </a:pPr>
            <a:r>
              <a:rPr lang="en-US" sz="1200" dirty="0">
                <a:solidFill>
                  <a:prstClr val="black"/>
                </a:solidFill>
                <a:latin typeface="Arial"/>
                <a:ea typeface="Calibri"/>
                <a:cs typeface="Arial"/>
              </a:rPr>
              <a:t> </a:t>
            </a:r>
            <a:endParaRPr lang="en-US" sz="1000" dirty="0">
              <a:solidFill>
                <a:prstClr val="black"/>
              </a:solidFill>
              <a:ea typeface="Calibri"/>
              <a:cs typeface="Arial"/>
            </a:endParaRPr>
          </a:p>
          <a:p>
            <a:pPr algn="ctr">
              <a:lnSpc>
                <a:spcPct val="115000"/>
              </a:lnSpc>
              <a:spcAft>
                <a:spcPts val="1000"/>
              </a:spcAft>
            </a:pPr>
            <a:r>
              <a:rPr lang="ar-SA" sz="3200" b="1" dirty="0">
                <a:solidFill>
                  <a:prstClr val="black"/>
                </a:solidFill>
                <a:ea typeface="Calibri"/>
              </a:rPr>
              <a:t>وهناك بعض القيم الفرعية </a:t>
            </a:r>
            <a:r>
              <a:rPr lang="ar-SA" sz="3200" b="1" dirty="0" err="1">
                <a:solidFill>
                  <a:prstClr val="black"/>
                </a:solidFill>
                <a:ea typeface="Calibri"/>
              </a:rPr>
              <a:t>التى</a:t>
            </a:r>
            <a:r>
              <a:rPr lang="ar-SA" sz="3200" b="1" dirty="0">
                <a:solidFill>
                  <a:prstClr val="black"/>
                </a:solidFill>
                <a:ea typeface="Calibri"/>
              </a:rPr>
              <a:t> تبرز الإيقاع بمثابة التنظيمات والصور </a:t>
            </a:r>
            <a:r>
              <a:rPr lang="ar-SA" sz="3200" b="1" dirty="0" smtClean="0">
                <a:solidFill>
                  <a:prstClr val="black"/>
                </a:solidFill>
                <a:ea typeface="Calibri"/>
              </a:rPr>
              <a:t>التي </a:t>
            </a:r>
            <a:r>
              <a:rPr lang="ar-SA" sz="3200" b="1" dirty="0">
                <a:solidFill>
                  <a:prstClr val="black"/>
                </a:solidFill>
                <a:ea typeface="Calibri"/>
              </a:rPr>
              <a:t>تحقق </a:t>
            </a:r>
            <a:r>
              <a:rPr lang="ar-SA" sz="3200" b="1" dirty="0" smtClean="0">
                <a:solidFill>
                  <a:prstClr val="black"/>
                </a:solidFill>
                <a:ea typeface="Calibri"/>
              </a:rPr>
              <a:t>عنصري </a:t>
            </a:r>
            <a:r>
              <a:rPr lang="ar-SA" sz="3200" b="1" dirty="0">
                <a:solidFill>
                  <a:prstClr val="black"/>
                </a:solidFill>
                <a:ea typeface="Calibri"/>
              </a:rPr>
              <a:t>الإيقاع المتصلان دائما وهما الامتداد والزمان.</a:t>
            </a:r>
          </a:p>
          <a:p>
            <a:pPr algn="ctr">
              <a:lnSpc>
                <a:spcPct val="115000"/>
              </a:lnSpc>
              <a:spcAft>
                <a:spcPts val="1000"/>
              </a:spcAft>
            </a:pPr>
            <a:r>
              <a:rPr lang="ar-SA" sz="3200" b="1" dirty="0">
                <a:solidFill>
                  <a:prstClr val="black"/>
                </a:solidFill>
                <a:ea typeface="Calibri"/>
              </a:rPr>
              <a:t>وهذه القيم الفرعية </a:t>
            </a:r>
            <a:r>
              <a:rPr lang="ar-SA" sz="3200" b="1" dirty="0" smtClean="0">
                <a:solidFill>
                  <a:prstClr val="black"/>
                </a:solidFill>
                <a:ea typeface="Calibri"/>
              </a:rPr>
              <a:t>هي:</a:t>
            </a:r>
            <a:endParaRPr lang="ar-SA" sz="3200" b="1" dirty="0">
              <a:solidFill>
                <a:prstClr val="black"/>
              </a:solidFill>
              <a:ea typeface="Calibri"/>
            </a:endParaRPr>
          </a:p>
          <a:p>
            <a:pPr algn="ctr">
              <a:lnSpc>
                <a:spcPct val="115000"/>
              </a:lnSpc>
              <a:spcAft>
                <a:spcPts val="1000"/>
              </a:spcAft>
            </a:pPr>
            <a:r>
              <a:rPr lang="ar-SA" sz="3200" b="1" dirty="0">
                <a:solidFill>
                  <a:prstClr val="black"/>
                </a:solidFill>
                <a:ea typeface="Calibri"/>
              </a:rPr>
              <a:t>•	الإيقاع من خلال التكرار</a:t>
            </a:r>
          </a:p>
          <a:p>
            <a:pPr algn="ctr">
              <a:lnSpc>
                <a:spcPct val="115000"/>
              </a:lnSpc>
              <a:spcAft>
                <a:spcPts val="1000"/>
              </a:spcAft>
            </a:pPr>
            <a:r>
              <a:rPr lang="ar-SA" sz="3200" b="1" dirty="0">
                <a:solidFill>
                  <a:prstClr val="black"/>
                </a:solidFill>
                <a:ea typeface="Calibri"/>
              </a:rPr>
              <a:t>•	الإيقاع من خلال التدرج</a:t>
            </a:r>
          </a:p>
          <a:p>
            <a:pPr algn="ctr">
              <a:lnSpc>
                <a:spcPct val="115000"/>
              </a:lnSpc>
              <a:spcAft>
                <a:spcPts val="1000"/>
              </a:spcAft>
            </a:pPr>
            <a:r>
              <a:rPr lang="ar-SA" sz="3200" b="1" dirty="0">
                <a:solidFill>
                  <a:prstClr val="black"/>
                </a:solidFill>
                <a:ea typeface="Calibri"/>
              </a:rPr>
              <a:t>•	الإيقاع من خلال التنوع</a:t>
            </a:r>
          </a:p>
          <a:p>
            <a:pPr algn="ctr">
              <a:lnSpc>
                <a:spcPct val="115000"/>
              </a:lnSpc>
              <a:spcAft>
                <a:spcPts val="1000"/>
              </a:spcAft>
            </a:pPr>
            <a:r>
              <a:rPr lang="ar-SA" sz="3200" b="1" dirty="0">
                <a:solidFill>
                  <a:prstClr val="black"/>
                </a:solidFill>
                <a:ea typeface="Calibri"/>
              </a:rPr>
              <a:t>•	الإيقاع من خلال الاستمرار</a:t>
            </a:r>
          </a:p>
        </p:txBody>
      </p:sp>
    </p:spTree>
    <p:extLst>
      <p:ext uri="{BB962C8B-B14F-4D97-AF65-F5344CB8AC3E}">
        <p14:creationId xmlns:p14="http://schemas.microsoft.com/office/powerpoint/2010/main" val="61619637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5400" b="1" spc="100" dirty="0">
                <a:solidFill>
                  <a:srgbClr val="B82567">
                    <a:lumMod val="75000"/>
                  </a:srgbClr>
                </a:solidFill>
                <a:latin typeface="Metro" pitchFamily="2" charset="0"/>
                <a:cs typeface="Al-Rashed Sayidty" pitchFamily="2" charset="-78"/>
              </a:rPr>
              <a:t>الإيقاع التكرار</a:t>
            </a:r>
          </a:p>
        </p:txBody>
      </p:sp>
      <p:sp>
        <p:nvSpPr>
          <p:cNvPr id="9" name="Rectangle 8"/>
          <p:cNvSpPr/>
          <p:nvPr/>
        </p:nvSpPr>
        <p:spPr>
          <a:xfrm>
            <a:off x="1111140" y="1548074"/>
            <a:ext cx="10801200" cy="4697696"/>
          </a:xfrm>
          <a:prstGeom prst="rect">
            <a:avLst/>
          </a:prstGeom>
          <a:noFill/>
        </p:spPr>
        <p:txBody>
          <a:bodyPr wrap="square" lIns="91440" tIns="45720" rIns="91440" bIns="45720">
            <a:spAutoFit/>
          </a:bodyPr>
          <a:lstStyle/>
          <a:p>
            <a:pPr>
              <a:lnSpc>
                <a:spcPct val="115000"/>
              </a:lnSpc>
              <a:spcAft>
                <a:spcPts val="1000"/>
              </a:spcAft>
            </a:pPr>
            <a:r>
              <a:rPr lang="ar-EG" sz="2800" b="1" dirty="0" smtClean="0">
                <a:solidFill>
                  <a:prstClr val="black"/>
                </a:solidFill>
                <a:latin typeface="Arial"/>
                <a:ea typeface="Calibri"/>
              </a:rPr>
              <a:t>التكرار </a:t>
            </a:r>
            <a:r>
              <a:rPr lang="ar-EG" sz="2800" b="1" dirty="0">
                <a:solidFill>
                  <a:prstClr val="black"/>
                </a:solidFill>
                <a:latin typeface="Arial"/>
                <a:ea typeface="Calibri"/>
              </a:rPr>
              <a:t>يؤكد اتجاه العناصر وإدراك حركاتها ، والتكرار يشير إلى مظاهر  الامتداد والاستمرارية المرتبطة بتحقيق الحركة على سطح التصميم ذي البعدين .ويمكن تصنيف التكرار إلى:</a:t>
            </a:r>
          </a:p>
          <a:p>
            <a:pPr>
              <a:lnSpc>
                <a:spcPct val="115000"/>
              </a:lnSpc>
              <a:spcAft>
                <a:spcPts val="1000"/>
              </a:spcAft>
            </a:pPr>
            <a:r>
              <a:rPr lang="ar-EG" sz="2800" b="1" dirty="0" smtClean="0">
                <a:solidFill>
                  <a:prstClr val="black"/>
                </a:solidFill>
                <a:latin typeface="Arial"/>
                <a:ea typeface="Calibri"/>
              </a:rPr>
              <a:t>•تكرار </a:t>
            </a:r>
            <a:r>
              <a:rPr lang="ar-EG" sz="2800" b="1" dirty="0">
                <a:solidFill>
                  <a:prstClr val="black"/>
                </a:solidFill>
                <a:latin typeface="Arial"/>
                <a:ea typeface="Calibri"/>
              </a:rPr>
              <a:t>قائم على ثبات الوحدات وثبات المسافات .</a:t>
            </a:r>
          </a:p>
          <a:p>
            <a:pPr>
              <a:lnSpc>
                <a:spcPct val="115000"/>
              </a:lnSpc>
              <a:spcAft>
                <a:spcPts val="1000"/>
              </a:spcAft>
            </a:pPr>
            <a:r>
              <a:rPr lang="ar-EG" sz="2800" b="1" dirty="0" smtClean="0">
                <a:solidFill>
                  <a:prstClr val="black"/>
                </a:solidFill>
                <a:latin typeface="Arial"/>
                <a:ea typeface="Calibri"/>
              </a:rPr>
              <a:t>•تكرار </a:t>
            </a:r>
            <a:r>
              <a:rPr lang="ar-EG" sz="2800" b="1" dirty="0">
                <a:solidFill>
                  <a:prstClr val="black"/>
                </a:solidFill>
                <a:latin typeface="Arial"/>
                <a:ea typeface="Calibri"/>
              </a:rPr>
              <a:t>قائم على ثبات الوحدات وثبات المسافات مع اختلاف وضع الوحدات .</a:t>
            </a:r>
          </a:p>
          <a:p>
            <a:pPr>
              <a:lnSpc>
                <a:spcPct val="115000"/>
              </a:lnSpc>
              <a:spcAft>
                <a:spcPts val="1000"/>
              </a:spcAft>
            </a:pPr>
            <a:r>
              <a:rPr lang="ar-EG" sz="2800" b="1" dirty="0" smtClean="0">
                <a:solidFill>
                  <a:prstClr val="black"/>
                </a:solidFill>
                <a:latin typeface="Arial"/>
                <a:ea typeface="Calibri"/>
              </a:rPr>
              <a:t>•تكرار </a:t>
            </a:r>
            <a:r>
              <a:rPr lang="ar-EG" sz="2800" b="1" dirty="0">
                <a:solidFill>
                  <a:prstClr val="black"/>
                </a:solidFill>
                <a:latin typeface="Arial"/>
                <a:ea typeface="Calibri"/>
              </a:rPr>
              <a:t>قائم على ثبات الوحدات واختلاف المسافات .</a:t>
            </a:r>
          </a:p>
          <a:p>
            <a:pPr>
              <a:lnSpc>
                <a:spcPct val="115000"/>
              </a:lnSpc>
              <a:spcAft>
                <a:spcPts val="1000"/>
              </a:spcAft>
            </a:pPr>
            <a:r>
              <a:rPr lang="ar-EG" sz="2800" b="1" dirty="0" smtClean="0">
                <a:solidFill>
                  <a:prstClr val="black"/>
                </a:solidFill>
                <a:latin typeface="Arial"/>
                <a:ea typeface="Calibri"/>
              </a:rPr>
              <a:t>•تكرار </a:t>
            </a:r>
            <a:r>
              <a:rPr lang="ar-EG" sz="2800" b="1" dirty="0">
                <a:solidFill>
                  <a:prstClr val="black"/>
                </a:solidFill>
                <a:latin typeface="Arial"/>
                <a:ea typeface="Calibri"/>
              </a:rPr>
              <a:t>قائم على اختلاف الوحدات وثبات المسافات .</a:t>
            </a:r>
          </a:p>
          <a:p>
            <a:pPr>
              <a:lnSpc>
                <a:spcPct val="115000"/>
              </a:lnSpc>
              <a:spcAft>
                <a:spcPts val="1000"/>
              </a:spcAft>
            </a:pPr>
            <a:r>
              <a:rPr lang="ar-EG" sz="2800" b="1" dirty="0">
                <a:solidFill>
                  <a:prstClr val="black"/>
                </a:solidFill>
                <a:latin typeface="Arial"/>
                <a:ea typeface="Calibri"/>
              </a:rPr>
              <a:t>تكرار قائم على اختلاف المسافات واختلاف الوحدات </a:t>
            </a:r>
          </a:p>
        </p:txBody>
      </p:sp>
    </p:spTree>
    <p:extLst>
      <p:ext uri="{BB962C8B-B14F-4D97-AF65-F5344CB8AC3E}">
        <p14:creationId xmlns:p14="http://schemas.microsoft.com/office/powerpoint/2010/main" val="61619637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0" end="0"/>
                                            </p:txEl>
                                          </p:spTgt>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9">
                                            <p:txEl>
                                              <p:pRg st="1" end="1"/>
                                            </p:txEl>
                                          </p:spTgt>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9">
                                            <p:txEl>
                                              <p:pRg st="2" end="2"/>
                                            </p:txEl>
                                          </p:spTgt>
                                        </p:tgtEl>
                                      </p:cBhvr>
                                    </p:animEffect>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additive="base">
                                        <p:cTn id="22"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9">
                                            <p:txEl>
                                              <p:pRg st="3" end="3"/>
                                            </p:txEl>
                                          </p:spTgt>
                                        </p:tgtEl>
                                      </p:cBhvr>
                                    </p:animEffect>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p:tgtEl>
                                          <p:spTgt spid="9">
                                            <p:txEl>
                                              <p:pRg st="4" end="4"/>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9">
                                            <p:txEl>
                                              <p:pRg st="4" end="4"/>
                                            </p:txEl>
                                          </p:spTgt>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 calcmode="lin" valueType="num">
                                      <p:cBhvr additive="base">
                                        <p:cTn id="32" dur="500"/>
                                        <p:tgtEl>
                                          <p:spTgt spid="9">
                                            <p:txEl>
                                              <p:pRg st="5" end="5"/>
                                            </p:txEl>
                                          </p:spTgt>
                                        </p:tgtEl>
                                        <p:attrNameLst>
                                          <p:attrName>ppt_y</p:attrName>
                                        </p:attrNameLst>
                                      </p:cBhvr>
                                      <p:tavLst>
                                        <p:tav tm="0">
                                          <p:val>
                                            <p:strVal val="#ppt_y-#ppt_h*1.125000"/>
                                          </p:val>
                                        </p:tav>
                                        <p:tav tm="100000">
                                          <p:val>
                                            <p:strVal val="#ppt_y"/>
                                          </p:val>
                                        </p:tav>
                                      </p:tavLst>
                                    </p:anim>
                                    <p:animEffect transition="in" filter="wipe(down)">
                                      <p:cBhvr>
                                        <p:cTn id="33"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5400" b="1" spc="100" dirty="0">
                <a:solidFill>
                  <a:srgbClr val="B82567">
                    <a:lumMod val="75000"/>
                  </a:srgbClr>
                </a:solidFill>
                <a:latin typeface="Metro" pitchFamily="2" charset="0"/>
                <a:cs typeface="Al-Rashed Sayidty" pitchFamily="2" charset="-78"/>
              </a:rPr>
              <a:t>الإيقاع التدرج:</a:t>
            </a:r>
          </a:p>
        </p:txBody>
      </p:sp>
      <p:sp>
        <p:nvSpPr>
          <p:cNvPr id="9" name="Rectangle 8"/>
          <p:cNvSpPr/>
          <p:nvPr/>
        </p:nvSpPr>
        <p:spPr>
          <a:xfrm>
            <a:off x="1127448" y="1149321"/>
            <a:ext cx="10801200" cy="5708679"/>
          </a:xfrm>
          <a:prstGeom prst="rect">
            <a:avLst/>
          </a:prstGeom>
          <a:noFill/>
        </p:spPr>
        <p:txBody>
          <a:bodyPr wrap="square" lIns="91440" tIns="45720" rIns="91440" bIns="45720">
            <a:spAutoFit/>
          </a:bodyPr>
          <a:lstStyle/>
          <a:p>
            <a:pPr algn="ctr">
              <a:lnSpc>
                <a:spcPct val="115000"/>
              </a:lnSpc>
              <a:spcAft>
                <a:spcPts val="1000"/>
              </a:spcAft>
            </a:pPr>
            <a:r>
              <a:rPr lang="en-US" sz="1800" dirty="0">
                <a:solidFill>
                  <a:prstClr val="black"/>
                </a:solidFill>
                <a:latin typeface="Arial"/>
                <a:ea typeface="Calibri"/>
                <a:cs typeface="Arial"/>
              </a:rPr>
              <a:t> </a:t>
            </a:r>
            <a:endParaRPr lang="en-US" sz="1200" dirty="0">
              <a:solidFill>
                <a:prstClr val="black"/>
              </a:solidFill>
              <a:ea typeface="Calibri"/>
              <a:cs typeface="Arial"/>
            </a:endParaRPr>
          </a:p>
          <a:p>
            <a:pPr algn="ctr">
              <a:lnSpc>
                <a:spcPct val="115000"/>
              </a:lnSpc>
              <a:spcAft>
                <a:spcPts val="1000"/>
              </a:spcAft>
            </a:pPr>
            <a:r>
              <a:rPr lang="ar-SA" sz="2800" b="1" dirty="0" smtClean="0">
                <a:solidFill>
                  <a:prstClr val="black"/>
                </a:solidFill>
                <a:ea typeface="Calibri"/>
              </a:rPr>
              <a:t>يقوم </a:t>
            </a:r>
            <a:r>
              <a:rPr lang="ar-SA" sz="2800" b="1" dirty="0">
                <a:solidFill>
                  <a:prstClr val="black"/>
                </a:solidFill>
                <a:ea typeface="Calibri"/>
              </a:rPr>
              <a:t>الإيقاع على تنظيم الفواصل من خلال عنصرين هامين هما المسافات والوحدات او الاشكال وتتدرج هذه المسافات </a:t>
            </a:r>
            <a:r>
              <a:rPr lang="ar-SA" sz="2800" b="1" dirty="0" err="1">
                <a:solidFill>
                  <a:prstClr val="black"/>
                </a:solidFill>
                <a:ea typeface="Calibri"/>
              </a:rPr>
              <a:t>فى</a:t>
            </a:r>
            <a:r>
              <a:rPr lang="ar-SA" sz="2800" b="1" dirty="0">
                <a:solidFill>
                  <a:prstClr val="black"/>
                </a:solidFill>
                <a:ea typeface="Calibri"/>
              </a:rPr>
              <a:t> اتساعها مما يؤدى الى سرعة أو بطء الإيقاع .</a:t>
            </a:r>
          </a:p>
          <a:p>
            <a:pPr algn="ctr">
              <a:lnSpc>
                <a:spcPct val="115000"/>
              </a:lnSpc>
              <a:spcAft>
                <a:spcPts val="1000"/>
              </a:spcAft>
            </a:pPr>
            <a:r>
              <a:rPr lang="ar-SA" sz="2800" b="1" dirty="0">
                <a:solidFill>
                  <a:prstClr val="black"/>
                </a:solidFill>
                <a:ea typeface="Calibri"/>
              </a:rPr>
              <a:t>ويتوقف ذلك على حركة العين بين العناصر على مسطح التصميم ، فالتدرج الواسع عادة يبعث الإحساس بالراحة والهدوء ، وذلك بعكس التباين أو التدرج السريع الذي ينقل العين سريعا من حالة إلى أخرى مضادة لها .</a:t>
            </a:r>
          </a:p>
          <a:p>
            <a:pPr algn="ctr">
              <a:lnSpc>
                <a:spcPct val="115000"/>
              </a:lnSpc>
              <a:spcAft>
                <a:spcPts val="1000"/>
              </a:spcAft>
            </a:pPr>
            <a:r>
              <a:rPr lang="ar-SA" sz="2800" b="1" dirty="0">
                <a:solidFill>
                  <a:prstClr val="black"/>
                </a:solidFill>
                <a:ea typeface="Calibri"/>
              </a:rPr>
              <a:t>وقد استثمر </a:t>
            </a:r>
            <a:r>
              <a:rPr lang="ar-SA" sz="2800" b="1" dirty="0" err="1">
                <a:solidFill>
                  <a:prstClr val="black"/>
                </a:solidFill>
                <a:ea typeface="Calibri"/>
              </a:rPr>
              <a:t>فنانى</a:t>
            </a:r>
            <a:r>
              <a:rPr lang="ar-SA" sz="2800" b="1" dirty="0">
                <a:solidFill>
                  <a:prstClr val="black"/>
                </a:solidFill>
                <a:ea typeface="Calibri"/>
              </a:rPr>
              <a:t> الخداع البصري على سبيل المثال أسلوب التدرج بشكل فعال </a:t>
            </a:r>
            <a:r>
              <a:rPr lang="ar-SA" sz="2800" b="1" dirty="0" err="1">
                <a:solidFill>
                  <a:prstClr val="black"/>
                </a:solidFill>
                <a:ea typeface="Calibri"/>
              </a:rPr>
              <a:t>فى</a:t>
            </a:r>
            <a:r>
              <a:rPr lang="ar-SA" sz="2800" b="1" dirty="0">
                <a:solidFill>
                  <a:prstClr val="black"/>
                </a:solidFill>
                <a:ea typeface="Calibri"/>
              </a:rPr>
              <a:t> أعمالهم اعتمادا على أنواع التدرج </a:t>
            </a:r>
            <a:r>
              <a:rPr lang="ar-SA" sz="2800" b="1" dirty="0" err="1">
                <a:solidFill>
                  <a:prstClr val="black"/>
                </a:solidFill>
                <a:ea typeface="Calibri"/>
              </a:rPr>
              <a:t>فى</a:t>
            </a:r>
            <a:r>
              <a:rPr lang="ar-SA" sz="2800" b="1" dirty="0">
                <a:solidFill>
                  <a:prstClr val="black"/>
                </a:solidFill>
                <a:ea typeface="Calibri"/>
              </a:rPr>
              <a:t> الإيقاع المتناقص </a:t>
            </a:r>
            <a:r>
              <a:rPr lang="ar-SA" sz="2800" b="1" dirty="0" err="1">
                <a:solidFill>
                  <a:prstClr val="black"/>
                </a:solidFill>
                <a:ea typeface="Calibri"/>
              </a:rPr>
              <a:t>اى</a:t>
            </a:r>
            <a:r>
              <a:rPr lang="ar-SA" sz="2800" b="1" dirty="0">
                <a:solidFill>
                  <a:prstClr val="black"/>
                </a:solidFill>
                <a:ea typeface="Calibri"/>
              </a:rPr>
              <a:t> التناقص التدريجي مع ثبات حجم الوحدات معا ، ويقال عنه أنه ايقاع متناقص ويحقق الإيقاع المتزايد حجم الوحدات تزايدا تدريجيا مع ثبات حجم الوحدات أو تزايد حجم كل منها تدريجيا معا ، فعندئذ يقال عن هذا الإيقاع بأنه متزايد.</a:t>
            </a:r>
          </a:p>
        </p:txBody>
      </p:sp>
    </p:spTree>
    <p:extLst>
      <p:ext uri="{BB962C8B-B14F-4D97-AF65-F5344CB8AC3E}">
        <p14:creationId xmlns:p14="http://schemas.microsoft.com/office/powerpoint/2010/main" val="61619637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5400" b="1" spc="100" dirty="0">
                <a:solidFill>
                  <a:srgbClr val="B82567">
                    <a:lumMod val="75000"/>
                  </a:srgbClr>
                </a:solidFill>
                <a:latin typeface="Metro" pitchFamily="2" charset="0"/>
                <a:cs typeface="Al-Rashed Sayidty" pitchFamily="2" charset="-78"/>
              </a:rPr>
              <a:t>الإيقاع والتنوع و الاستمرارية:</a:t>
            </a:r>
          </a:p>
          <a:p>
            <a:pPr algn="ctr" defTabSz="914400">
              <a:lnSpc>
                <a:spcPct val="95000"/>
              </a:lnSpc>
              <a:defRPr/>
            </a:pPr>
            <a:r>
              <a:rPr lang="ar-EG" sz="5400" b="1" spc="100" dirty="0" smtClean="0">
                <a:solidFill>
                  <a:srgbClr val="B82567">
                    <a:lumMod val="75000"/>
                  </a:srgbClr>
                </a:solidFill>
                <a:latin typeface="Metro" pitchFamily="2" charset="0"/>
                <a:cs typeface="Al-Rashed Sayidty" pitchFamily="2" charset="-78"/>
              </a:rPr>
              <a:t>:</a:t>
            </a:r>
            <a:endParaRPr lang="ar-EG" sz="5400" b="1" spc="100" dirty="0">
              <a:solidFill>
                <a:srgbClr val="B82567">
                  <a:lumMod val="75000"/>
                </a:srgbClr>
              </a:solidFill>
              <a:latin typeface="Metro" pitchFamily="2" charset="0"/>
              <a:cs typeface="Al-Rashed Sayidty" pitchFamily="2" charset="-78"/>
            </a:endParaRPr>
          </a:p>
          <a:p>
            <a:pPr algn="ctr" defTabSz="914400">
              <a:lnSpc>
                <a:spcPct val="95000"/>
              </a:lnSpc>
              <a:defRPr/>
            </a:pPr>
            <a:r>
              <a:rPr lang="ar-EG" sz="5400" b="1" spc="100" dirty="0" smtClean="0">
                <a:solidFill>
                  <a:srgbClr val="B82567">
                    <a:lumMod val="75000"/>
                  </a:srgbClr>
                </a:solidFill>
                <a:latin typeface="Metro" pitchFamily="2" charset="0"/>
                <a:cs typeface="Al-Rashed Sayidty" pitchFamily="2" charset="-78"/>
              </a:rPr>
              <a:t> :</a:t>
            </a:r>
            <a:endParaRPr lang="ar-EG" sz="5400" b="1" spc="100" dirty="0">
              <a:solidFill>
                <a:srgbClr val="B82567">
                  <a:lumMod val="75000"/>
                </a:srgbClr>
              </a:solidFill>
              <a:latin typeface="Metro" pitchFamily="2" charset="0"/>
              <a:cs typeface="Al-Rashed Sayidty" pitchFamily="2" charset="-78"/>
            </a:endParaRPr>
          </a:p>
        </p:txBody>
      </p:sp>
      <p:sp>
        <p:nvSpPr>
          <p:cNvPr id="9" name="Rectangle 8"/>
          <p:cNvSpPr/>
          <p:nvPr/>
        </p:nvSpPr>
        <p:spPr>
          <a:xfrm>
            <a:off x="1082080" y="651429"/>
            <a:ext cx="11109920" cy="6206571"/>
          </a:xfrm>
          <a:prstGeom prst="rect">
            <a:avLst/>
          </a:prstGeom>
          <a:noFill/>
        </p:spPr>
        <p:txBody>
          <a:bodyPr wrap="square" lIns="91440" tIns="45720" rIns="91440" bIns="45720">
            <a:spAutoFit/>
          </a:bodyPr>
          <a:lstStyle/>
          <a:p>
            <a:pPr algn="ctr">
              <a:lnSpc>
                <a:spcPct val="115000"/>
              </a:lnSpc>
              <a:spcAft>
                <a:spcPts val="1000"/>
              </a:spcAft>
            </a:pPr>
            <a:r>
              <a:rPr lang="en-US" sz="1100" dirty="0">
                <a:solidFill>
                  <a:prstClr val="black"/>
                </a:solidFill>
                <a:latin typeface="Arial"/>
                <a:ea typeface="Calibri"/>
                <a:cs typeface="Arial"/>
              </a:rPr>
              <a:t> </a:t>
            </a:r>
          </a:p>
          <a:p>
            <a:pPr marL="342900" indent="-342900" algn="justLow">
              <a:lnSpc>
                <a:spcPct val="115000"/>
              </a:lnSpc>
              <a:spcAft>
                <a:spcPts val="1000"/>
              </a:spcAft>
              <a:buFont typeface="Arial" pitchFamily="34" charset="0"/>
              <a:buChar char="•"/>
            </a:pPr>
            <a:r>
              <a:rPr lang="ar-SA" sz="3200" b="1" dirty="0" smtClean="0">
                <a:ea typeface="Calibri"/>
              </a:rPr>
              <a:t>يعتمد </a:t>
            </a:r>
            <a:r>
              <a:rPr lang="ar-SA" sz="3200" b="1" dirty="0">
                <a:ea typeface="Calibri"/>
              </a:rPr>
              <a:t>كل عمل فنى على تحقيق التغيير والتنغيم </a:t>
            </a:r>
            <a:r>
              <a:rPr lang="ar-SA" sz="3200" b="1" dirty="0" smtClean="0">
                <a:ea typeface="Calibri"/>
              </a:rPr>
              <a:t>الإيقاعي </a:t>
            </a:r>
            <a:r>
              <a:rPr lang="ar-SA" sz="3200" b="1" dirty="0">
                <a:ea typeface="Calibri"/>
              </a:rPr>
              <a:t>ب، حيث لا يفقد العمل وحدته </a:t>
            </a:r>
            <a:r>
              <a:rPr lang="ar-SA" sz="3200" b="1" dirty="0" err="1">
                <a:ea typeface="Calibri"/>
              </a:rPr>
              <a:t>اى</a:t>
            </a:r>
            <a:r>
              <a:rPr lang="ar-SA" sz="3200" b="1" dirty="0">
                <a:ea typeface="Calibri"/>
              </a:rPr>
              <a:t> يقوم هذا التنوع على نوع من التنظيم للحفاظ على الوحدة ، فكلما جاء التنوع بين عناصر العمل </a:t>
            </a:r>
            <a:r>
              <a:rPr lang="ar-SA" sz="3200" b="1" dirty="0" smtClean="0">
                <a:ea typeface="Calibri"/>
              </a:rPr>
              <a:t>الفني</a:t>
            </a:r>
            <a:r>
              <a:rPr lang="en-US" sz="3200" b="1" dirty="0" smtClean="0">
                <a:latin typeface="Arial"/>
                <a:ea typeface="Calibri"/>
                <a:cs typeface="Arial"/>
              </a:rPr>
              <a:t>. </a:t>
            </a:r>
            <a:r>
              <a:rPr lang="ar-SA" sz="3200" b="1" dirty="0">
                <a:ea typeface="Calibri"/>
              </a:rPr>
              <a:t>فالتكرار والتنوع صفتان متلازمتان </a:t>
            </a:r>
            <a:r>
              <a:rPr lang="ar-SA" sz="3200" b="1" dirty="0" err="1">
                <a:ea typeface="Calibri"/>
              </a:rPr>
              <a:t>فى</a:t>
            </a:r>
            <a:r>
              <a:rPr lang="ar-SA" sz="3200" b="1" dirty="0">
                <a:ea typeface="Calibri"/>
              </a:rPr>
              <a:t> العمل </a:t>
            </a:r>
            <a:r>
              <a:rPr lang="ar-SA" sz="3200" b="1" dirty="0" smtClean="0">
                <a:ea typeface="Calibri"/>
              </a:rPr>
              <a:t>الفني </a:t>
            </a:r>
            <a:r>
              <a:rPr lang="ar-SA" sz="3200" b="1" dirty="0">
                <a:ea typeface="Calibri"/>
              </a:rPr>
              <a:t>المعبر ، فلا تضفي وحدته على تنوعه</a:t>
            </a:r>
            <a:r>
              <a:rPr lang="en-US" sz="3200" b="1" dirty="0">
                <a:latin typeface="Arial"/>
                <a:ea typeface="Calibri"/>
                <a:cs typeface="Arial"/>
              </a:rPr>
              <a:t>.</a:t>
            </a:r>
            <a:endParaRPr lang="en-US" sz="1200" dirty="0">
              <a:ea typeface="Calibri"/>
              <a:cs typeface="Arial"/>
            </a:endParaRPr>
          </a:p>
          <a:p>
            <a:pPr marL="342900" indent="-342900" algn="justLow">
              <a:lnSpc>
                <a:spcPct val="115000"/>
              </a:lnSpc>
              <a:spcAft>
                <a:spcPts val="1000"/>
              </a:spcAft>
              <a:buFont typeface="Arial" pitchFamily="34" charset="0"/>
              <a:buChar char="•"/>
            </a:pPr>
            <a:r>
              <a:rPr lang="ar-SA" sz="3200" b="1" dirty="0" smtClean="0">
                <a:ea typeface="Calibri"/>
              </a:rPr>
              <a:t>التواصل </a:t>
            </a:r>
            <a:r>
              <a:rPr lang="ar-SA" sz="3200" b="1" dirty="0">
                <a:ea typeface="Calibri"/>
              </a:rPr>
              <a:t>أو الاستمرار صفة أساسية تميز الإيقاع وتحقق الترابط القائم على تكرار الأشكال داخل التصميم</a:t>
            </a:r>
            <a:r>
              <a:rPr lang="en-US" sz="3200" b="1" dirty="0">
                <a:latin typeface="Arial"/>
                <a:ea typeface="Calibri"/>
                <a:cs typeface="Arial"/>
              </a:rPr>
              <a:t> . </a:t>
            </a:r>
            <a:r>
              <a:rPr lang="ar-SA" sz="3200" b="1" dirty="0">
                <a:ea typeface="Calibri"/>
              </a:rPr>
              <a:t>وتعد صفة الاستمرارية قاسم مشترك يكسب الوحدة تنوعها ويكتسب التدرج انتظامه ويعطى العمل ككل صفة الترابط بين أجزائه</a:t>
            </a:r>
            <a:r>
              <a:rPr lang="en-US" sz="3200" b="1" dirty="0">
                <a:latin typeface="Arial"/>
                <a:ea typeface="Calibri"/>
                <a:cs typeface="Arial"/>
              </a:rPr>
              <a:t> .</a:t>
            </a:r>
            <a:r>
              <a:rPr lang="ar-SA" sz="3200" b="1" dirty="0">
                <a:ea typeface="Calibri"/>
              </a:rPr>
              <a:t>إن الإيقاع مصدر حيوية التصميم وجمالياته ، بما يثيره من أنماط متغيرة للحركة ، وسببا أساسيا من أسباب فاعليات التأثير الإدراكي </a:t>
            </a:r>
            <a:r>
              <a:rPr lang="ar-SA" sz="3200" b="1" dirty="0" err="1">
                <a:ea typeface="Calibri"/>
              </a:rPr>
              <a:t>فى</a:t>
            </a:r>
            <a:r>
              <a:rPr lang="ar-SA" sz="3200" b="1" dirty="0">
                <a:ea typeface="Calibri"/>
              </a:rPr>
              <a:t> المشاهد لإدراك الوحدة بين الأجزاء وإدراك التوازن بين عناصر التصميم</a:t>
            </a:r>
            <a:r>
              <a:rPr lang="en-US" sz="3200" b="1" dirty="0">
                <a:latin typeface="Arial"/>
                <a:ea typeface="Calibri"/>
                <a:cs typeface="Arial"/>
              </a:rPr>
              <a:t>.</a:t>
            </a:r>
            <a:endParaRPr lang="en-US" sz="1200" dirty="0">
              <a:ea typeface="Calibri"/>
              <a:cs typeface="Arial"/>
            </a:endParaRPr>
          </a:p>
        </p:txBody>
      </p:sp>
    </p:spTree>
    <p:extLst>
      <p:ext uri="{BB962C8B-B14F-4D97-AF65-F5344CB8AC3E}">
        <p14:creationId xmlns:p14="http://schemas.microsoft.com/office/powerpoint/2010/main" val="1229744845"/>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4400" b="1" spc="100" dirty="0" smtClean="0">
                <a:solidFill>
                  <a:srgbClr val="B82567">
                    <a:lumMod val="75000"/>
                  </a:srgbClr>
                </a:solidFill>
                <a:latin typeface="Metro" pitchFamily="2" charset="0"/>
                <a:cs typeface="Al-Rashed Sayidty" pitchFamily="2" charset="-78"/>
              </a:rPr>
              <a:t>٥</a:t>
            </a:r>
            <a:r>
              <a:rPr lang="ar-EG" sz="4400" b="1" spc="100" dirty="0">
                <a:solidFill>
                  <a:srgbClr val="B82567">
                    <a:lumMod val="75000"/>
                  </a:srgbClr>
                </a:solidFill>
                <a:latin typeface="Metro" pitchFamily="2" charset="0"/>
                <a:cs typeface="Al-Rashed Sayidty" pitchFamily="2" charset="-78"/>
              </a:rPr>
              <a:t>. التناسب </a:t>
            </a:r>
            <a:r>
              <a:rPr lang="en-US" sz="4400" b="1" spc="100" dirty="0">
                <a:solidFill>
                  <a:srgbClr val="B82567">
                    <a:lumMod val="75000"/>
                  </a:srgbClr>
                </a:solidFill>
                <a:latin typeface="Metro" pitchFamily="2" charset="0"/>
                <a:cs typeface="Al-Rashed Sayidty" pitchFamily="2" charset="-78"/>
              </a:rPr>
              <a:t>Proportionality</a:t>
            </a:r>
          </a:p>
        </p:txBody>
      </p:sp>
      <p:sp>
        <p:nvSpPr>
          <p:cNvPr id="9" name="Rectangle 8"/>
          <p:cNvSpPr/>
          <p:nvPr/>
        </p:nvSpPr>
        <p:spPr>
          <a:xfrm>
            <a:off x="1127448" y="980728"/>
            <a:ext cx="10801200" cy="5719001"/>
          </a:xfrm>
          <a:prstGeom prst="rect">
            <a:avLst/>
          </a:prstGeom>
          <a:noFill/>
        </p:spPr>
        <p:txBody>
          <a:bodyPr wrap="square" lIns="91440" tIns="45720" rIns="91440" bIns="45720">
            <a:spAutoFit/>
          </a:bodyPr>
          <a:lstStyle/>
          <a:p>
            <a:pPr algn="justLow">
              <a:lnSpc>
                <a:spcPct val="115000"/>
              </a:lnSpc>
              <a:spcAft>
                <a:spcPts val="1000"/>
              </a:spcAft>
            </a:pPr>
            <a:r>
              <a:rPr lang="ar-SA" sz="3200" b="1" dirty="0" smtClean="0">
                <a:ea typeface="Calibri"/>
              </a:rPr>
              <a:t>هو </a:t>
            </a:r>
            <a:r>
              <a:rPr lang="ar-SA" sz="3200" b="1" dirty="0">
                <a:ea typeface="Calibri"/>
              </a:rPr>
              <a:t>مفهوم يشير إلى أهمية العلاقات بين أجزاء الكيان الواحد على نسب رياضية ، والتناسب بهذا الشكل يمكن اعتباره قيمة عددية معبرة عن كيفية تواجد عناصر التصميم داخل الإطار العام للتصميم</a:t>
            </a:r>
            <a:r>
              <a:rPr lang="en-US" sz="3200" b="1" dirty="0">
                <a:latin typeface="Arial"/>
                <a:ea typeface="Calibri"/>
                <a:cs typeface="Arial"/>
              </a:rPr>
              <a:t> . </a:t>
            </a:r>
            <a:r>
              <a:rPr lang="ar-SA" sz="3200" b="1" dirty="0">
                <a:ea typeface="Calibri"/>
              </a:rPr>
              <a:t>ويمكن إدراك علاقات التناسب بوضوح بتأمل الطبيعة ، ولو نظرنا مثلا </a:t>
            </a:r>
            <a:r>
              <a:rPr lang="ar-SA" sz="3200" b="1" dirty="0" err="1">
                <a:ea typeface="Calibri"/>
              </a:rPr>
              <a:t>لاى</a:t>
            </a:r>
            <a:r>
              <a:rPr lang="ar-SA" sz="3200" b="1" dirty="0">
                <a:ea typeface="Calibri"/>
              </a:rPr>
              <a:t> شجرة سوف نلاحظ جذع الشجرة عريض جدا لحمل العصارة إلى </a:t>
            </a:r>
            <a:r>
              <a:rPr lang="ar-SA" sz="3200" b="1" dirty="0" err="1">
                <a:ea typeface="Calibri"/>
              </a:rPr>
              <a:t>باقى</a:t>
            </a:r>
            <a:r>
              <a:rPr lang="ar-SA" sz="3200" b="1" dirty="0">
                <a:ea typeface="Calibri"/>
              </a:rPr>
              <a:t> أجزاء الشجرة ، وايضا لتثبيتها على الأرض ونلاحظ ايضا ان الفروع تقل نسبتها كلما قلت طبيعة العمليات التي تقوم بها </a:t>
            </a:r>
            <a:r>
              <a:rPr lang="ar-SA" sz="3200" b="1" dirty="0" err="1">
                <a:ea typeface="Calibri"/>
              </a:rPr>
              <a:t>أى</a:t>
            </a:r>
            <a:r>
              <a:rPr lang="ar-SA" sz="3200" b="1" dirty="0">
                <a:ea typeface="Calibri"/>
              </a:rPr>
              <a:t> قلت فعالياتها بالنسبة لباقي أجزاء الشجرة . نفس الشيء نراه </a:t>
            </a:r>
            <a:r>
              <a:rPr lang="ar-SA" sz="3200" b="1" dirty="0" err="1">
                <a:ea typeface="Calibri"/>
              </a:rPr>
              <a:t>فى</a:t>
            </a:r>
            <a:r>
              <a:rPr lang="ar-SA" sz="3200" b="1" dirty="0">
                <a:ea typeface="Calibri"/>
              </a:rPr>
              <a:t> الجهاز الدوري للإنسان ، فالشرايين والأوردة تتفرع وتتشعب </a:t>
            </a:r>
            <a:r>
              <a:rPr lang="ar-SA" sz="3200" b="1" dirty="0" err="1">
                <a:ea typeface="Calibri"/>
              </a:rPr>
              <a:t>فى</a:t>
            </a:r>
            <a:r>
              <a:rPr lang="ar-SA" sz="3200" b="1" dirty="0">
                <a:ea typeface="Calibri"/>
              </a:rPr>
              <a:t> اجزاء صغيره وتتناقص نسبتها بما يتناسب مع الدور الذى تقوم به ، ونلاحظ التناسب ايضا </a:t>
            </a:r>
            <a:r>
              <a:rPr lang="ar-SA" sz="3200" b="1" dirty="0" err="1">
                <a:ea typeface="Calibri"/>
              </a:rPr>
              <a:t>فى</a:t>
            </a:r>
            <a:r>
              <a:rPr lang="ar-SA" sz="3200" b="1" dirty="0">
                <a:ea typeface="Calibri"/>
              </a:rPr>
              <a:t> النمو </a:t>
            </a:r>
            <a:r>
              <a:rPr lang="ar-SA" sz="3200" b="1" dirty="0" err="1">
                <a:ea typeface="Calibri"/>
              </a:rPr>
              <a:t>الحلزونى</a:t>
            </a:r>
            <a:r>
              <a:rPr lang="ar-SA" sz="3200" b="1" dirty="0">
                <a:ea typeface="Calibri"/>
              </a:rPr>
              <a:t> للقواقع والنباتات وفى الكون كله</a:t>
            </a:r>
            <a:r>
              <a:rPr lang="en-US" sz="3200" b="1" dirty="0">
                <a:latin typeface="Arial"/>
                <a:ea typeface="Calibri"/>
                <a:cs typeface="Arial"/>
              </a:rPr>
              <a:t>.</a:t>
            </a:r>
            <a:endParaRPr lang="en-US" sz="1200" dirty="0">
              <a:ea typeface="Calibri"/>
              <a:cs typeface="Arial"/>
            </a:endParaRPr>
          </a:p>
        </p:txBody>
      </p:sp>
    </p:spTree>
    <p:extLst>
      <p:ext uri="{BB962C8B-B14F-4D97-AF65-F5344CB8AC3E}">
        <p14:creationId xmlns:p14="http://schemas.microsoft.com/office/powerpoint/2010/main" val="391446589"/>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لتناسب Proportionality"/>
          <p:cNvPicPr/>
          <p:nvPr/>
        </p:nvPicPr>
        <p:blipFill>
          <a:blip r:embed="rId2">
            <a:extLst>
              <a:ext uri="{28A0092B-C50C-407E-A947-70E740481C1C}">
                <a14:useLocalDpi xmlns:a14="http://schemas.microsoft.com/office/drawing/2010/main" val="0"/>
              </a:ext>
            </a:extLst>
          </a:blip>
          <a:srcRect/>
          <a:stretch>
            <a:fillRect/>
          </a:stretch>
        </p:blipFill>
        <p:spPr bwMode="auto">
          <a:xfrm>
            <a:off x="1559496" y="0"/>
            <a:ext cx="9793088"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453938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ناسب في الطبيعة"/>
          <p:cNvPicPr/>
          <p:nvPr/>
        </p:nvPicPr>
        <p:blipFill>
          <a:blip r:embed="rId2">
            <a:extLst>
              <a:ext uri="{28A0092B-C50C-407E-A947-70E740481C1C}">
                <a14:useLocalDpi xmlns:a14="http://schemas.microsoft.com/office/drawing/2010/main" val="0"/>
              </a:ext>
            </a:extLst>
          </a:blip>
          <a:srcRect/>
          <a:stretch>
            <a:fillRect/>
          </a:stretch>
        </p:blipFill>
        <p:spPr bwMode="auto">
          <a:xfrm>
            <a:off x="1343472" y="0"/>
            <a:ext cx="9649072"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75446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548680"/>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r" defTabSz="914400">
              <a:lnSpc>
                <a:spcPct val="95000"/>
              </a:lnSpc>
              <a:defRPr/>
            </a:pPr>
            <a:r>
              <a:rPr lang="ar-EG" sz="5400" b="1" u="sng" spc="100" dirty="0">
                <a:solidFill>
                  <a:srgbClr val="B82567">
                    <a:lumMod val="75000"/>
                  </a:srgbClr>
                </a:solidFill>
                <a:latin typeface="Metro" pitchFamily="2" charset="0"/>
                <a:cs typeface="Al-Rashed Sayidty" pitchFamily="2" charset="-78"/>
              </a:rPr>
              <a:t>•	-التوازن المحوري:-</a:t>
            </a:r>
          </a:p>
        </p:txBody>
      </p:sp>
      <p:sp>
        <p:nvSpPr>
          <p:cNvPr id="9" name="Rectangle 8"/>
          <p:cNvSpPr/>
          <p:nvPr/>
        </p:nvSpPr>
        <p:spPr>
          <a:xfrm>
            <a:off x="1487487" y="1628800"/>
            <a:ext cx="10297145" cy="2800767"/>
          </a:xfrm>
          <a:prstGeom prst="rect">
            <a:avLst/>
          </a:prstGeom>
          <a:noFill/>
        </p:spPr>
        <p:txBody>
          <a:bodyPr wrap="square" lIns="91440" tIns="45720" rIns="91440" bIns="45720">
            <a:spAutoFit/>
          </a:bodyPr>
          <a:lstStyle/>
          <a:p>
            <a:pPr marL="342900" indent="-342900" algn="just" defTabSz="914363">
              <a:lnSpc>
                <a:spcPct val="140000"/>
              </a:lnSpc>
              <a:spcBef>
                <a:spcPts val="1000"/>
              </a:spcBef>
              <a:buClr>
                <a:srgbClr val="B82567"/>
              </a:buClr>
              <a:buFont typeface="Arial" pitchFamily="34" charset="0"/>
              <a:buChar char="•"/>
              <a:defRPr/>
            </a:pPr>
            <a:r>
              <a:rPr lang="ar-EG" sz="3200" b="1" kern="0" dirty="0" smtClean="0">
                <a:solidFill>
                  <a:sysClr val="windowText" lastClr="000000"/>
                </a:solidFill>
                <a:latin typeface="Book Antiqua" pitchFamily="18" charset="0"/>
                <a:cs typeface="Simplified Arabic" pitchFamily="2" charset="-78"/>
              </a:rPr>
              <a:t>يحدث </a:t>
            </a:r>
            <a:r>
              <a:rPr lang="ar-EG" sz="3200" b="1" kern="0" dirty="0">
                <a:solidFill>
                  <a:sysClr val="windowText" lastClr="000000"/>
                </a:solidFill>
                <a:latin typeface="Book Antiqua" pitchFamily="18" charset="0"/>
                <a:cs typeface="Simplified Arabic" pitchFamily="2" charset="-78"/>
              </a:rPr>
              <a:t>التوازن في هذا النوع عن طريق محور مركزي واضح قد يكون أفقيا أو رأسيا أو كلاهما معا حيث تتواجد قوى متماثلة في كل جانب من جانبي الصورة ، وهو بذلك يحقق نوعا من التماثل أو ما يسمى </a:t>
            </a:r>
            <a:r>
              <a:rPr lang="en-US" sz="3200" b="1" kern="0" dirty="0">
                <a:solidFill>
                  <a:sysClr val="windowText" lastClr="000000"/>
                </a:solidFill>
                <a:latin typeface="Book Antiqua" pitchFamily="18" charset="0"/>
                <a:cs typeface="Simplified Arabic" pitchFamily="2" charset="-78"/>
              </a:rPr>
              <a:t>symmetrical balance ، </a:t>
            </a:r>
            <a:r>
              <a:rPr lang="ar-EG" sz="3200" b="1" kern="0" dirty="0">
                <a:solidFill>
                  <a:sysClr val="windowText" lastClr="000000"/>
                </a:solidFill>
                <a:latin typeface="Book Antiqua" pitchFamily="18" charset="0"/>
                <a:cs typeface="Simplified Arabic" pitchFamily="2" charset="-78"/>
              </a:rPr>
              <a:t>وهذا يعد من أبسط أنواع الاتزان تحقيقا في العمل الفني.</a:t>
            </a:r>
          </a:p>
        </p:txBody>
      </p:sp>
    </p:spTree>
    <p:extLst>
      <p:ext uri="{BB962C8B-B14F-4D97-AF65-F5344CB8AC3E}">
        <p14:creationId xmlns:p14="http://schemas.microsoft.com/office/powerpoint/2010/main" val="188480657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أشكال التناسب في الطبيعة"/>
          <p:cNvPicPr/>
          <p:nvPr/>
        </p:nvPicPr>
        <p:blipFill>
          <a:blip r:embed="rId2">
            <a:extLst>
              <a:ext uri="{28A0092B-C50C-407E-A947-70E740481C1C}">
                <a14:useLocalDpi xmlns:a14="http://schemas.microsoft.com/office/drawing/2010/main" val="0"/>
              </a:ext>
            </a:extLst>
          </a:blip>
          <a:srcRect/>
          <a:stretch>
            <a:fillRect/>
          </a:stretch>
        </p:blipFill>
        <p:spPr bwMode="auto">
          <a:xfrm>
            <a:off x="1631504" y="0"/>
            <a:ext cx="8352928" cy="674136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754464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4400" b="1" spc="100" dirty="0" smtClean="0">
                <a:solidFill>
                  <a:srgbClr val="B82567">
                    <a:lumMod val="75000"/>
                  </a:srgbClr>
                </a:solidFill>
                <a:latin typeface="Metro" pitchFamily="2" charset="0"/>
                <a:cs typeface="Al-Rashed Sayidty" pitchFamily="2" charset="-78"/>
              </a:rPr>
              <a:t>٥</a:t>
            </a:r>
            <a:r>
              <a:rPr lang="ar-EG" sz="4400" b="1" spc="100" dirty="0">
                <a:solidFill>
                  <a:srgbClr val="B82567">
                    <a:lumMod val="75000"/>
                  </a:srgbClr>
                </a:solidFill>
                <a:latin typeface="Metro" pitchFamily="2" charset="0"/>
                <a:cs typeface="Al-Rashed Sayidty" pitchFamily="2" charset="-78"/>
              </a:rPr>
              <a:t>. </a:t>
            </a:r>
            <a:r>
              <a:rPr lang="ar-EG" sz="4400" b="1" spc="100" dirty="0" smtClean="0">
                <a:solidFill>
                  <a:srgbClr val="B82567">
                    <a:lumMod val="75000"/>
                  </a:srgbClr>
                </a:solidFill>
                <a:latin typeface="Metro" pitchFamily="2" charset="0"/>
                <a:cs typeface="Al-Rashed Sayidty" pitchFamily="2" charset="-78"/>
              </a:rPr>
              <a:t>التناسب و النسبة الذهبية</a:t>
            </a:r>
            <a:endParaRPr lang="en-US" sz="4400" b="1" spc="100" dirty="0">
              <a:solidFill>
                <a:srgbClr val="B82567">
                  <a:lumMod val="75000"/>
                </a:srgbClr>
              </a:solidFill>
              <a:latin typeface="Metro" pitchFamily="2" charset="0"/>
              <a:cs typeface="Al-Rashed Sayidty" pitchFamily="2" charset="-78"/>
            </a:endParaRPr>
          </a:p>
        </p:txBody>
      </p:sp>
      <p:sp>
        <p:nvSpPr>
          <p:cNvPr id="9" name="Rectangle 8"/>
          <p:cNvSpPr/>
          <p:nvPr/>
        </p:nvSpPr>
        <p:spPr>
          <a:xfrm>
            <a:off x="1127448" y="1412776"/>
            <a:ext cx="10945216" cy="5999463"/>
          </a:xfrm>
          <a:prstGeom prst="rect">
            <a:avLst/>
          </a:prstGeom>
          <a:noFill/>
        </p:spPr>
        <p:txBody>
          <a:bodyPr wrap="square" lIns="91440" tIns="45720" rIns="91440" bIns="45720">
            <a:spAutoFit/>
          </a:bodyPr>
          <a:lstStyle/>
          <a:p>
            <a:pPr algn="justLow">
              <a:lnSpc>
                <a:spcPct val="115000"/>
              </a:lnSpc>
              <a:spcAft>
                <a:spcPts val="1000"/>
              </a:spcAft>
            </a:pPr>
            <a:r>
              <a:rPr lang="ar-SA" sz="2800" b="1" dirty="0">
                <a:ea typeface="Calibri"/>
                <a:cs typeface="+mj-cs"/>
              </a:rPr>
              <a:t>استخدام المبادئ الرياضية في الفن والتصميم يساعد العقل البشرى على إدراك وفهم العلاقات بين الكتل والفراغات بطريقة يسيرة وسهلة</a:t>
            </a:r>
            <a:r>
              <a:rPr lang="en-US" sz="2800" b="1" dirty="0">
                <a:latin typeface="Arial"/>
                <a:ea typeface="Calibri"/>
                <a:cs typeface="+mj-cs"/>
              </a:rPr>
              <a:t> . </a:t>
            </a:r>
            <a:r>
              <a:rPr lang="ar-SA" sz="2800" b="1" dirty="0">
                <a:ea typeface="Calibri"/>
                <a:cs typeface="+mj-cs"/>
              </a:rPr>
              <a:t>ولهذا السبب فإن التماثل</a:t>
            </a:r>
            <a:r>
              <a:rPr lang="en-US" sz="2800" b="1" dirty="0">
                <a:latin typeface="Arial"/>
                <a:ea typeface="Calibri"/>
                <a:cs typeface="+mj-cs"/>
              </a:rPr>
              <a:t> symmetry </a:t>
            </a:r>
            <a:r>
              <a:rPr lang="ar-SA" sz="2800" b="1" dirty="0">
                <a:ea typeface="Calibri"/>
                <a:cs typeface="+mj-cs"/>
              </a:rPr>
              <a:t>والتوازن</a:t>
            </a:r>
            <a:r>
              <a:rPr lang="en-US" sz="2800" b="1" dirty="0">
                <a:latin typeface="Arial"/>
                <a:ea typeface="Calibri"/>
                <a:cs typeface="+mj-cs"/>
              </a:rPr>
              <a:t> balance </a:t>
            </a:r>
            <a:r>
              <a:rPr lang="ar-SA" sz="2800" b="1" dirty="0">
                <a:ea typeface="Calibri"/>
                <a:cs typeface="+mj-cs"/>
              </a:rPr>
              <a:t>التناسب</a:t>
            </a:r>
            <a:r>
              <a:rPr lang="en-US" sz="2800" b="1" dirty="0">
                <a:latin typeface="Arial"/>
                <a:ea typeface="Calibri"/>
                <a:cs typeface="+mj-cs"/>
              </a:rPr>
              <a:t> proportion </a:t>
            </a:r>
            <a:r>
              <a:rPr lang="ar-SA" sz="2800" b="1" dirty="0" err="1">
                <a:ea typeface="Calibri"/>
                <a:cs typeface="+mj-cs"/>
              </a:rPr>
              <a:t>هى</a:t>
            </a:r>
            <a:r>
              <a:rPr lang="ar-SA" sz="2800" b="1" dirty="0">
                <a:ea typeface="Calibri"/>
                <a:cs typeface="+mj-cs"/>
              </a:rPr>
              <a:t> من المبادئ الهامة </a:t>
            </a:r>
            <a:r>
              <a:rPr lang="ar-SA" sz="2800" b="1" dirty="0" err="1">
                <a:ea typeface="Calibri"/>
                <a:cs typeface="+mj-cs"/>
              </a:rPr>
              <a:t>فى</a:t>
            </a:r>
            <a:r>
              <a:rPr lang="ar-SA" sz="2800" b="1" dirty="0">
                <a:ea typeface="Calibri"/>
                <a:cs typeface="+mj-cs"/>
              </a:rPr>
              <a:t> التصميم</a:t>
            </a:r>
            <a:r>
              <a:rPr lang="en-US" sz="2800" b="1" dirty="0">
                <a:latin typeface="Arial"/>
                <a:ea typeface="Calibri"/>
                <a:cs typeface="+mj-cs"/>
              </a:rPr>
              <a:t> </a:t>
            </a:r>
            <a:r>
              <a:rPr lang="en-US" sz="2800" b="1" dirty="0" smtClean="0">
                <a:latin typeface="Arial"/>
                <a:ea typeface="Calibri"/>
                <a:cs typeface="+mj-cs"/>
              </a:rPr>
              <a:t>.</a:t>
            </a:r>
            <a:r>
              <a:rPr lang="ar-SA" sz="2800" b="1" dirty="0" smtClean="0">
                <a:ea typeface="Calibri"/>
                <a:cs typeface="+mj-cs"/>
              </a:rPr>
              <a:t>يستفيد </a:t>
            </a:r>
            <a:r>
              <a:rPr lang="ar-SA" sz="2800" b="1" dirty="0">
                <a:ea typeface="Calibri"/>
                <a:cs typeface="+mj-cs"/>
              </a:rPr>
              <a:t>العديد من المصممين من النسبة الذهبية</a:t>
            </a:r>
            <a:r>
              <a:rPr lang="en-US" sz="2800" b="1" dirty="0">
                <a:latin typeface="Arial"/>
                <a:ea typeface="Calibri"/>
                <a:cs typeface="+mj-cs"/>
              </a:rPr>
              <a:t> golden ratio </a:t>
            </a:r>
            <a:r>
              <a:rPr lang="ar-SA" sz="2800" b="1" dirty="0">
                <a:ea typeface="Calibri"/>
                <a:cs typeface="+mj-cs"/>
              </a:rPr>
              <a:t>أو القاعدة الذهبية</a:t>
            </a:r>
            <a:r>
              <a:rPr lang="en-US" sz="2800" b="1" dirty="0">
                <a:latin typeface="Arial"/>
                <a:ea typeface="Calibri"/>
                <a:cs typeface="+mj-cs"/>
              </a:rPr>
              <a:t> golden rule </a:t>
            </a:r>
            <a:r>
              <a:rPr lang="ar-SA" sz="2800" b="1" dirty="0">
                <a:ea typeface="Calibri"/>
                <a:cs typeface="+mj-cs"/>
              </a:rPr>
              <a:t>عند تصميم الكثير من المشاريع . وهي نظرية رياضية تقيس التناسب بين عنصرين داخل التصميم وتكون قيمة هذه النسبة 1.618 ، ونلاحظ هذه النسبة </a:t>
            </a:r>
            <a:r>
              <a:rPr lang="ar-SA" sz="2800" b="1" dirty="0" err="1">
                <a:ea typeface="Calibri"/>
                <a:cs typeface="+mj-cs"/>
              </a:rPr>
              <a:t>فى</a:t>
            </a:r>
            <a:r>
              <a:rPr lang="ar-SA" sz="2800" b="1" dirty="0">
                <a:ea typeface="Calibri"/>
                <a:cs typeface="+mj-cs"/>
              </a:rPr>
              <a:t> اللوحة المشهورة للموناليزا وايضا </a:t>
            </a:r>
            <a:r>
              <a:rPr lang="ar-SA" sz="2800" b="1" dirty="0" err="1">
                <a:ea typeface="Calibri"/>
                <a:cs typeface="+mj-cs"/>
              </a:rPr>
              <a:t>فى</a:t>
            </a:r>
            <a:r>
              <a:rPr lang="ar-SA" sz="2800" b="1" dirty="0">
                <a:ea typeface="Calibri"/>
                <a:cs typeface="+mj-cs"/>
              </a:rPr>
              <a:t> بعض الشعارات المشهورة مثل شعار تويوتا و شعار بيبسي وغيرها من الشركات الكبرى</a:t>
            </a:r>
            <a:r>
              <a:rPr lang="en-US" sz="2800" b="1" dirty="0" smtClean="0">
                <a:latin typeface="Arial"/>
                <a:ea typeface="Calibri"/>
                <a:cs typeface="+mj-cs"/>
              </a:rPr>
              <a:t>.</a:t>
            </a:r>
            <a:r>
              <a:rPr lang="ar-EG" sz="2800" b="1" dirty="0" smtClean="0">
                <a:latin typeface="Arial"/>
                <a:ea typeface="Calibri"/>
                <a:cs typeface="+mj-cs"/>
              </a:rPr>
              <a:t> يستخدم </a:t>
            </a:r>
            <a:r>
              <a:rPr lang="ar-EG" sz="2800" b="1" dirty="0">
                <a:latin typeface="Arial"/>
                <a:ea typeface="Calibri"/>
                <a:cs typeface="+mj-cs"/>
              </a:rPr>
              <a:t>المصممين النسبة الذهبية و المستطيل الذهبي </a:t>
            </a:r>
            <a:r>
              <a:rPr lang="ar-EG" sz="2800" b="1" dirty="0" err="1">
                <a:latin typeface="Arial"/>
                <a:ea typeface="Calibri"/>
                <a:cs typeface="+mj-cs"/>
              </a:rPr>
              <a:t>فى</a:t>
            </a:r>
            <a:r>
              <a:rPr lang="ar-EG" sz="2800" b="1" dirty="0">
                <a:latin typeface="Arial"/>
                <a:ea typeface="Calibri"/>
                <a:cs typeface="+mj-cs"/>
              </a:rPr>
              <a:t> تصاميمهم مثل صفحات الإنترنت والشعارات والكتب والمجلات </a:t>
            </a:r>
            <a:r>
              <a:rPr lang="ar-EG" sz="2800" b="1" dirty="0" smtClean="0">
                <a:latin typeface="Arial"/>
                <a:ea typeface="Calibri"/>
                <a:cs typeface="+mj-cs"/>
              </a:rPr>
              <a:t>وغيرها. يستخدم </a:t>
            </a:r>
            <a:r>
              <a:rPr lang="ar-EG" sz="2800" b="1" dirty="0">
                <a:latin typeface="Arial"/>
                <a:ea typeface="Calibri"/>
                <a:cs typeface="+mj-cs"/>
              </a:rPr>
              <a:t>المصممين النسبة الذهبية و المستطيل الذهبي </a:t>
            </a:r>
            <a:r>
              <a:rPr lang="ar-EG" sz="2800" b="1" dirty="0" err="1">
                <a:latin typeface="Arial"/>
                <a:ea typeface="Calibri"/>
                <a:cs typeface="+mj-cs"/>
              </a:rPr>
              <a:t>فى</a:t>
            </a:r>
            <a:r>
              <a:rPr lang="ar-EG" sz="2800" b="1" dirty="0">
                <a:latin typeface="Arial"/>
                <a:ea typeface="Calibri"/>
                <a:cs typeface="+mj-cs"/>
              </a:rPr>
              <a:t> تصاميمهم مثل صفحات الإنترنت والشعارات والكتب والمجلات وغيرها.</a:t>
            </a:r>
          </a:p>
          <a:p>
            <a:pPr>
              <a:lnSpc>
                <a:spcPct val="115000"/>
              </a:lnSpc>
              <a:spcAft>
                <a:spcPts val="1000"/>
              </a:spcAft>
            </a:pPr>
            <a:endParaRPr lang="ar-EG" sz="2800" b="1" dirty="0">
              <a:latin typeface="Arial"/>
              <a:ea typeface="Calibri"/>
            </a:endParaRPr>
          </a:p>
          <a:p>
            <a:pPr algn="ctr">
              <a:lnSpc>
                <a:spcPct val="115000"/>
              </a:lnSpc>
              <a:spcAft>
                <a:spcPts val="1000"/>
              </a:spcAft>
            </a:pPr>
            <a:endParaRPr lang="en-US" sz="1200" dirty="0">
              <a:ea typeface="Calibri"/>
              <a:cs typeface="Arial"/>
            </a:endParaRPr>
          </a:p>
        </p:txBody>
      </p:sp>
    </p:spTree>
    <p:extLst>
      <p:ext uri="{BB962C8B-B14F-4D97-AF65-F5344CB8AC3E}">
        <p14:creationId xmlns:p14="http://schemas.microsoft.com/office/powerpoint/2010/main" val="267586028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نسبة الذهبية في تصميم الشعارات "/>
          <p:cNvPicPr/>
          <p:nvPr/>
        </p:nvPicPr>
        <p:blipFill>
          <a:blip r:embed="rId2">
            <a:extLst>
              <a:ext uri="{28A0092B-C50C-407E-A947-70E740481C1C}">
                <a14:useLocalDpi xmlns:a14="http://schemas.microsoft.com/office/drawing/2010/main" val="0"/>
              </a:ext>
            </a:extLst>
          </a:blip>
          <a:srcRect/>
          <a:stretch>
            <a:fillRect/>
          </a:stretch>
        </p:blipFill>
        <p:spPr bwMode="auto">
          <a:xfrm>
            <a:off x="407368" y="0"/>
            <a:ext cx="11089232" cy="6858000"/>
          </a:xfrm>
          <a:prstGeom prst="rect">
            <a:avLst/>
          </a:prstGeom>
          <a:noFill/>
          <a:ln>
            <a:noFill/>
          </a:ln>
        </p:spPr>
      </p:pic>
    </p:spTree>
    <p:extLst>
      <p:ext uri="{BB962C8B-B14F-4D97-AF65-F5344CB8AC3E}">
        <p14:creationId xmlns:p14="http://schemas.microsoft.com/office/powerpoint/2010/main" val="19754464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4400" b="1" spc="100" dirty="0">
                <a:solidFill>
                  <a:srgbClr val="B82567">
                    <a:lumMod val="75000"/>
                  </a:srgbClr>
                </a:solidFill>
                <a:latin typeface="Metro" pitchFamily="2" charset="0"/>
                <a:cs typeface="Al-Rashed Sayidty" pitchFamily="2" charset="-78"/>
              </a:rPr>
              <a:t>٦. السيادة </a:t>
            </a:r>
            <a:r>
              <a:rPr lang="en-US" sz="4400" b="1" spc="100" dirty="0">
                <a:solidFill>
                  <a:srgbClr val="B82567">
                    <a:lumMod val="75000"/>
                  </a:srgbClr>
                </a:solidFill>
                <a:latin typeface="Metro" pitchFamily="2" charset="0"/>
                <a:cs typeface="Al-Rashed Sayidty" pitchFamily="2" charset="-78"/>
              </a:rPr>
              <a:t>Sovereignty</a:t>
            </a:r>
          </a:p>
        </p:txBody>
      </p:sp>
      <p:sp>
        <p:nvSpPr>
          <p:cNvPr id="9" name="Rectangle 8"/>
          <p:cNvSpPr/>
          <p:nvPr/>
        </p:nvSpPr>
        <p:spPr>
          <a:xfrm>
            <a:off x="1127448" y="980728"/>
            <a:ext cx="10801200" cy="5591274"/>
          </a:xfrm>
          <a:prstGeom prst="rect">
            <a:avLst/>
          </a:prstGeom>
          <a:noFill/>
        </p:spPr>
        <p:txBody>
          <a:bodyPr wrap="square" lIns="91440" tIns="45720" rIns="91440" bIns="45720">
            <a:spAutoFit/>
          </a:bodyPr>
          <a:lstStyle/>
          <a:p>
            <a:pPr algn="justLow">
              <a:lnSpc>
                <a:spcPct val="115000"/>
              </a:lnSpc>
              <a:spcAft>
                <a:spcPts val="1000"/>
              </a:spcAft>
            </a:pPr>
            <a:r>
              <a:rPr lang="ar-SA" sz="2400" b="1" dirty="0" smtClean="0">
                <a:solidFill>
                  <a:prstClr val="black"/>
                </a:solidFill>
                <a:ea typeface="Calibri"/>
              </a:rPr>
              <a:t>تكتسب </a:t>
            </a:r>
            <a:r>
              <a:rPr lang="ar-SA" sz="2400" b="1" dirty="0">
                <a:solidFill>
                  <a:prstClr val="black"/>
                </a:solidFill>
                <a:ea typeface="Calibri"/>
              </a:rPr>
              <a:t>بعض الأشكال صفة السيادة وبعضها الآخر صفة التبعية . وتتطلب وحدة الشكل أن تسود خطوط ذات طبيعة خاصة أو اتجاه معين أو مساحات ذات شكل خاص أو ملمس معين أو حجم معين وبذلك يكون </a:t>
            </a:r>
            <a:r>
              <a:rPr lang="ar-SA" sz="2400" b="1" dirty="0" err="1">
                <a:solidFill>
                  <a:prstClr val="black"/>
                </a:solidFill>
                <a:ea typeface="Calibri"/>
              </a:rPr>
              <a:t>فى</a:t>
            </a:r>
            <a:r>
              <a:rPr lang="ar-SA" sz="2400" b="1" dirty="0">
                <a:solidFill>
                  <a:prstClr val="black"/>
                </a:solidFill>
                <a:ea typeface="Calibri"/>
              </a:rPr>
              <a:t> التصميم جزءا ينال أولوية لفت النظر إليه دون سواه </a:t>
            </a:r>
            <a:r>
              <a:rPr lang="ar-SA" sz="2400" b="1" dirty="0" smtClean="0">
                <a:solidFill>
                  <a:prstClr val="black"/>
                </a:solidFill>
                <a:ea typeface="Calibri"/>
              </a:rPr>
              <a:t>.</a:t>
            </a:r>
            <a:r>
              <a:rPr lang="ar-EG" sz="2400" b="1" dirty="0" smtClean="0">
                <a:solidFill>
                  <a:prstClr val="black"/>
                </a:solidFill>
                <a:ea typeface="Calibri"/>
              </a:rPr>
              <a:t> </a:t>
            </a:r>
            <a:r>
              <a:rPr lang="ar-SA" sz="2400" b="1" dirty="0" smtClean="0">
                <a:solidFill>
                  <a:prstClr val="black"/>
                </a:solidFill>
                <a:ea typeface="Calibri"/>
              </a:rPr>
              <a:t>ومركز </a:t>
            </a:r>
            <a:r>
              <a:rPr lang="ar-SA" sz="2400" b="1" dirty="0">
                <a:solidFill>
                  <a:prstClr val="black"/>
                </a:solidFill>
                <a:ea typeface="Calibri"/>
              </a:rPr>
              <a:t>السيادة </a:t>
            </a:r>
            <a:r>
              <a:rPr lang="ar-SA" sz="2400" b="1" dirty="0" err="1">
                <a:solidFill>
                  <a:prstClr val="black"/>
                </a:solidFill>
                <a:ea typeface="Calibri"/>
              </a:rPr>
              <a:t>فى</a:t>
            </a:r>
            <a:r>
              <a:rPr lang="ar-SA" sz="2400" b="1" dirty="0">
                <a:solidFill>
                  <a:prstClr val="black"/>
                </a:solidFill>
                <a:ea typeface="Calibri"/>
              </a:rPr>
              <a:t> العمل </a:t>
            </a:r>
            <a:r>
              <a:rPr lang="ar-SA" sz="2400" b="1" dirty="0" err="1">
                <a:solidFill>
                  <a:prstClr val="black"/>
                </a:solidFill>
                <a:ea typeface="Calibri"/>
              </a:rPr>
              <a:t>الفنى</a:t>
            </a:r>
            <a:r>
              <a:rPr lang="ar-SA" sz="2400" b="1" dirty="0">
                <a:solidFill>
                  <a:prstClr val="black"/>
                </a:solidFill>
                <a:ea typeface="Calibri"/>
              </a:rPr>
              <a:t> مهما كانت طبيعته هو النواة التي يبنى حولها العمل الفني المصمم </a:t>
            </a:r>
            <a:r>
              <a:rPr lang="ar-SA" sz="2400" b="1" dirty="0" smtClean="0">
                <a:solidFill>
                  <a:prstClr val="black"/>
                </a:solidFill>
                <a:ea typeface="Calibri"/>
              </a:rPr>
              <a:t>.وهناك </a:t>
            </a:r>
            <a:r>
              <a:rPr lang="ar-SA" sz="2400" b="1" dirty="0">
                <a:solidFill>
                  <a:prstClr val="black"/>
                </a:solidFill>
                <a:ea typeface="Calibri"/>
              </a:rPr>
              <a:t>العديد من الوسائل التي يمكن بواسطتها أن تقوى مركز السيادة :</a:t>
            </a:r>
          </a:p>
          <a:p>
            <a:pPr algn="justLow">
              <a:lnSpc>
                <a:spcPct val="115000"/>
              </a:lnSpc>
              <a:spcAft>
                <a:spcPts val="1000"/>
              </a:spcAft>
            </a:pPr>
            <a:r>
              <a:rPr lang="ar-SA" sz="2000" b="1" kern="1000" dirty="0">
                <a:solidFill>
                  <a:prstClr val="black"/>
                </a:solidFill>
                <a:ea typeface="Calibri"/>
              </a:rPr>
              <a:t>•	كالسيادة عن طريق اختلاف شكل الخطوط او شكل عناصر التصميم .</a:t>
            </a:r>
          </a:p>
          <a:p>
            <a:pPr algn="justLow">
              <a:lnSpc>
                <a:spcPct val="115000"/>
              </a:lnSpc>
              <a:spcAft>
                <a:spcPts val="1000"/>
              </a:spcAft>
            </a:pPr>
            <a:r>
              <a:rPr lang="ar-SA" sz="2000" b="1" kern="1000" dirty="0">
                <a:solidFill>
                  <a:prstClr val="black"/>
                </a:solidFill>
                <a:ea typeface="Calibri"/>
              </a:rPr>
              <a:t>•	السيادة عن طريق التباين </a:t>
            </a:r>
            <a:r>
              <a:rPr lang="ar-SA" sz="2000" b="1" kern="1000" dirty="0" err="1">
                <a:solidFill>
                  <a:prstClr val="black"/>
                </a:solidFill>
                <a:ea typeface="Calibri"/>
              </a:rPr>
              <a:t>فى</a:t>
            </a:r>
            <a:r>
              <a:rPr lang="ar-SA" sz="2000" b="1" kern="1000" dirty="0">
                <a:solidFill>
                  <a:prstClr val="black"/>
                </a:solidFill>
                <a:ea typeface="Calibri"/>
              </a:rPr>
              <a:t> الالوان او درجة اللون .</a:t>
            </a:r>
          </a:p>
          <a:p>
            <a:pPr algn="justLow">
              <a:lnSpc>
                <a:spcPct val="115000"/>
              </a:lnSpc>
              <a:spcAft>
                <a:spcPts val="1000"/>
              </a:spcAft>
            </a:pPr>
            <a:r>
              <a:rPr lang="ar-SA" sz="2000" b="1" kern="1000" dirty="0">
                <a:solidFill>
                  <a:prstClr val="black"/>
                </a:solidFill>
                <a:ea typeface="Calibri"/>
              </a:rPr>
              <a:t>•	السيادة عن طريق حدة أحد أجزاء التصميم .</a:t>
            </a:r>
          </a:p>
          <a:p>
            <a:pPr algn="justLow">
              <a:lnSpc>
                <a:spcPct val="115000"/>
              </a:lnSpc>
              <a:spcAft>
                <a:spcPts val="1000"/>
              </a:spcAft>
            </a:pPr>
            <a:r>
              <a:rPr lang="ar-SA" sz="2000" b="1" kern="1000" dirty="0">
                <a:solidFill>
                  <a:prstClr val="black"/>
                </a:solidFill>
                <a:ea typeface="Calibri"/>
              </a:rPr>
              <a:t>•	السيادة عن طريق الانعزال </a:t>
            </a:r>
            <a:r>
              <a:rPr lang="ar-SA" sz="2000" b="1" kern="1000" dirty="0" err="1">
                <a:solidFill>
                  <a:prstClr val="black"/>
                </a:solidFill>
                <a:ea typeface="Calibri"/>
              </a:rPr>
              <a:t>فى</a:t>
            </a:r>
            <a:r>
              <a:rPr lang="ar-SA" sz="2000" b="1" kern="1000" dirty="0">
                <a:solidFill>
                  <a:prstClr val="black"/>
                </a:solidFill>
                <a:ea typeface="Calibri"/>
              </a:rPr>
              <a:t> أحد أجزاء العمل .</a:t>
            </a:r>
          </a:p>
          <a:p>
            <a:pPr algn="justLow">
              <a:lnSpc>
                <a:spcPct val="115000"/>
              </a:lnSpc>
              <a:spcAft>
                <a:spcPts val="1000"/>
              </a:spcAft>
            </a:pPr>
            <a:r>
              <a:rPr lang="ar-SA" sz="2000" b="1" kern="1000" dirty="0">
                <a:solidFill>
                  <a:prstClr val="black"/>
                </a:solidFill>
                <a:ea typeface="Calibri"/>
              </a:rPr>
              <a:t>•	السيادة عن طريق الحركة أو السكون .</a:t>
            </a:r>
          </a:p>
          <a:p>
            <a:pPr algn="justLow">
              <a:lnSpc>
                <a:spcPct val="115000"/>
              </a:lnSpc>
              <a:spcAft>
                <a:spcPts val="1000"/>
              </a:spcAft>
            </a:pPr>
            <a:r>
              <a:rPr lang="ar-SA" sz="2000" b="1" kern="1000" dirty="0">
                <a:solidFill>
                  <a:prstClr val="black"/>
                </a:solidFill>
                <a:ea typeface="Calibri"/>
              </a:rPr>
              <a:t>•	السيادة عن طريق توحيد اتجاه النظر .</a:t>
            </a:r>
          </a:p>
          <a:p>
            <a:pPr algn="justLow">
              <a:lnSpc>
                <a:spcPct val="115000"/>
              </a:lnSpc>
              <a:spcAft>
                <a:spcPts val="1000"/>
              </a:spcAft>
            </a:pPr>
            <a:r>
              <a:rPr lang="ar-SA" sz="2000" b="1" kern="1000" dirty="0">
                <a:solidFill>
                  <a:prstClr val="black"/>
                </a:solidFill>
                <a:ea typeface="Calibri"/>
              </a:rPr>
              <a:t>•	السيادة عن طريق القرب والبعد</a:t>
            </a:r>
          </a:p>
        </p:txBody>
      </p:sp>
    </p:spTree>
    <p:extLst>
      <p:ext uri="{BB962C8B-B14F-4D97-AF65-F5344CB8AC3E}">
        <p14:creationId xmlns:p14="http://schemas.microsoft.com/office/powerpoint/2010/main" val="267586028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 السيادة Sovereignty"/>
          <p:cNvPicPr/>
          <p:nvPr/>
        </p:nvPicPr>
        <p:blipFill>
          <a:blip r:embed="rId2">
            <a:extLst>
              <a:ext uri="{28A0092B-C50C-407E-A947-70E740481C1C}">
                <a14:useLocalDpi xmlns:a14="http://schemas.microsoft.com/office/drawing/2010/main" val="0"/>
              </a:ext>
            </a:extLst>
          </a:blip>
          <a:srcRect/>
          <a:stretch>
            <a:fillRect/>
          </a:stretch>
        </p:blipFill>
        <p:spPr bwMode="auto">
          <a:xfrm>
            <a:off x="1919536" y="0"/>
            <a:ext cx="8568952" cy="6858000"/>
          </a:xfrm>
          <a:prstGeom prst="rect">
            <a:avLst/>
          </a:prstGeom>
          <a:noFill/>
          <a:ln>
            <a:noFill/>
          </a:ln>
        </p:spPr>
      </p:pic>
    </p:spTree>
    <p:extLst>
      <p:ext uri="{BB962C8B-B14F-4D97-AF65-F5344CB8AC3E}">
        <p14:creationId xmlns:p14="http://schemas.microsoft.com/office/powerpoint/2010/main" val="37106215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4400" b="1" spc="100" dirty="0" smtClean="0">
                <a:solidFill>
                  <a:srgbClr val="B82567">
                    <a:lumMod val="75000"/>
                  </a:srgbClr>
                </a:solidFill>
                <a:latin typeface="Metro" pitchFamily="2" charset="0"/>
                <a:cs typeface="Al-Rashed Sayidty" pitchFamily="2" charset="-78"/>
              </a:rPr>
              <a:t>. </a:t>
            </a:r>
            <a:r>
              <a:rPr lang="ar-EG" sz="4400" b="1" spc="100" dirty="0">
                <a:solidFill>
                  <a:srgbClr val="B82567">
                    <a:lumMod val="75000"/>
                  </a:srgbClr>
                </a:solidFill>
                <a:latin typeface="Metro" pitchFamily="2" charset="0"/>
                <a:cs typeface="Al-Rashed Sayidty" pitchFamily="2" charset="-78"/>
              </a:rPr>
              <a:t>٧. المحاذاة </a:t>
            </a:r>
            <a:r>
              <a:rPr lang="en-US" sz="4400" b="1" spc="100" dirty="0">
                <a:solidFill>
                  <a:srgbClr val="B82567">
                    <a:lumMod val="75000"/>
                  </a:srgbClr>
                </a:solidFill>
                <a:latin typeface="Metro" pitchFamily="2" charset="0"/>
                <a:cs typeface="Al-Rashed Sayidty" pitchFamily="2" charset="-78"/>
              </a:rPr>
              <a:t>Alignment</a:t>
            </a:r>
          </a:p>
          <a:p>
            <a:pPr algn="ctr" defTabSz="914400">
              <a:lnSpc>
                <a:spcPct val="95000"/>
              </a:lnSpc>
              <a:defRPr/>
            </a:pPr>
            <a:endParaRPr lang="en-US" sz="4400" b="1" spc="100" dirty="0">
              <a:solidFill>
                <a:srgbClr val="B82567">
                  <a:lumMod val="75000"/>
                </a:srgbClr>
              </a:solidFill>
              <a:latin typeface="Metro" pitchFamily="2" charset="0"/>
              <a:cs typeface="Al-Rashed Sayidty" pitchFamily="2" charset="-78"/>
            </a:endParaRPr>
          </a:p>
        </p:txBody>
      </p:sp>
      <p:sp>
        <p:nvSpPr>
          <p:cNvPr id="9" name="Rectangle 8"/>
          <p:cNvSpPr/>
          <p:nvPr/>
        </p:nvSpPr>
        <p:spPr>
          <a:xfrm>
            <a:off x="1127448" y="980728"/>
            <a:ext cx="10801200" cy="2472472"/>
          </a:xfrm>
          <a:prstGeom prst="rect">
            <a:avLst/>
          </a:prstGeom>
          <a:noFill/>
        </p:spPr>
        <p:txBody>
          <a:bodyPr wrap="square" lIns="91440" tIns="45720" rIns="91440" bIns="45720">
            <a:spAutoFit/>
          </a:bodyPr>
          <a:lstStyle/>
          <a:p>
            <a:pPr algn="justLow">
              <a:lnSpc>
                <a:spcPct val="115000"/>
              </a:lnSpc>
              <a:spcAft>
                <a:spcPts val="1000"/>
              </a:spcAft>
            </a:pPr>
            <a:r>
              <a:rPr lang="ar-SA" sz="2400" b="1" dirty="0" smtClean="0">
                <a:solidFill>
                  <a:prstClr val="black"/>
                </a:solidFill>
                <a:ea typeface="Calibri"/>
              </a:rPr>
              <a:t>المحاذاة </a:t>
            </a:r>
            <a:r>
              <a:rPr lang="ar-SA" sz="2400" b="1" dirty="0">
                <a:solidFill>
                  <a:prstClr val="black"/>
                </a:solidFill>
                <a:ea typeface="Calibri"/>
              </a:rPr>
              <a:t>من المبادئ الاساسية </a:t>
            </a:r>
            <a:r>
              <a:rPr lang="ar-SA" sz="2400" b="1" dirty="0" err="1">
                <a:solidFill>
                  <a:prstClr val="black"/>
                </a:solidFill>
                <a:ea typeface="Calibri"/>
              </a:rPr>
              <a:t>التى</a:t>
            </a:r>
            <a:r>
              <a:rPr lang="ar-SA" sz="2400" b="1" dirty="0">
                <a:solidFill>
                  <a:prstClr val="black"/>
                </a:solidFill>
                <a:ea typeface="Calibri"/>
              </a:rPr>
              <a:t> تساعد على إنشاء النظام وعمل التدرج البصري داخل التصميم ، فتصبح التصميمات جذابة وسهلة القراءة ومريحة للنظر .</a:t>
            </a:r>
          </a:p>
          <a:p>
            <a:pPr algn="justLow">
              <a:lnSpc>
                <a:spcPct val="115000"/>
              </a:lnSpc>
              <a:spcAft>
                <a:spcPts val="1000"/>
              </a:spcAft>
            </a:pPr>
            <a:r>
              <a:rPr lang="ar-SA" sz="2400" b="1" dirty="0">
                <a:solidFill>
                  <a:prstClr val="black"/>
                </a:solidFill>
                <a:ea typeface="Calibri"/>
              </a:rPr>
              <a:t>وهناك بعض نصائح مهمة للحصول تصميمات جذابة من خلال مبدأ المحاذاة :</a:t>
            </a:r>
          </a:p>
          <a:p>
            <a:pPr algn="justLow">
              <a:lnSpc>
                <a:spcPct val="115000"/>
              </a:lnSpc>
              <a:spcAft>
                <a:spcPts val="1000"/>
              </a:spcAft>
            </a:pPr>
            <a:r>
              <a:rPr lang="ar-SA" sz="2400" b="1" dirty="0">
                <a:solidFill>
                  <a:prstClr val="black"/>
                </a:solidFill>
                <a:ea typeface="Calibri"/>
              </a:rPr>
              <a:t>•	تأكد من محاذاة جميع العناصر مع بعضها البعض : بمحاذاة جميع العناصر في التصميم الى اليمين او اليسار او المركز يعطي شعورا بالنظام ، وتساعد على الظهور بشكل أفضل بصريا.</a:t>
            </a:r>
          </a:p>
        </p:txBody>
      </p:sp>
    </p:spTree>
    <p:extLst>
      <p:ext uri="{BB962C8B-B14F-4D97-AF65-F5344CB8AC3E}">
        <p14:creationId xmlns:p14="http://schemas.microsoft.com/office/powerpoint/2010/main" val="584321053"/>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لمحاذاة Alignment"/>
          <p:cNvPicPr/>
          <p:nvPr/>
        </p:nvPicPr>
        <p:blipFill>
          <a:blip r:embed="rId2">
            <a:extLst>
              <a:ext uri="{28A0092B-C50C-407E-A947-70E740481C1C}">
                <a14:useLocalDpi xmlns:a14="http://schemas.microsoft.com/office/drawing/2010/main" val="0"/>
              </a:ext>
            </a:extLst>
          </a:blip>
          <a:srcRect/>
          <a:stretch>
            <a:fillRect/>
          </a:stretch>
        </p:blipFill>
        <p:spPr bwMode="auto">
          <a:xfrm>
            <a:off x="1631504" y="0"/>
            <a:ext cx="8424936"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616891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332656"/>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defTabSz="914400">
              <a:lnSpc>
                <a:spcPct val="95000"/>
              </a:lnSpc>
              <a:defRPr/>
            </a:pPr>
            <a:r>
              <a:rPr lang="ar-EG" sz="4400" b="1" spc="100" dirty="0" smtClean="0">
                <a:solidFill>
                  <a:srgbClr val="B82567">
                    <a:lumMod val="75000"/>
                  </a:srgbClr>
                </a:solidFill>
                <a:latin typeface="Metro" pitchFamily="2" charset="0"/>
                <a:cs typeface="Al-Rashed Sayidty" pitchFamily="2" charset="-78"/>
              </a:rPr>
              <a:t>. </a:t>
            </a:r>
            <a:r>
              <a:rPr lang="ar-EG" sz="4400" b="1" spc="100" dirty="0">
                <a:solidFill>
                  <a:srgbClr val="B82567">
                    <a:lumMod val="75000"/>
                  </a:srgbClr>
                </a:solidFill>
                <a:latin typeface="Metro" pitchFamily="2" charset="0"/>
                <a:cs typeface="Al-Rashed Sayidty" pitchFamily="2" charset="-78"/>
              </a:rPr>
              <a:t>٧. المحاذاة </a:t>
            </a:r>
            <a:r>
              <a:rPr lang="en-US" sz="4400" b="1" spc="100" dirty="0">
                <a:solidFill>
                  <a:srgbClr val="B82567">
                    <a:lumMod val="75000"/>
                  </a:srgbClr>
                </a:solidFill>
                <a:latin typeface="Metro" pitchFamily="2" charset="0"/>
                <a:cs typeface="Al-Rashed Sayidty" pitchFamily="2" charset="-78"/>
              </a:rPr>
              <a:t>Alignment</a:t>
            </a:r>
          </a:p>
          <a:p>
            <a:pPr algn="ctr" defTabSz="914400">
              <a:lnSpc>
                <a:spcPct val="95000"/>
              </a:lnSpc>
              <a:defRPr/>
            </a:pPr>
            <a:endParaRPr lang="en-US" sz="4400" b="1" spc="100" dirty="0">
              <a:solidFill>
                <a:srgbClr val="B82567">
                  <a:lumMod val="75000"/>
                </a:srgbClr>
              </a:solidFill>
              <a:latin typeface="Metro" pitchFamily="2" charset="0"/>
              <a:cs typeface="Al-Rashed Sayidty" pitchFamily="2" charset="-78"/>
            </a:endParaRPr>
          </a:p>
        </p:txBody>
      </p:sp>
      <p:sp>
        <p:nvSpPr>
          <p:cNvPr id="9" name="Rectangle 8"/>
          <p:cNvSpPr/>
          <p:nvPr/>
        </p:nvSpPr>
        <p:spPr>
          <a:xfrm>
            <a:off x="1127448" y="980728"/>
            <a:ext cx="10801200" cy="905633"/>
          </a:xfrm>
          <a:prstGeom prst="rect">
            <a:avLst/>
          </a:prstGeom>
          <a:noFill/>
        </p:spPr>
        <p:txBody>
          <a:bodyPr wrap="square" lIns="91440" tIns="45720" rIns="91440" bIns="45720">
            <a:spAutoFit/>
          </a:bodyPr>
          <a:lstStyle/>
          <a:p>
            <a:pPr algn="justLow">
              <a:lnSpc>
                <a:spcPct val="115000"/>
              </a:lnSpc>
              <a:spcAft>
                <a:spcPts val="1000"/>
              </a:spcAft>
            </a:pPr>
            <a:r>
              <a:rPr lang="ar-SA" sz="2400" b="1" dirty="0" smtClean="0">
                <a:solidFill>
                  <a:prstClr val="black"/>
                </a:solidFill>
                <a:ea typeface="Calibri"/>
              </a:rPr>
              <a:t>•عمل </a:t>
            </a:r>
            <a:r>
              <a:rPr lang="ar-SA" sz="2400" b="1" dirty="0">
                <a:solidFill>
                  <a:prstClr val="black"/>
                </a:solidFill>
                <a:ea typeface="Calibri"/>
              </a:rPr>
              <a:t>مسافات متساوية بين جميع العناصر: لابد من التأكد أن المسافات التي بين العناصر متساوية عن محاذاتها ، وهذا سوف يساعد على قراءتها بوضوح ، وتحريك العين بشكل مريح </a:t>
            </a:r>
            <a:r>
              <a:rPr lang="ar-SA" sz="2400" b="1" dirty="0" err="1">
                <a:solidFill>
                  <a:prstClr val="black"/>
                </a:solidFill>
                <a:ea typeface="Calibri"/>
              </a:rPr>
              <a:t>فى</a:t>
            </a:r>
            <a:r>
              <a:rPr lang="ar-SA" sz="2400" b="1" dirty="0">
                <a:solidFill>
                  <a:prstClr val="black"/>
                </a:solidFill>
                <a:ea typeface="Calibri"/>
              </a:rPr>
              <a:t> اتجاه المحاذاة.</a:t>
            </a:r>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59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009488" y="2636912"/>
            <a:ext cx="9558389" cy="362292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17718739"/>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محاذاة العناصر افقيا او رأسيا في التصميم "/>
          <p:cNvPicPr/>
          <p:nvPr/>
        </p:nvPicPr>
        <p:blipFill>
          <a:blip r:embed="rId2">
            <a:extLst>
              <a:ext uri="{28A0092B-C50C-407E-A947-70E740481C1C}">
                <a14:useLocalDpi xmlns:a14="http://schemas.microsoft.com/office/drawing/2010/main" val="0"/>
              </a:ext>
            </a:extLst>
          </a:blip>
          <a:srcRect/>
          <a:stretch>
            <a:fillRect/>
          </a:stretch>
        </p:blipFill>
        <p:spPr bwMode="auto">
          <a:xfrm>
            <a:off x="26031" y="116632"/>
            <a:ext cx="8662258" cy="6624736"/>
          </a:xfrm>
          <a:prstGeom prst="rect">
            <a:avLst/>
          </a:prstGeom>
          <a:ln w="228600" cap="sq" cmpd="thickThin">
            <a:solidFill>
              <a:srgbClr val="000000"/>
            </a:solidFill>
            <a:prstDash val="solid"/>
            <a:miter lim="800000"/>
          </a:ln>
          <a:effectLst>
            <a:innerShdw blurRad="76200">
              <a:srgbClr val="000000"/>
            </a:innerShdw>
          </a:effectLst>
        </p:spPr>
      </p:pic>
      <p:sp>
        <p:nvSpPr>
          <p:cNvPr id="5" name="مستطيل 4"/>
          <p:cNvSpPr/>
          <p:nvPr/>
        </p:nvSpPr>
        <p:spPr>
          <a:xfrm>
            <a:off x="8808640" y="175016"/>
            <a:ext cx="3408040" cy="6422336"/>
          </a:xfrm>
          <a:prstGeom prst="rect">
            <a:avLst/>
          </a:prstGeom>
        </p:spPr>
        <p:txBody>
          <a:bodyPr wrap="square">
            <a:spAutoFit/>
          </a:bodyPr>
          <a:lstStyle/>
          <a:p>
            <a:pPr marL="342900" lvl="0" indent="-342900" algn="ctr">
              <a:lnSpc>
                <a:spcPct val="115000"/>
              </a:lnSpc>
              <a:spcAft>
                <a:spcPts val="1000"/>
              </a:spcAft>
              <a:buSzPts val="1000"/>
              <a:buFont typeface="Symbol"/>
              <a:buChar char=""/>
              <a:tabLst>
                <a:tab pos="457200" algn="l"/>
              </a:tabLst>
            </a:pPr>
            <a:r>
              <a:rPr lang="ar-SA" sz="3600" b="1" dirty="0">
                <a:ea typeface="Calibri"/>
              </a:rPr>
              <a:t>محاذاة العناصر افقيا او رأسيا: يمكننا محاذاة العناصر حول المحور </a:t>
            </a:r>
            <a:r>
              <a:rPr lang="ar-SA" sz="3600" b="1" dirty="0" err="1">
                <a:ea typeface="Calibri"/>
              </a:rPr>
              <a:t>الرأسى</a:t>
            </a:r>
            <a:r>
              <a:rPr lang="ar-SA" sz="3600" b="1" dirty="0">
                <a:ea typeface="Calibri"/>
              </a:rPr>
              <a:t> </a:t>
            </a:r>
            <a:r>
              <a:rPr lang="ar-SA" sz="3600" b="1" dirty="0" err="1">
                <a:ea typeface="Calibri"/>
              </a:rPr>
              <a:t>والافقى</a:t>
            </a:r>
            <a:r>
              <a:rPr lang="ar-SA" sz="3600" b="1" dirty="0">
                <a:ea typeface="Calibri"/>
              </a:rPr>
              <a:t>، عند التقاء المحورين يتحقق الاستقرار والتوازن والتناغم بين العناصر</a:t>
            </a:r>
            <a:r>
              <a:rPr lang="en-US" sz="3600" b="1" dirty="0">
                <a:latin typeface="Arial"/>
                <a:ea typeface="Calibri"/>
                <a:cs typeface="Arial"/>
              </a:rPr>
              <a:t>.</a:t>
            </a:r>
            <a:endParaRPr lang="en-US" sz="1400" dirty="0">
              <a:ea typeface="Calibri"/>
              <a:cs typeface="Arial"/>
            </a:endParaRPr>
          </a:p>
        </p:txBody>
      </p:sp>
    </p:spTree>
    <p:extLst>
      <p:ext uri="{BB962C8B-B14F-4D97-AF65-F5344CB8AC3E}">
        <p14:creationId xmlns:p14="http://schemas.microsoft.com/office/powerpoint/2010/main" val="267477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لتوازن المحوري"/>
          <p:cNvPicPr/>
          <p:nvPr/>
        </p:nvPicPr>
        <p:blipFill>
          <a:blip r:embed="rId2">
            <a:extLst>
              <a:ext uri="{28A0092B-C50C-407E-A947-70E740481C1C}">
                <a14:useLocalDpi xmlns:a14="http://schemas.microsoft.com/office/drawing/2010/main" val="0"/>
              </a:ext>
            </a:extLst>
          </a:blip>
          <a:srcRect/>
          <a:stretch>
            <a:fillRect/>
          </a:stretch>
        </p:blipFill>
        <p:spPr bwMode="auto">
          <a:xfrm>
            <a:off x="2639616" y="0"/>
            <a:ext cx="6840760"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0206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أثر التوازن المحوري على التصميم "/>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16632"/>
            <a:ext cx="8928992" cy="662473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18052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3000" r="-5000" b="-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22402" y="260648"/>
            <a:ext cx="9330182" cy="45720"/>
          </a:xfrm>
          <a:prstGeom prst="rect">
            <a:avLst/>
          </a:prstGeom>
        </p:spPr>
        <p:txBody>
          <a:bodyPr vert="horz" wrap="square" lIns="0" tIns="0" rIns="0" bIns="0" rtlCol="0" anchor="t">
            <a:noAutofit/>
            <a:scene3d>
              <a:camera prst="orthographicFront"/>
              <a:lightRig rig="threePt" dir="t"/>
            </a:scene3d>
            <a:sp3d extrusionH="57150">
              <a:bevelT h="25400" prst="softRound"/>
            </a:sp3d>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r"/>
            <a:r>
              <a:rPr lang="ar-SA" sz="3200" b="1" u="sng" dirty="0"/>
              <a:t>•	- التوازن </a:t>
            </a:r>
            <a:r>
              <a:rPr lang="ar-SA" sz="3200" b="1" u="sng" dirty="0" err="1"/>
              <a:t>الإشعاعى</a:t>
            </a:r>
            <a:r>
              <a:rPr lang="ar-SA" sz="3200" b="1" u="sng" dirty="0"/>
              <a:t> </a:t>
            </a:r>
            <a:r>
              <a:rPr lang="en-US" sz="3200" b="1" u="sng" dirty="0"/>
              <a:t>radial balance:</a:t>
            </a:r>
            <a:endParaRPr lang="en-US" sz="2400" dirty="0"/>
          </a:p>
        </p:txBody>
      </p:sp>
      <p:grpSp>
        <p:nvGrpSpPr>
          <p:cNvPr id="5" name="Group 4"/>
          <p:cNvGrpSpPr/>
          <p:nvPr/>
        </p:nvGrpSpPr>
        <p:grpSpPr>
          <a:xfrm flipH="1">
            <a:off x="2458167" y="1877111"/>
            <a:ext cx="9733833" cy="2193449"/>
            <a:chOff x="3782076" y="1171365"/>
            <a:chExt cx="8793584" cy="1069631"/>
          </a:xfrm>
        </p:grpSpPr>
        <p:sp>
          <p:nvSpPr>
            <p:cNvPr id="6" name="Freeform: Shape 43"/>
            <p:cNvSpPr/>
            <p:nvPr/>
          </p:nvSpPr>
          <p:spPr>
            <a:xfrm>
              <a:off x="5056464" y="1201102"/>
              <a:ext cx="7515367" cy="1039894"/>
            </a:xfrm>
            <a:custGeom>
              <a:avLst/>
              <a:gdLst>
                <a:gd name="connsiteX0" fmla="*/ 0 w 5197803"/>
                <a:gd name="connsiteY0" fmla="*/ 0 h 1268244"/>
                <a:gd name="connsiteX1" fmla="*/ 2019841 w 5197803"/>
                <a:gd name="connsiteY1" fmla="*/ 0 h 1268244"/>
                <a:gd name="connsiteX2" fmla="*/ 3074740 w 5197803"/>
                <a:gd name="connsiteY2" fmla="*/ 0 h 1268244"/>
                <a:gd name="connsiteX3" fmla="*/ 5094581 w 5197803"/>
                <a:gd name="connsiteY3" fmla="*/ 0 h 1268244"/>
                <a:gd name="connsiteX4" fmla="*/ 5197803 w 5197803"/>
                <a:gd name="connsiteY4" fmla="*/ 103223 h 1268244"/>
                <a:gd name="connsiteX5" fmla="*/ 5197803 w 5197803"/>
                <a:gd name="connsiteY5" fmla="*/ 1165022 h 1268244"/>
                <a:gd name="connsiteX6" fmla="*/ 5094581 w 5197803"/>
                <a:gd name="connsiteY6" fmla="*/ 1268244 h 1268244"/>
                <a:gd name="connsiteX7" fmla="*/ 3074740 w 5197803"/>
                <a:gd name="connsiteY7" fmla="*/ 1268244 h 1268244"/>
                <a:gd name="connsiteX8" fmla="*/ 2019841 w 5197803"/>
                <a:gd name="connsiteY8" fmla="*/ 1268244 h 1268244"/>
                <a:gd name="connsiteX9" fmla="*/ 0 w 5197803"/>
                <a:gd name="connsiteY9" fmla="*/ 1268244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803" h="1268244">
                  <a:moveTo>
                    <a:pt x="0" y="0"/>
                  </a:moveTo>
                  <a:lnTo>
                    <a:pt x="2019841" y="0"/>
                  </a:lnTo>
                  <a:lnTo>
                    <a:pt x="3074740" y="0"/>
                  </a:lnTo>
                  <a:lnTo>
                    <a:pt x="5094581" y="0"/>
                  </a:lnTo>
                  <a:cubicBezTo>
                    <a:pt x="5151589" y="0"/>
                    <a:pt x="5197803" y="46214"/>
                    <a:pt x="5197803" y="103223"/>
                  </a:cubicBezTo>
                  <a:lnTo>
                    <a:pt x="5197803" y="1165022"/>
                  </a:lnTo>
                  <a:cubicBezTo>
                    <a:pt x="5197803" y="1222030"/>
                    <a:pt x="5151589" y="1268244"/>
                    <a:pt x="5094581" y="1268244"/>
                  </a:cubicBezTo>
                  <a:lnTo>
                    <a:pt x="3074740" y="1268244"/>
                  </a:lnTo>
                  <a:lnTo>
                    <a:pt x="2019841" y="1268244"/>
                  </a:lnTo>
                  <a:lnTo>
                    <a:pt x="0" y="1268244"/>
                  </a:lnTo>
                  <a:close/>
                </a:path>
              </a:pathLst>
            </a:custGeom>
            <a:gradFill flip="none" rotWithShape="1">
              <a:gsLst>
                <a:gs pos="0">
                  <a:sysClr val="window" lastClr="FFFFFF"/>
                </a:gs>
                <a:gs pos="90000">
                  <a:sysClr val="window" lastClr="FFFFFF">
                    <a:lumMod val="85000"/>
                  </a:sysClr>
                </a:gs>
                <a:gs pos="73000">
                  <a:sysClr val="window" lastClr="FFFFFF">
                    <a:lumMod val="95000"/>
                  </a:sysClr>
                </a:gs>
                <a:gs pos="50500">
                  <a:sysClr val="window" lastClr="FFFFFF"/>
                </a:gs>
                <a:gs pos="14000">
                  <a:sysClr val="window" lastClr="FFFFFF"/>
                </a:gs>
              </a:gsLst>
              <a:path path="circle">
                <a:fillToRect l="50000" t="50000" r="50000" b="50000"/>
              </a:path>
              <a:tileRect/>
            </a:gradFill>
            <a:ln w="25400" cap="flat" cmpd="sng" algn="ctr">
              <a:noFill/>
              <a:prstDash val="solid"/>
            </a:ln>
            <a:effectLst>
              <a:outerShdw blurRad="50800" dist="38100" dir="2700000" algn="tl" rotWithShape="0">
                <a:prstClr val="black">
                  <a:alpha val="40000"/>
                </a:prstClr>
              </a:outerShdw>
            </a:effectLst>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endParaRPr>
            </a:p>
          </p:txBody>
        </p:sp>
        <p:sp>
          <p:nvSpPr>
            <p:cNvPr id="7" name="Freeform: Shape 50"/>
            <p:cNvSpPr/>
            <p:nvPr/>
          </p:nvSpPr>
          <p:spPr>
            <a:xfrm flipV="1">
              <a:off x="4397155" y="2120722"/>
              <a:ext cx="4078" cy="1935"/>
            </a:xfrm>
            <a:custGeom>
              <a:avLst/>
              <a:gdLst>
                <a:gd name="connsiteX0" fmla="*/ 0 w 4497"/>
                <a:gd name="connsiteY0" fmla="*/ 2767 h 2767"/>
                <a:gd name="connsiteX1" fmla="*/ 4497 w 4497"/>
                <a:gd name="connsiteY1" fmla="*/ 2767 h 2767"/>
                <a:gd name="connsiteX2" fmla="*/ 4497 w 4497"/>
                <a:gd name="connsiteY2" fmla="*/ 0 h 2767"/>
                <a:gd name="connsiteX3" fmla="*/ 0 w 4497"/>
                <a:gd name="connsiteY3" fmla="*/ 2767 h 2767"/>
              </a:gdLst>
              <a:ahLst/>
              <a:cxnLst>
                <a:cxn ang="0">
                  <a:pos x="connsiteX0" y="connsiteY0"/>
                </a:cxn>
                <a:cxn ang="0">
                  <a:pos x="connsiteX1" y="connsiteY1"/>
                </a:cxn>
                <a:cxn ang="0">
                  <a:pos x="connsiteX2" y="connsiteY2"/>
                </a:cxn>
                <a:cxn ang="0">
                  <a:pos x="connsiteX3" y="connsiteY3"/>
                </a:cxn>
              </a:cxnLst>
              <a:rect l="l" t="t" r="r" b="b"/>
              <a:pathLst>
                <a:path w="4497" h="2767">
                  <a:moveTo>
                    <a:pt x="0" y="2767"/>
                  </a:moveTo>
                  <a:lnTo>
                    <a:pt x="4497" y="2767"/>
                  </a:lnTo>
                  <a:lnTo>
                    <a:pt x="4497" y="0"/>
                  </a:lnTo>
                  <a:lnTo>
                    <a:pt x="0" y="2767"/>
                  </a:lnTo>
                  <a:close/>
                </a:path>
              </a:pathLst>
            </a:custGeom>
            <a:solidFill>
              <a:sysClr val="window" lastClr="FFFFFF">
                <a:lumMod val="50000"/>
              </a:sys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 name="Freeform: Shape 47"/>
            <p:cNvSpPr/>
            <p:nvPr/>
          </p:nvSpPr>
          <p:spPr>
            <a:xfrm>
              <a:off x="5068715" y="2121058"/>
              <a:ext cx="7506945" cy="119937"/>
            </a:xfrm>
            <a:custGeom>
              <a:avLst/>
              <a:gdLst>
                <a:gd name="connsiteX0" fmla="*/ 0 w 5197803"/>
                <a:gd name="connsiteY0" fmla="*/ 0 h 204930"/>
                <a:gd name="connsiteX1" fmla="*/ 2019841 w 5197803"/>
                <a:gd name="connsiteY1" fmla="*/ 0 h 204930"/>
                <a:gd name="connsiteX2" fmla="*/ 3177962 w 5197803"/>
                <a:gd name="connsiteY2" fmla="*/ 0 h 204930"/>
                <a:gd name="connsiteX3" fmla="*/ 5197803 w 5197803"/>
                <a:gd name="connsiteY3" fmla="*/ 0 h 204930"/>
                <a:gd name="connsiteX4" fmla="*/ 5197803 w 5197803"/>
                <a:gd name="connsiteY4" fmla="*/ 101707 h 204930"/>
                <a:gd name="connsiteX5" fmla="*/ 5094580 w 5197803"/>
                <a:gd name="connsiteY5" fmla="*/ 204930 h 204930"/>
                <a:gd name="connsiteX6" fmla="*/ 3074740 w 5197803"/>
                <a:gd name="connsiteY6" fmla="*/ 204930 h 204930"/>
                <a:gd name="connsiteX7" fmla="*/ 2019841 w 5197803"/>
                <a:gd name="connsiteY7" fmla="*/ 204930 h 204930"/>
                <a:gd name="connsiteX8" fmla="*/ 0 w 5197803"/>
                <a:gd name="connsiteY8" fmla="*/ 204930 h 2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803" h="204930">
                  <a:moveTo>
                    <a:pt x="0" y="0"/>
                  </a:moveTo>
                  <a:lnTo>
                    <a:pt x="2019841" y="0"/>
                  </a:lnTo>
                  <a:lnTo>
                    <a:pt x="3177962" y="0"/>
                  </a:lnTo>
                  <a:lnTo>
                    <a:pt x="5197803" y="0"/>
                  </a:lnTo>
                  <a:lnTo>
                    <a:pt x="5197803" y="101707"/>
                  </a:lnTo>
                  <a:cubicBezTo>
                    <a:pt x="5197803" y="158716"/>
                    <a:pt x="5151589" y="204930"/>
                    <a:pt x="5094580" y="204930"/>
                  </a:cubicBezTo>
                  <a:lnTo>
                    <a:pt x="3074740" y="204930"/>
                  </a:lnTo>
                  <a:lnTo>
                    <a:pt x="2019841" y="204930"/>
                  </a:lnTo>
                  <a:lnTo>
                    <a:pt x="0" y="204930"/>
                  </a:lnTo>
                  <a:close/>
                </a:path>
              </a:pathLst>
            </a:custGeom>
            <a:gradFill flip="none" rotWithShape="1">
              <a:gsLst>
                <a:gs pos="0">
                  <a:srgbClr val="66FFFF">
                    <a:shade val="30000"/>
                    <a:satMod val="115000"/>
                  </a:srgbClr>
                </a:gs>
                <a:gs pos="50000">
                  <a:srgbClr val="66FFFF">
                    <a:shade val="67500"/>
                    <a:satMod val="115000"/>
                  </a:srgbClr>
                </a:gs>
                <a:gs pos="100000">
                  <a:srgbClr val="66FFFF">
                    <a:shade val="100000"/>
                    <a:satMod val="115000"/>
                  </a:srgbClr>
                </a:gs>
              </a:gsLst>
              <a:lin ang="162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lumMod val="75000"/>
                  </a:schemeClr>
                </a:solidFill>
                <a:effectLst/>
                <a:uLnTx/>
                <a:uFillTx/>
              </a:endParaRPr>
            </a:p>
          </p:txBody>
        </p:sp>
        <p:sp>
          <p:nvSpPr>
            <p:cNvPr id="10" name="Rectangle 9"/>
            <p:cNvSpPr/>
            <p:nvPr/>
          </p:nvSpPr>
          <p:spPr>
            <a:xfrm>
              <a:off x="3782076" y="1573032"/>
              <a:ext cx="645780" cy="303060"/>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marL="0" marR="0" lvl="0" indent="0" algn="ctr" defTabSz="914363" rtl="0" eaLnBrk="1" fontAlgn="auto" latinLnBrk="0" hangingPunct="1">
                <a:lnSpc>
                  <a:spcPct val="100000"/>
                </a:lnSpc>
                <a:spcBef>
                  <a:spcPct val="0"/>
                </a:spcBef>
                <a:spcAft>
                  <a:spcPts val="0"/>
                </a:spcAft>
                <a:buClrTx/>
                <a:buSzTx/>
                <a:buFontTx/>
                <a:buNone/>
                <a:tabLst/>
                <a:defRPr/>
              </a:pPr>
              <a:endParaRPr kumimoji="0" lang="en-US" sz="3200" b="0" i="0" u="none" strike="noStrike" kern="0" cap="none" spc="0" normalizeH="0" baseline="0" noProof="0" dirty="0">
                <a:ln>
                  <a:noFill/>
                </a:ln>
                <a:solidFill>
                  <a:srgbClr val="81E1DF"/>
                </a:solidFill>
                <a:effectLst/>
                <a:uLnTx/>
                <a:uFillTx/>
                <a:latin typeface="Book Antiqua" panose="02040602050305030304" pitchFamily="18" charset="0"/>
                <a:ea typeface="MingLiU" panose="02020309000000000000" pitchFamily="49" charset="-120"/>
              </a:endParaRPr>
            </a:p>
          </p:txBody>
        </p:sp>
        <p:sp>
          <p:nvSpPr>
            <p:cNvPr id="11" name="Rectangle 10"/>
            <p:cNvSpPr/>
            <p:nvPr/>
          </p:nvSpPr>
          <p:spPr>
            <a:xfrm flipH="1">
              <a:off x="5225346" y="1171365"/>
              <a:ext cx="7218850" cy="636461"/>
            </a:xfrm>
            <a:prstGeom prst="rect">
              <a:avLst/>
            </a:prstGeom>
          </p:spPr>
          <p:txBody>
            <a:bodyPr wrap="square">
              <a:spAutoFit/>
            </a:bodyPr>
            <a:lstStyle/>
            <a:p>
              <a:pPr>
                <a:lnSpc>
                  <a:spcPct val="150000"/>
                </a:lnSpc>
              </a:pPr>
              <a:r>
                <a:rPr lang="ar-SA" sz="2800" b="1" dirty="0"/>
                <a:t>يحدث التوازن بالدوران حول نقطة مركزية يكون الشكل الذى يخضع في تنظيمه لهذه المركزية ذو حركة دائرية .</a:t>
              </a:r>
              <a:endParaRPr lang="ar-SA" sz="2400" b="1" dirty="0"/>
            </a:p>
          </p:txBody>
        </p:sp>
      </p:grpSp>
      <p:grpSp>
        <p:nvGrpSpPr>
          <p:cNvPr id="18" name="Group 17"/>
          <p:cNvGrpSpPr>
            <a:grpSpLocks noChangeAspect="1"/>
          </p:cNvGrpSpPr>
          <p:nvPr/>
        </p:nvGrpSpPr>
        <p:grpSpPr>
          <a:xfrm>
            <a:off x="11096507" y="44624"/>
            <a:ext cx="646325" cy="2929212"/>
            <a:chOff x="1107739" y="-3540605"/>
            <a:chExt cx="1524000" cy="6906931"/>
          </a:xfrm>
        </p:grpSpPr>
        <p:sp>
          <p:nvSpPr>
            <p:cNvPr id="19" name="Oval 18"/>
            <p:cNvSpPr/>
            <p:nvPr/>
          </p:nvSpPr>
          <p:spPr>
            <a:xfrm>
              <a:off x="1107739" y="1842326"/>
              <a:ext cx="1524000" cy="1524000"/>
            </a:xfrm>
            <a:prstGeom prst="ellipse">
              <a:avLst/>
            </a:prstGeom>
            <a:gradFill flip="none" rotWithShape="1">
              <a:gsLst>
                <a:gs pos="0">
                  <a:srgbClr val="66FFFF">
                    <a:shade val="30000"/>
                    <a:satMod val="115000"/>
                  </a:srgbClr>
                </a:gs>
                <a:gs pos="50000">
                  <a:srgbClr val="66FFFF">
                    <a:shade val="67500"/>
                    <a:satMod val="115000"/>
                  </a:srgbClr>
                </a:gs>
                <a:gs pos="100000">
                  <a:srgbClr val="66FFFF">
                    <a:shade val="100000"/>
                    <a:satMod val="115000"/>
                  </a:srgbClr>
                </a:gs>
              </a:gsLst>
              <a:lin ang="16200000" scaled="1"/>
              <a:tileRect/>
            </a:gradFill>
            <a:ln w="9525" cap="flat" cmpd="sng" algn="ctr">
              <a:noFill/>
              <a:prstDash val="solid"/>
            </a:ln>
            <a:effectLst>
              <a:outerShdw blurRad="149987" dist="266700" dir="8460000" algn="ctr">
                <a:srgbClr val="000000">
                  <a:alpha val="48000"/>
                </a:srgbClr>
              </a:outerShdw>
            </a:effectLst>
            <a:scene3d>
              <a:camera prst="orthographicFront">
                <a:rot lat="0" lon="0" rev="0"/>
              </a:camera>
              <a:lightRig rig="contrasting" dir="t">
                <a:rot lat="0" lon="0" rev="1500000"/>
              </a:lightRig>
            </a:scene3d>
            <a:sp3d prstMaterial="metal">
              <a:bevelT w="88900" h="88900"/>
            </a:sp3d>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dirty="0">
                <a:ln>
                  <a:noFill/>
                </a:ln>
                <a:solidFill>
                  <a:prstClr val="white"/>
                </a:solidFill>
                <a:effectLst/>
                <a:uLnTx/>
                <a:uFillTx/>
                <a:latin typeface="Calibri"/>
                <a:ea typeface="+mn-ea"/>
                <a:cs typeface="Arial"/>
              </a:endParaRPr>
            </a:p>
          </p:txBody>
        </p:sp>
        <p:sp>
          <p:nvSpPr>
            <p:cNvPr id="20" name="Round Same Side Corner Rectangle 19"/>
            <p:cNvSpPr/>
            <p:nvPr/>
          </p:nvSpPr>
          <p:spPr>
            <a:xfrm>
              <a:off x="1717339" y="1758979"/>
              <a:ext cx="360000" cy="191626"/>
            </a:xfrm>
            <a:prstGeom prst="round2SameRect">
              <a:avLst>
                <a:gd name="adj1" fmla="val 28574"/>
                <a:gd name="adj2" fmla="val 0"/>
              </a:avLst>
            </a:prstGeom>
            <a:gradFill flip="none" rotWithShape="1">
              <a:gsLst>
                <a:gs pos="0">
                  <a:sysClr val="windowText" lastClr="000000"/>
                </a:gs>
                <a:gs pos="100000">
                  <a:sysClr val="windowText" lastClr="000000">
                    <a:lumMod val="95000"/>
                    <a:lumOff val="5000"/>
                  </a:sysClr>
                </a:gs>
                <a:gs pos="58000">
                  <a:sysClr val="window" lastClr="FFFFFF">
                    <a:lumMod val="65000"/>
                  </a:sysClr>
                </a:gs>
                <a:gs pos="28000">
                  <a:sysClr val="windowText" lastClr="000000">
                    <a:lumMod val="75000"/>
                    <a:lumOff val="25000"/>
                  </a:sysClr>
                </a:gs>
              </a:gsLst>
              <a:lin ang="5400000" scaled="1"/>
              <a:tileRect/>
            </a:gradFill>
            <a:ln w="9525" cap="flat" cmpd="sng" algn="ctr">
              <a:noFill/>
              <a:prstDash val="solid"/>
            </a:ln>
            <a:effectLst/>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a:ea typeface="+mn-ea"/>
                <a:cs typeface="Arial"/>
              </a:endParaRPr>
            </a:p>
          </p:txBody>
        </p:sp>
        <p:sp>
          <p:nvSpPr>
            <p:cNvPr id="21" name="Rectangle 20"/>
            <p:cNvSpPr/>
            <p:nvPr/>
          </p:nvSpPr>
          <p:spPr>
            <a:xfrm>
              <a:off x="1225009" y="2421968"/>
              <a:ext cx="1366411" cy="544290"/>
            </a:xfrm>
            <a:prstGeom prst="rect">
              <a:avLst/>
            </a:prstGeom>
            <a:noFill/>
          </p:spPr>
          <p:txBody>
            <a:bodyPr wrap="square" lIns="0" tIns="0" rIns="0" bIns="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1" indent="0" algn="ctr" defTabSz="914363" rtl="0" eaLnBrk="1" fontAlgn="auto" latinLnBrk="0" hangingPunct="1">
                <a:lnSpc>
                  <a:spcPct val="100000"/>
                </a:lnSpc>
                <a:spcBef>
                  <a:spcPct val="0"/>
                </a:spcBef>
                <a:spcAft>
                  <a:spcPts val="0"/>
                </a:spcAft>
                <a:buClr>
                  <a:srgbClr val="FCE142"/>
                </a:buClr>
                <a:buSzTx/>
                <a:buFontTx/>
                <a:buNone/>
                <a:tabLst/>
                <a:defRPr/>
              </a:pPr>
              <a:r>
                <a:rPr lang="ar-EG" sz="1500" b="1" dirty="0" smtClean="0">
                  <a:solidFill>
                    <a:srgbClr val="000000"/>
                  </a:solidFill>
                  <a:effectLst>
                    <a:outerShdw blurRad="50800" dist="38100" dir="2700000" algn="tl" rotWithShape="0">
                      <a:prstClr val="black">
                        <a:alpha val="50000"/>
                      </a:prstClr>
                    </a:outerShdw>
                  </a:effectLst>
                  <a:latin typeface="Albertus Medium" panose="020E0602030304090304" pitchFamily="34" charset="0"/>
                </a:rPr>
                <a:t>2025</a:t>
              </a:r>
              <a:endParaRPr kumimoji="0" lang="en-US" sz="1400" b="1" i="0" u="none" strike="noStrike" kern="1200" cap="none" spc="0" normalizeH="0" baseline="0" noProof="0" dirty="0">
                <a:solidFill>
                  <a:srgbClr val="000000"/>
                </a:solidFill>
                <a:effectLst>
                  <a:outerShdw blurRad="50800" dist="38100" dir="2700000" algn="tl" rotWithShape="0">
                    <a:prstClr val="black">
                      <a:alpha val="50000"/>
                    </a:prstClr>
                  </a:outerShdw>
                </a:effectLst>
                <a:uLnTx/>
                <a:uFillTx/>
                <a:latin typeface="Segoe Print" panose="02000600000000000000" pitchFamily="2" charset="0"/>
                <a:ea typeface="+mn-ea"/>
                <a:cs typeface="+mn-cs"/>
              </a:endParaRPr>
            </a:p>
          </p:txBody>
        </p:sp>
        <p:sp>
          <p:nvSpPr>
            <p:cNvPr id="22" name="Rectangle 21"/>
            <p:cNvSpPr>
              <a:spLocks noChangeAspect="1"/>
            </p:cNvSpPr>
            <p:nvPr/>
          </p:nvSpPr>
          <p:spPr>
            <a:xfrm>
              <a:off x="1800121" y="1927489"/>
              <a:ext cx="45719" cy="72000"/>
            </a:xfrm>
            <a:prstGeom prst="rect">
              <a:avLst/>
            </a:prstGeom>
            <a:solidFill>
              <a:srgbClr val="D85C00"/>
            </a:solidFill>
            <a:ln w="25400" cap="flat" cmpd="sng" algn="ctr">
              <a:noFill/>
              <a:prstDash val="solid"/>
            </a:ln>
            <a:effectLst/>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a:ea typeface="+mn-ea"/>
                <a:cs typeface="Arial"/>
              </a:endParaRPr>
            </a:p>
          </p:txBody>
        </p:sp>
        <p:sp>
          <p:nvSpPr>
            <p:cNvPr id="23" name="Rectangle 22"/>
            <p:cNvSpPr>
              <a:spLocks noChangeAspect="1"/>
            </p:cNvSpPr>
            <p:nvPr/>
          </p:nvSpPr>
          <p:spPr>
            <a:xfrm>
              <a:off x="1953847" y="1927489"/>
              <a:ext cx="45719" cy="72000"/>
            </a:xfrm>
            <a:prstGeom prst="rect">
              <a:avLst/>
            </a:prstGeom>
            <a:solidFill>
              <a:srgbClr val="D85C00"/>
            </a:solidFill>
            <a:ln w="25400" cap="flat" cmpd="sng" algn="ctr">
              <a:noFill/>
              <a:prstDash val="solid"/>
            </a:ln>
            <a:effectLst/>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a:ea typeface="+mn-ea"/>
                <a:cs typeface="Arial"/>
              </a:endParaRPr>
            </a:p>
          </p:txBody>
        </p:sp>
        <p:sp>
          <p:nvSpPr>
            <p:cNvPr id="24" name="Freeform 23"/>
            <p:cNvSpPr/>
            <p:nvPr/>
          </p:nvSpPr>
          <p:spPr>
            <a:xfrm>
              <a:off x="1807339" y="1530380"/>
              <a:ext cx="180000" cy="422164"/>
            </a:xfrm>
            <a:custGeom>
              <a:avLst/>
              <a:gdLst>
                <a:gd name="connsiteX0" fmla="*/ 23821 w 261953"/>
                <a:gd name="connsiteY0" fmla="*/ 548974 h 548974"/>
                <a:gd name="connsiteX1" fmla="*/ 57158 w 261953"/>
                <a:gd name="connsiteY1" fmla="*/ 125112 h 548974"/>
                <a:gd name="connsiteX2" fmla="*/ 8 w 261953"/>
                <a:gd name="connsiteY2" fmla="*/ 87012 h 548974"/>
                <a:gd name="connsiteX3" fmla="*/ 61921 w 261953"/>
                <a:gd name="connsiteY3" fmla="*/ 10812 h 548974"/>
                <a:gd name="connsiteX4" fmla="*/ 190508 w 261953"/>
                <a:gd name="connsiteY4" fmla="*/ 6049 h 548974"/>
                <a:gd name="connsiteX5" fmla="*/ 261946 w 261953"/>
                <a:gd name="connsiteY5" fmla="*/ 63199 h 548974"/>
                <a:gd name="connsiteX6" fmla="*/ 195271 w 261953"/>
                <a:gd name="connsiteY6" fmla="*/ 115587 h 548974"/>
                <a:gd name="connsiteX7" fmla="*/ 247658 w 261953"/>
                <a:gd name="connsiteY7" fmla="*/ 539449 h 548974"/>
                <a:gd name="connsiteX0" fmla="*/ 23912 w 262044"/>
                <a:gd name="connsiteY0" fmla="*/ 570743 h 570743"/>
                <a:gd name="connsiteX1" fmla="*/ 57249 w 262044"/>
                <a:gd name="connsiteY1" fmla="*/ 146881 h 570743"/>
                <a:gd name="connsiteX2" fmla="*/ 99 w 262044"/>
                <a:gd name="connsiteY2" fmla="*/ 108781 h 570743"/>
                <a:gd name="connsiteX3" fmla="*/ 47725 w 262044"/>
                <a:gd name="connsiteY3" fmla="*/ 4006 h 570743"/>
                <a:gd name="connsiteX4" fmla="*/ 190599 w 262044"/>
                <a:gd name="connsiteY4" fmla="*/ 27818 h 570743"/>
                <a:gd name="connsiteX5" fmla="*/ 262037 w 262044"/>
                <a:gd name="connsiteY5" fmla="*/ 84968 h 570743"/>
                <a:gd name="connsiteX6" fmla="*/ 195362 w 262044"/>
                <a:gd name="connsiteY6" fmla="*/ 137356 h 570743"/>
                <a:gd name="connsiteX7" fmla="*/ 247749 w 262044"/>
                <a:gd name="connsiteY7" fmla="*/ 561218 h 570743"/>
                <a:gd name="connsiteX0" fmla="*/ 23931 w 262255"/>
                <a:gd name="connsiteY0" fmla="*/ 578393 h 578393"/>
                <a:gd name="connsiteX1" fmla="*/ 57268 w 262255"/>
                <a:gd name="connsiteY1" fmla="*/ 154531 h 578393"/>
                <a:gd name="connsiteX2" fmla="*/ 118 w 262255"/>
                <a:gd name="connsiteY2" fmla="*/ 116431 h 578393"/>
                <a:gd name="connsiteX3" fmla="*/ 47744 w 262255"/>
                <a:gd name="connsiteY3" fmla="*/ 11656 h 578393"/>
                <a:gd name="connsiteX4" fmla="*/ 209668 w 262255"/>
                <a:gd name="connsiteY4" fmla="*/ 11655 h 578393"/>
                <a:gd name="connsiteX5" fmla="*/ 262056 w 262255"/>
                <a:gd name="connsiteY5" fmla="*/ 92618 h 578393"/>
                <a:gd name="connsiteX6" fmla="*/ 195381 w 262255"/>
                <a:gd name="connsiteY6" fmla="*/ 145006 h 578393"/>
                <a:gd name="connsiteX7" fmla="*/ 247768 w 262255"/>
                <a:gd name="connsiteY7" fmla="*/ 568868 h 578393"/>
                <a:gd name="connsiteX0" fmla="*/ 23931 w 262255"/>
                <a:gd name="connsiteY0" fmla="*/ 578532 h 578532"/>
                <a:gd name="connsiteX1" fmla="*/ 57268 w 262255"/>
                <a:gd name="connsiteY1" fmla="*/ 154670 h 578532"/>
                <a:gd name="connsiteX2" fmla="*/ 118 w 262255"/>
                <a:gd name="connsiteY2" fmla="*/ 116570 h 578532"/>
                <a:gd name="connsiteX3" fmla="*/ 47744 w 262255"/>
                <a:gd name="connsiteY3" fmla="*/ 11795 h 578532"/>
                <a:gd name="connsiteX4" fmla="*/ 209668 w 262255"/>
                <a:gd name="connsiteY4" fmla="*/ 11794 h 578532"/>
                <a:gd name="connsiteX5" fmla="*/ 262056 w 262255"/>
                <a:gd name="connsiteY5" fmla="*/ 95138 h 578532"/>
                <a:gd name="connsiteX6" fmla="*/ 195381 w 262255"/>
                <a:gd name="connsiteY6" fmla="*/ 145145 h 578532"/>
                <a:gd name="connsiteX7" fmla="*/ 247768 w 262255"/>
                <a:gd name="connsiteY7" fmla="*/ 569007 h 578532"/>
                <a:gd name="connsiteX0" fmla="*/ 23931 w 262255"/>
                <a:gd name="connsiteY0" fmla="*/ 577607 h 577607"/>
                <a:gd name="connsiteX1" fmla="*/ 57268 w 262255"/>
                <a:gd name="connsiteY1" fmla="*/ 153745 h 577607"/>
                <a:gd name="connsiteX2" fmla="*/ 118 w 262255"/>
                <a:gd name="connsiteY2" fmla="*/ 101357 h 577607"/>
                <a:gd name="connsiteX3" fmla="*/ 47744 w 262255"/>
                <a:gd name="connsiteY3" fmla="*/ 10870 h 577607"/>
                <a:gd name="connsiteX4" fmla="*/ 209668 w 262255"/>
                <a:gd name="connsiteY4" fmla="*/ 10869 h 577607"/>
                <a:gd name="connsiteX5" fmla="*/ 262056 w 262255"/>
                <a:gd name="connsiteY5" fmla="*/ 94213 h 577607"/>
                <a:gd name="connsiteX6" fmla="*/ 195381 w 262255"/>
                <a:gd name="connsiteY6" fmla="*/ 144220 h 577607"/>
                <a:gd name="connsiteX7" fmla="*/ 247768 w 262255"/>
                <a:gd name="connsiteY7" fmla="*/ 568082 h 577607"/>
                <a:gd name="connsiteX0" fmla="*/ 23838 w 262155"/>
                <a:gd name="connsiteY0" fmla="*/ 582232 h 582232"/>
                <a:gd name="connsiteX1" fmla="*/ 57175 w 262155"/>
                <a:gd name="connsiteY1" fmla="*/ 158370 h 582232"/>
                <a:gd name="connsiteX2" fmla="*/ 25 w 262155"/>
                <a:gd name="connsiteY2" fmla="*/ 105982 h 582232"/>
                <a:gd name="connsiteX3" fmla="*/ 52413 w 262155"/>
                <a:gd name="connsiteY3" fmla="*/ 8351 h 582232"/>
                <a:gd name="connsiteX4" fmla="*/ 209575 w 262155"/>
                <a:gd name="connsiteY4" fmla="*/ 15494 h 582232"/>
                <a:gd name="connsiteX5" fmla="*/ 261963 w 262155"/>
                <a:gd name="connsiteY5" fmla="*/ 98838 h 582232"/>
                <a:gd name="connsiteX6" fmla="*/ 195288 w 262155"/>
                <a:gd name="connsiteY6" fmla="*/ 148845 h 582232"/>
                <a:gd name="connsiteX7" fmla="*/ 247675 w 262155"/>
                <a:gd name="connsiteY7" fmla="*/ 572707 h 582232"/>
                <a:gd name="connsiteX0" fmla="*/ 23838 w 262244"/>
                <a:gd name="connsiteY0" fmla="*/ 585643 h 585643"/>
                <a:gd name="connsiteX1" fmla="*/ 57175 w 262244"/>
                <a:gd name="connsiteY1" fmla="*/ 161781 h 585643"/>
                <a:gd name="connsiteX2" fmla="*/ 25 w 262244"/>
                <a:gd name="connsiteY2" fmla="*/ 109393 h 585643"/>
                <a:gd name="connsiteX3" fmla="*/ 52413 w 262244"/>
                <a:gd name="connsiteY3" fmla="*/ 11762 h 585643"/>
                <a:gd name="connsiteX4" fmla="*/ 211957 w 262244"/>
                <a:gd name="connsiteY4" fmla="*/ 11761 h 585643"/>
                <a:gd name="connsiteX5" fmla="*/ 261963 w 262244"/>
                <a:gd name="connsiteY5" fmla="*/ 102249 h 585643"/>
                <a:gd name="connsiteX6" fmla="*/ 195288 w 262244"/>
                <a:gd name="connsiteY6" fmla="*/ 152256 h 585643"/>
                <a:gd name="connsiteX7" fmla="*/ 247675 w 262244"/>
                <a:gd name="connsiteY7" fmla="*/ 576118 h 585643"/>
                <a:gd name="connsiteX0" fmla="*/ 23828 w 262128"/>
                <a:gd name="connsiteY0" fmla="*/ 622772 h 622772"/>
                <a:gd name="connsiteX1" fmla="*/ 57165 w 262128"/>
                <a:gd name="connsiteY1" fmla="*/ 198910 h 622772"/>
                <a:gd name="connsiteX2" fmla="*/ 15 w 262128"/>
                <a:gd name="connsiteY2" fmla="*/ 146522 h 622772"/>
                <a:gd name="connsiteX3" fmla="*/ 52403 w 262128"/>
                <a:gd name="connsiteY3" fmla="*/ 48891 h 622772"/>
                <a:gd name="connsiteX4" fmla="*/ 130379 w 262128"/>
                <a:gd name="connsiteY4" fmla="*/ 0 h 622772"/>
                <a:gd name="connsiteX5" fmla="*/ 211947 w 262128"/>
                <a:gd name="connsiteY5" fmla="*/ 48890 h 622772"/>
                <a:gd name="connsiteX6" fmla="*/ 261953 w 262128"/>
                <a:gd name="connsiteY6" fmla="*/ 139378 h 622772"/>
                <a:gd name="connsiteX7" fmla="*/ 195278 w 262128"/>
                <a:gd name="connsiteY7" fmla="*/ 189385 h 622772"/>
                <a:gd name="connsiteX8" fmla="*/ 247665 w 262128"/>
                <a:gd name="connsiteY8" fmla="*/ 613247 h 62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128" h="622772">
                  <a:moveTo>
                    <a:pt x="23828" y="622772"/>
                  </a:moveTo>
                  <a:cubicBezTo>
                    <a:pt x="42481" y="449338"/>
                    <a:pt x="61134" y="278285"/>
                    <a:pt x="57165" y="198910"/>
                  </a:cubicBezTo>
                  <a:cubicBezTo>
                    <a:pt x="53196" y="119535"/>
                    <a:pt x="809" y="171525"/>
                    <a:pt x="15" y="146522"/>
                  </a:cubicBezTo>
                  <a:cubicBezTo>
                    <a:pt x="-779" y="121519"/>
                    <a:pt x="30676" y="73311"/>
                    <a:pt x="52403" y="48891"/>
                  </a:cubicBezTo>
                  <a:cubicBezTo>
                    <a:pt x="74130" y="24471"/>
                    <a:pt x="103788" y="0"/>
                    <a:pt x="130379" y="0"/>
                  </a:cubicBezTo>
                  <a:cubicBezTo>
                    <a:pt x="156970" y="0"/>
                    <a:pt x="190018" y="25660"/>
                    <a:pt x="211947" y="48890"/>
                  </a:cubicBezTo>
                  <a:cubicBezTo>
                    <a:pt x="233876" y="72120"/>
                    <a:pt x="264731" y="115962"/>
                    <a:pt x="261953" y="139378"/>
                  </a:cubicBezTo>
                  <a:cubicBezTo>
                    <a:pt x="259175" y="162794"/>
                    <a:pt x="197659" y="110407"/>
                    <a:pt x="195278" y="189385"/>
                  </a:cubicBezTo>
                  <a:cubicBezTo>
                    <a:pt x="192897" y="268363"/>
                    <a:pt x="220281" y="441003"/>
                    <a:pt x="247665" y="613247"/>
                  </a:cubicBezTo>
                </a:path>
              </a:pathLst>
            </a:custGeom>
            <a:noFill/>
            <a:ln w="19050" cap="flat" cmpd="sng" algn="ctr">
              <a:solidFill>
                <a:sysClr val="window" lastClr="FFFFFF"/>
              </a:solidFill>
              <a:prstDash val="solid"/>
            </a:ln>
            <a:effectLst/>
            <a:scene3d>
              <a:camera prst="orthographicFront"/>
              <a:lightRig rig="threePt" dir="t"/>
            </a:scene3d>
            <a:sp3d prstMaterial="powder">
              <a:bevelT w="165100" prst="coolSlant"/>
            </a:sp3d>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black"/>
                </a:solidFill>
                <a:effectLst/>
                <a:uLnTx/>
                <a:uFillTx/>
                <a:latin typeface="Calibri"/>
                <a:ea typeface="+mn-ea"/>
                <a:cs typeface="Arial"/>
              </a:endParaRPr>
            </a:p>
          </p:txBody>
        </p:sp>
        <p:grpSp>
          <p:nvGrpSpPr>
            <p:cNvPr id="25" name="Group 24"/>
            <p:cNvGrpSpPr/>
            <p:nvPr/>
          </p:nvGrpSpPr>
          <p:grpSpPr>
            <a:xfrm>
              <a:off x="1876423" y="-3540605"/>
              <a:ext cx="57746" cy="5242574"/>
              <a:chOff x="3617684" y="-2722128"/>
              <a:chExt cx="57746" cy="5242574"/>
            </a:xfrm>
          </p:grpSpPr>
          <p:cxnSp>
            <p:nvCxnSpPr>
              <p:cNvPr id="26" name="Straight Connector 25"/>
              <p:cNvCxnSpPr/>
              <p:nvPr/>
            </p:nvCxnSpPr>
            <p:spPr>
              <a:xfrm>
                <a:off x="3617684" y="-2572723"/>
                <a:ext cx="0" cy="5093169"/>
              </a:xfrm>
              <a:prstGeom prst="line">
                <a:avLst/>
              </a:prstGeom>
              <a:noFill/>
              <a:ln w="12700" cap="flat" cmpd="sng" algn="ctr">
                <a:solidFill>
                  <a:sysClr val="windowText" lastClr="000000">
                    <a:lumMod val="65000"/>
                    <a:lumOff val="35000"/>
                  </a:sysClr>
                </a:solidFill>
                <a:prstDash val="solid"/>
              </a:ln>
              <a:effectLst/>
              <a:scene3d>
                <a:camera prst="orthographicFront"/>
                <a:lightRig rig="threePt" dir="t"/>
              </a:scene3d>
              <a:sp3d prstMaterial="powder">
                <a:bevelT/>
              </a:sp3d>
            </p:spPr>
          </p:cxnSp>
          <p:sp>
            <p:nvSpPr>
              <p:cNvPr id="27" name="Right Bracket 44"/>
              <p:cNvSpPr/>
              <p:nvPr/>
            </p:nvSpPr>
            <p:spPr>
              <a:xfrm>
                <a:off x="3620066" y="-2722128"/>
                <a:ext cx="55364" cy="5093170"/>
              </a:xfrm>
              <a:custGeom>
                <a:avLst/>
                <a:gdLst>
                  <a:gd name="connsiteX0" fmla="*/ 0 w 49565"/>
                  <a:gd name="connsiteY0" fmla="*/ 0 h 3346553"/>
                  <a:gd name="connsiteX1" fmla="*/ 49565 w 49565"/>
                  <a:gd name="connsiteY1" fmla="*/ 4130 h 3346553"/>
                  <a:gd name="connsiteX2" fmla="*/ 49565 w 49565"/>
                  <a:gd name="connsiteY2" fmla="*/ 3342423 h 3346553"/>
                  <a:gd name="connsiteX3" fmla="*/ 0 w 49565"/>
                  <a:gd name="connsiteY3" fmla="*/ 3346553 h 3346553"/>
                  <a:gd name="connsiteX4" fmla="*/ 0 w 49565"/>
                  <a:gd name="connsiteY4" fmla="*/ 0 h 3346553"/>
                  <a:gd name="connsiteX0" fmla="*/ 0 w 49565"/>
                  <a:gd name="connsiteY0" fmla="*/ 0 h 3346553"/>
                  <a:gd name="connsiteX1" fmla="*/ 49565 w 49565"/>
                  <a:gd name="connsiteY1" fmla="*/ 4130 h 3346553"/>
                  <a:gd name="connsiteX2" fmla="*/ 49565 w 49565"/>
                  <a:gd name="connsiteY2" fmla="*/ 3342423 h 3346553"/>
                  <a:gd name="connsiteX3" fmla="*/ 0 w 49565"/>
                  <a:gd name="connsiteY3" fmla="*/ 3346553 h 3346553"/>
                  <a:gd name="connsiteX0" fmla="*/ 0 w 49565"/>
                  <a:gd name="connsiteY0" fmla="*/ 0 h 3377509"/>
                  <a:gd name="connsiteX1" fmla="*/ 49565 w 49565"/>
                  <a:gd name="connsiteY1" fmla="*/ 4130 h 3377509"/>
                  <a:gd name="connsiteX2" fmla="*/ 49565 w 49565"/>
                  <a:gd name="connsiteY2" fmla="*/ 3342423 h 3377509"/>
                  <a:gd name="connsiteX3" fmla="*/ 0 w 49565"/>
                  <a:gd name="connsiteY3" fmla="*/ 3346553 h 3377509"/>
                  <a:gd name="connsiteX4" fmla="*/ 0 w 49565"/>
                  <a:gd name="connsiteY4" fmla="*/ 0 h 3377509"/>
                  <a:gd name="connsiteX0" fmla="*/ 0 w 49565"/>
                  <a:gd name="connsiteY0" fmla="*/ 0 h 3377509"/>
                  <a:gd name="connsiteX1" fmla="*/ 49565 w 49565"/>
                  <a:gd name="connsiteY1" fmla="*/ 4130 h 3377509"/>
                  <a:gd name="connsiteX2" fmla="*/ 49565 w 49565"/>
                  <a:gd name="connsiteY2" fmla="*/ 3342423 h 3377509"/>
                  <a:gd name="connsiteX3" fmla="*/ 0 w 49565"/>
                  <a:gd name="connsiteY3" fmla="*/ 3377509 h 3377509"/>
                  <a:gd name="connsiteX0" fmla="*/ 0 w 49565"/>
                  <a:gd name="connsiteY0" fmla="*/ 0 h 3377509"/>
                  <a:gd name="connsiteX1" fmla="*/ 49565 w 49565"/>
                  <a:gd name="connsiteY1" fmla="*/ 4130 h 3377509"/>
                  <a:gd name="connsiteX2" fmla="*/ 49565 w 49565"/>
                  <a:gd name="connsiteY2" fmla="*/ 3342423 h 3377509"/>
                  <a:gd name="connsiteX3" fmla="*/ 0 w 49565"/>
                  <a:gd name="connsiteY3" fmla="*/ 0 h 3377509"/>
                  <a:gd name="connsiteX0" fmla="*/ 0 w 49565"/>
                  <a:gd name="connsiteY0" fmla="*/ 0 h 3377509"/>
                  <a:gd name="connsiteX1" fmla="*/ 49565 w 49565"/>
                  <a:gd name="connsiteY1" fmla="*/ 4130 h 3377509"/>
                  <a:gd name="connsiteX2" fmla="*/ 49565 w 49565"/>
                  <a:gd name="connsiteY2" fmla="*/ 3342423 h 3377509"/>
                  <a:gd name="connsiteX3" fmla="*/ 0 w 49565"/>
                  <a:gd name="connsiteY3" fmla="*/ 3377509 h 3377509"/>
                  <a:gd name="connsiteX0" fmla="*/ 0 w 49565"/>
                  <a:gd name="connsiteY0" fmla="*/ 0 h 3389627"/>
                  <a:gd name="connsiteX1" fmla="*/ 49565 w 49565"/>
                  <a:gd name="connsiteY1" fmla="*/ 4130 h 3389627"/>
                  <a:gd name="connsiteX2" fmla="*/ 49565 w 49565"/>
                  <a:gd name="connsiteY2" fmla="*/ 3342423 h 3389627"/>
                  <a:gd name="connsiteX3" fmla="*/ 0 w 49565"/>
                  <a:gd name="connsiteY3" fmla="*/ 0 h 3389627"/>
                  <a:gd name="connsiteX0" fmla="*/ 0 w 49565"/>
                  <a:gd name="connsiteY0" fmla="*/ 0 h 3389627"/>
                  <a:gd name="connsiteX1" fmla="*/ 49565 w 49565"/>
                  <a:gd name="connsiteY1" fmla="*/ 4130 h 3389627"/>
                  <a:gd name="connsiteX2" fmla="*/ 49565 w 49565"/>
                  <a:gd name="connsiteY2" fmla="*/ 3342423 h 3389627"/>
                  <a:gd name="connsiteX3" fmla="*/ 12475 w 49565"/>
                  <a:gd name="connsiteY3" fmla="*/ 3389627 h 3389627"/>
                  <a:gd name="connsiteX0" fmla="*/ 0 w 49565"/>
                  <a:gd name="connsiteY0" fmla="*/ 0 h 3386598"/>
                  <a:gd name="connsiteX1" fmla="*/ 49565 w 49565"/>
                  <a:gd name="connsiteY1" fmla="*/ 4130 h 3386598"/>
                  <a:gd name="connsiteX2" fmla="*/ 49565 w 49565"/>
                  <a:gd name="connsiteY2" fmla="*/ 3342423 h 3386598"/>
                  <a:gd name="connsiteX3" fmla="*/ 0 w 49565"/>
                  <a:gd name="connsiteY3" fmla="*/ 0 h 3386598"/>
                  <a:gd name="connsiteX0" fmla="*/ 0 w 49565"/>
                  <a:gd name="connsiteY0" fmla="*/ 0 h 3386598"/>
                  <a:gd name="connsiteX1" fmla="*/ 49565 w 49565"/>
                  <a:gd name="connsiteY1" fmla="*/ 4130 h 3386598"/>
                  <a:gd name="connsiteX2" fmla="*/ 49565 w 49565"/>
                  <a:gd name="connsiteY2" fmla="*/ 3342423 h 3386598"/>
                  <a:gd name="connsiteX3" fmla="*/ 6238 w 49565"/>
                  <a:gd name="connsiteY3" fmla="*/ 3386598 h 3386598"/>
                  <a:gd name="connsiteX0" fmla="*/ 0 w 49565"/>
                  <a:gd name="connsiteY0" fmla="*/ 0 h 3397352"/>
                  <a:gd name="connsiteX1" fmla="*/ 49565 w 49565"/>
                  <a:gd name="connsiteY1" fmla="*/ 4130 h 3397352"/>
                  <a:gd name="connsiteX2" fmla="*/ 49565 w 49565"/>
                  <a:gd name="connsiteY2" fmla="*/ 3342423 h 3397352"/>
                  <a:gd name="connsiteX3" fmla="*/ 0 w 49565"/>
                  <a:gd name="connsiteY3" fmla="*/ 0 h 3397352"/>
                  <a:gd name="connsiteX0" fmla="*/ 0 w 49565"/>
                  <a:gd name="connsiteY0" fmla="*/ 0 h 3397352"/>
                  <a:gd name="connsiteX1" fmla="*/ 49565 w 49565"/>
                  <a:gd name="connsiteY1" fmla="*/ 4130 h 3397352"/>
                  <a:gd name="connsiteX2" fmla="*/ 49565 w 49565"/>
                  <a:gd name="connsiteY2" fmla="*/ 3342423 h 3397352"/>
                  <a:gd name="connsiteX3" fmla="*/ 6238 w 49565"/>
                  <a:gd name="connsiteY3" fmla="*/ 3386598 h 3397352"/>
                  <a:gd name="connsiteX0" fmla="*/ 0 w 49565"/>
                  <a:gd name="connsiteY0" fmla="*/ 0 h 3397352"/>
                  <a:gd name="connsiteX1" fmla="*/ 49565 w 49565"/>
                  <a:gd name="connsiteY1" fmla="*/ 4130 h 3397352"/>
                  <a:gd name="connsiteX2" fmla="*/ 49565 w 49565"/>
                  <a:gd name="connsiteY2" fmla="*/ 3342423 h 3397352"/>
                  <a:gd name="connsiteX3" fmla="*/ 0 w 49565"/>
                  <a:gd name="connsiteY3" fmla="*/ 0 h 3397352"/>
                  <a:gd name="connsiteX0" fmla="*/ 49565 w 49565"/>
                  <a:gd name="connsiteY0" fmla="*/ 4130 h 3397352"/>
                  <a:gd name="connsiteX1" fmla="*/ 49565 w 49565"/>
                  <a:gd name="connsiteY1" fmla="*/ 3342423 h 3397352"/>
                  <a:gd name="connsiteX2" fmla="*/ 6238 w 49565"/>
                  <a:gd name="connsiteY2" fmla="*/ 3386598 h 3397352"/>
                  <a:gd name="connsiteX0" fmla="*/ 43327 w 43327"/>
                  <a:gd name="connsiteY0" fmla="*/ 3338293 h 3393222"/>
                  <a:gd name="connsiteX1" fmla="*/ 43327 w 43327"/>
                  <a:gd name="connsiteY1" fmla="*/ 0 h 3393222"/>
                  <a:gd name="connsiteX2" fmla="*/ 43327 w 43327"/>
                  <a:gd name="connsiteY2" fmla="*/ 3338293 h 3393222"/>
                  <a:gd name="connsiteX0" fmla="*/ 43327 w 43327"/>
                  <a:gd name="connsiteY0" fmla="*/ 0 h 3393222"/>
                  <a:gd name="connsiteX1" fmla="*/ 43327 w 43327"/>
                  <a:gd name="connsiteY1" fmla="*/ 3338293 h 3393222"/>
                  <a:gd name="connsiteX2" fmla="*/ 0 w 43327"/>
                  <a:gd name="connsiteY2" fmla="*/ 3382468 h 3393222"/>
                  <a:gd name="connsiteX0" fmla="*/ 49175 w 49175"/>
                  <a:gd name="connsiteY0" fmla="*/ 3338293 h 3361251"/>
                  <a:gd name="connsiteX1" fmla="*/ 49175 w 49175"/>
                  <a:gd name="connsiteY1" fmla="*/ 0 h 3361251"/>
                  <a:gd name="connsiteX2" fmla="*/ 49175 w 49175"/>
                  <a:gd name="connsiteY2" fmla="*/ 3338293 h 3361251"/>
                  <a:gd name="connsiteX0" fmla="*/ 49175 w 49175"/>
                  <a:gd name="connsiteY0" fmla="*/ 0 h 3361251"/>
                  <a:gd name="connsiteX1" fmla="*/ 49175 w 49175"/>
                  <a:gd name="connsiteY1" fmla="*/ 3338293 h 3361251"/>
                  <a:gd name="connsiteX2" fmla="*/ 0 w 49175"/>
                  <a:gd name="connsiteY2" fmla="*/ 3344863 h 3361251"/>
                  <a:gd name="connsiteX0" fmla="*/ 49175 w 49175"/>
                  <a:gd name="connsiteY0" fmla="*/ 3338293 h 3402538"/>
                  <a:gd name="connsiteX1" fmla="*/ 49175 w 49175"/>
                  <a:gd name="connsiteY1" fmla="*/ 0 h 3402538"/>
                  <a:gd name="connsiteX2" fmla="*/ 49175 w 49175"/>
                  <a:gd name="connsiteY2" fmla="*/ 3338293 h 3402538"/>
                  <a:gd name="connsiteX0" fmla="*/ 49175 w 49175"/>
                  <a:gd name="connsiteY0" fmla="*/ 0 h 3402538"/>
                  <a:gd name="connsiteX1" fmla="*/ 49175 w 49175"/>
                  <a:gd name="connsiteY1" fmla="*/ 3338293 h 3402538"/>
                  <a:gd name="connsiteX2" fmla="*/ 0 w 49175"/>
                  <a:gd name="connsiteY2" fmla="*/ 3344863 h 3402538"/>
                  <a:gd name="connsiteX0" fmla="*/ 47713 w 47713"/>
                  <a:gd name="connsiteY0" fmla="*/ 3338293 h 3413136"/>
                  <a:gd name="connsiteX1" fmla="*/ 47713 w 47713"/>
                  <a:gd name="connsiteY1" fmla="*/ 0 h 3413136"/>
                  <a:gd name="connsiteX2" fmla="*/ 47713 w 47713"/>
                  <a:gd name="connsiteY2" fmla="*/ 3338293 h 3413136"/>
                  <a:gd name="connsiteX0" fmla="*/ 47713 w 47713"/>
                  <a:gd name="connsiteY0" fmla="*/ 0 h 3413136"/>
                  <a:gd name="connsiteX1" fmla="*/ 47713 w 47713"/>
                  <a:gd name="connsiteY1" fmla="*/ 3338293 h 3413136"/>
                  <a:gd name="connsiteX2" fmla="*/ 0 w 47713"/>
                  <a:gd name="connsiteY2" fmla="*/ 3358717 h 3413136"/>
                  <a:gd name="connsiteX0" fmla="*/ 47713 w 47713"/>
                  <a:gd name="connsiteY0" fmla="*/ 3338293 h 3387868"/>
                  <a:gd name="connsiteX1" fmla="*/ 47713 w 47713"/>
                  <a:gd name="connsiteY1" fmla="*/ 0 h 3387868"/>
                  <a:gd name="connsiteX2" fmla="*/ 47713 w 47713"/>
                  <a:gd name="connsiteY2" fmla="*/ 3338293 h 3387868"/>
                  <a:gd name="connsiteX0" fmla="*/ 47713 w 47713"/>
                  <a:gd name="connsiteY0" fmla="*/ 0 h 3387868"/>
                  <a:gd name="connsiteX1" fmla="*/ 47713 w 47713"/>
                  <a:gd name="connsiteY1" fmla="*/ 3338293 h 3387868"/>
                  <a:gd name="connsiteX2" fmla="*/ 0 w 47713"/>
                  <a:gd name="connsiteY2" fmla="*/ 3358717 h 3387868"/>
                  <a:gd name="connsiteX0" fmla="*/ 47713 w 47713"/>
                  <a:gd name="connsiteY0" fmla="*/ 3338293 h 3388735"/>
                  <a:gd name="connsiteX1" fmla="*/ 47713 w 47713"/>
                  <a:gd name="connsiteY1" fmla="*/ 0 h 3388735"/>
                  <a:gd name="connsiteX2" fmla="*/ 47713 w 47713"/>
                  <a:gd name="connsiteY2" fmla="*/ 3338293 h 3388735"/>
                  <a:gd name="connsiteX0" fmla="*/ 47713 w 47713"/>
                  <a:gd name="connsiteY0" fmla="*/ 0 h 3388735"/>
                  <a:gd name="connsiteX1" fmla="*/ 47713 w 47713"/>
                  <a:gd name="connsiteY1" fmla="*/ 3338293 h 3388735"/>
                  <a:gd name="connsiteX2" fmla="*/ 0 w 47713"/>
                  <a:gd name="connsiteY2" fmla="*/ 3358717 h 3388735"/>
                  <a:gd name="connsiteX0" fmla="*/ 47713 w 47713"/>
                  <a:gd name="connsiteY0" fmla="*/ 3338293 h 3390469"/>
                  <a:gd name="connsiteX1" fmla="*/ 47713 w 47713"/>
                  <a:gd name="connsiteY1" fmla="*/ 0 h 3390469"/>
                  <a:gd name="connsiteX2" fmla="*/ 47713 w 47713"/>
                  <a:gd name="connsiteY2" fmla="*/ 3338293 h 3390469"/>
                  <a:gd name="connsiteX0" fmla="*/ 47713 w 47713"/>
                  <a:gd name="connsiteY0" fmla="*/ 0 h 3390469"/>
                  <a:gd name="connsiteX1" fmla="*/ 47713 w 47713"/>
                  <a:gd name="connsiteY1" fmla="*/ 3338293 h 3390469"/>
                  <a:gd name="connsiteX2" fmla="*/ 0 w 47713"/>
                  <a:gd name="connsiteY2" fmla="*/ 3358717 h 3390469"/>
                </a:gdLst>
                <a:ahLst/>
                <a:cxnLst>
                  <a:cxn ang="0">
                    <a:pos x="connsiteX0" y="connsiteY0"/>
                  </a:cxn>
                  <a:cxn ang="0">
                    <a:pos x="connsiteX1" y="connsiteY1"/>
                  </a:cxn>
                  <a:cxn ang="0">
                    <a:pos x="connsiteX2" y="connsiteY2"/>
                  </a:cxn>
                </a:cxnLst>
                <a:rect l="l" t="t" r="r" b="b"/>
                <a:pathLst>
                  <a:path w="47713" h="3390469" stroke="0" extrusionOk="0">
                    <a:moveTo>
                      <a:pt x="47713" y="3338293"/>
                    </a:moveTo>
                    <a:lnTo>
                      <a:pt x="47713" y="0"/>
                    </a:lnTo>
                    <a:lnTo>
                      <a:pt x="47713" y="3338293"/>
                    </a:lnTo>
                    <a:close/>
                  </a:path>
                  <a:path w="47713" h="3390469" fill="none">
                    <a:moveTo>
                      <a:pt x="47713" y="0"/>
                    </a:moveTo>
                    <a:lnTo>
                      <a:pt x="47713" y="3338293"/>
                    </a:lnTo>
                    <a:cubicBezTo>
                      <a:pt x="47713" y="3340574"/>
                      <a:pt x="36731" y="3439663"/>
                      <a:pt x="0" y="3358717"/>
                    </a:cubicBezTo>
                  </a:path>
                </a:pathLst>
              </a:custGeom>
              <a:noFill/>
              <a:ln w="19050" cap="flat" cmpd="sng" algn="ctr">
                <a:solidFill>
                  <a:sysClr val="windowText" lastClr="000000">
                    <a:lumMod val="65000"/>
                    <a:lumOff val="35000"/>
                  </a:sysClr>
                </a:solidFill>
                <a:prstDash val="solid"/>
              </a:ln>
              <a:effectLst/>
              <a:scene3d>
                <a:camera prst="orthographicFront"/>
                <a:lightRig rig="threePt" dir="t"/>
              </a:scene3d>
              <a:sp3d prstMaterial="powder">
                <a:bevelT/>
              </a:sp3d>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black"/>
                  </a:solidFill>
                  <a:effectLst/>
                  <a:uLnTx/>
                  <a:uFillTx/>
                  <a:latin typeface="Calibri"/>
                  <a:ea typeface="+mn-ea"/>
                  <a:cs typeface="Arial"/>
                </a:endParaRPr>
              </a:p>
            </p:txBody>
          </p:sp>
        </p:grpSp>
      </p:grpSp>
      <p:grpSp>
        <p:nvGrpSpPr>
          <p:cNvPr id="28" name="Group 27"/>
          <p:cNvGrpSpPr>
            <a:grpSpLocks noChangeAspect="1"/>
          </p:cNvGrpSpPr>
          <p:nvPr/>
        </p:nvGrpSpPr>
        <p:grpSpPr>
          <a:xfrm>
            <a:off x="1447107" y="298078"/>
            <a:ext cx="646325" cy="4975048"/>
            <a:chOff x="1107739" y="-8364580"/>
            <a:chExt cx="1524000" cy="11730906"/>
          </a:xfrm>
        </p:grpSpPr>
        <p:sp>
          <p:nvSpPr>
            <p:cNvPr id="29" name="Oval 28"/>
            <p:cNvSpPr/>
            <p:nvPr/>
          </p:nvSpPr>
          <p:spPr>
            <a:xfrm>
              <a:off x="1107739" y="1842326"/>
              <a:ext cx="1524000" cy="1524000"/>
            </a:xfrm>
            <a:prstGeom prst="ellipse">
              <a:avLst/>
            </a:prstGeom>
            <a:solidFill>
              <a:srgbClr val="891B4D"/>
            </a:solidFill>
            <a:ln w="9525" cap="flat" cmpd="sng" algn="ctr">
              <a:noFill/>
              <a:prstDash val="solid"/>
            </a:ln>
            <a:effectLst>
              <a:outerShdw blurRad="149987" dist="266700" dir="8460000" algn="ctr">
                <a:srgbClr val="000000">
                  <a:alpha val="48000"/>
                </a:srgbClr>
              </a:outerShdw>
            </a:effectLst>
            <a:scene3d>
              <a:camera prst="orthographicFront">
                <a:rot lat="0" lon="0" rev="0"/>
              </a:camera>
              <a:lightRig rig="contrasting" dir="t">
                <a:rot lat="0" lon="0" rev="1500000"/>
              </a:lightRig>
            </a:scene3d>
            <a:sp3d prstMaterial="metal">
              <a:bevelT w="88900" h="88900"/>
            </a:sp3d>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a:ea typeface="+mn-ea"/>
                <a:cs typeface="Arial"/>
              </a:endParaRPr>
            </a:p>
          </p:txBody>
        </p:sp>
        <p:sp>
          <p:nvSpPr>
            <p:cNvPr id="30" name="Round Same Side Corner Rectangle 29"/>
            <p:cNvSpPr/>
            <p:nvPr/>
          </p:nvSpPr>
          <p:spPr>
            <a:xfrm>
              <a:off x="1717339" y="1758979"/>
              <a:ext cx="360000" cy="191626"/>
            </a:xfrm>
            <a:prstGeom prst="round2SameRect">
              <a:avLst>
                <a:gd name="adj1" fmla="val 28574"/>
                <a:gd name="adj2" fmla="val 0"/>
              </a:avLst>
            </a:prstGeom>
            <a:gradFill flip="none" rotWithShape="1">
              <a:gsLst>
                <a:gs pos="0">
                  <a:sysClr val="windowText" lastClr="000000"/>
                </a:gs>
                <a:gs pos="100000">
                  <a:sysClr val="windowText" lastClr="000000">
                    <a:lumMod val="95000"/>
                    <a:lumOff val="5000"/>
                  </a:sysClr>
                </a:gs>
                <a:gs pos="58000">
                  <a:sysClr val="window" lastClr="FFFFFF">
                    <a:lumMod val="65000"/>
                  </a:sysClr>
                </a:gs>
                <a:gs pos="28000">
                  <a:sysClr val="windowText" lastClr="000000">
                    <a:lumMod val="75000"/>
                    <a:lumOff val="25000"/>
                  </a:sysClr>
                </a:gs>
              </a:gsLst>
              <a:lin ang="5400000" scaled="1"/>
              <a:tileRect/>
            </a:gradFill>
            <a:ln w="9525" cap="flat" cmpd="sng" algn="ctr">
              <a:noFill/>
              <a:prstDash val="solid"/>
            </a:ln>
            <a:effectLst/>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a:ea typeface="+mn-ea"/>
                <a:cs typeface="Arial"/>
              </a:endParaRPr>
            </a:p>
          </p:txBody>
        </p:sp>
        <p:sp>
          <p:nvSpPr>
            <p:cNvPr id="31" name="Rectangle 30"/>
            <p:cNvSpPr/>
            <p:nvPr/>
          </p:nvSpPr>
          <p:spPr>
            <a:xfrm>
              <a:off x="1225009" y="2421968"/>
              <a:ext cx="1366411" cy="544290"/>
            </a:xfrm>
            <a:prstGeom prst="rect">
              <a:avLst/>
            </a:prstGeom>
            <a:noFill/>
          </p:spPr>
          <p:txBody>
            <a:bodyPr wrap="square" lIns="0" tIns="0" rIns="0" bIns="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1" indent="0" algn="ctr" defTabSz="914363" rtl="0" eaLnBrk="1" fontAlgn="auto" latinLnBrk="0" hangingPunct="1">
                <a:lnSpc>
                  <a:spcPct val="100000"/>
                </a:lnSpc>
                <a:spcBef>
                  <a:spcPct val="0"/>
                </a:spcBef>
                <a:spcAft>
                  <a:spcPts val="0"/>
                </a:spcAft>
                <a:buClr>
                  <a:srgbClr val="FCE142"/>
                </a:buClr>
                <a:buSzTx/>
                <a:buFontTx/>
                <a:buNone/>
                <a:tabLst/>
                <a:defRPr/>
              </a:pPr>
              <a:r>
                <a:rPr kumimoji="0" lang="ar-EG" sz="1500" b="1" i="0" u="none" strike="noStrike" kern="1200" cap="none" spc="0" normalizeH="0" baseline="0" noProof="0" dirty="0" smtClean="0">
                  <a:ln>
                    <a:noFill/>
                  </a:ln>
                  <a:solidFill>
                    <a:prstClr val="white"/>
                  </a:solidFill>
                  <a:effectLst>
                    <a:glow rad="63500">
                      <a:prstClr val="black"/>
                    </a:glow>
                    <a:outerShdw blurRad="50800" dist="38100" dir="2700000" algn="tl" rotWithShape="0">
                      <a:prstClr val="black">
                        <a:alpha val="50000"/>
                      </a:prstClr>
                    </a:outerShdw>
                  </a:effectLst>
                  <a:uLnTx/>
                  <a:uFillTx/>
                  <a:latin typeface="Albertus Medium" panose="020E0602030304090304" pitchFamily="34" charset="0"/>
                  <a:ea typeface="+mn-ea"/>
                  <a:cs typeface="+mn-cs"/>
                </a:rPr>
                <a:t>2026</a:t>
              </a:r>
              <a:endParaRPr kumimoji="0" lang="en-US" sz="1400" b="1" i="0" u="none" strike="noStrike" kern="1200" cap="none" spc="0" normalizeH="0" baseline="0" noProof="0" dirty="0">
                <a:ln>
                  <a:noFill/>
                </a:ln>
                <a:solidFill>
                  <a:prstClr val="white"/>
                </a:solidFill>
                <a:effectLst>
                  <a:glow rad="63500">
                    <a:prstClr val="black"/>
                  </a:glow>
                  <a:outerShdw blurRad="50800" dist="38100" dir="2700000" algn="tl" rotWithShape="0">
                    <a:prstClr val="black">
                      <a:alpha val="50000"/>
                    </a:prstClr>
                  </a:outerShdw>
                </a:effectLst>
                <a:uLnTx/>
                <a:uFillTx/>
                <a:latin typeface="Segoe Print" panose="02000600000000000000" pitchFamily="2" charset="0"/>
                <a:ea typeface="+mn-ea"/>
                <a:cs typeface="+mn-cs"/>
              </a:endParaRPr>
            </a:p>
          </p:txBody>
        </p:sp>
        <p:sp>
          <p:nvSpPr>
            <p:cNvPr id="32" name="Rectangle 31"/>
            <p:cNvSpPr>
              <a:spLocks noChangeAspect="1"/>
            </p:cNvSpPr>
            <p:nvPr/>
          </p:nvSpPr>
          <p:spPr>
            <a:xfrm>
              <a:off x="1800121" y="1927489"/>
              <a:ext cx="45719" cy="72000"/>
            </a:xfrm>
            <a:prstGeom prst="rect">
              <a:avLst/>
            </a:prstGeom>
            <a:solidFill>
              <a:srgbClr val="D85C00"/>
            </a:solidFill>
            <a:ln w="25400" cap="flat" cmpd="sng" algn="ctr">
              <a:noFill/>
              <a:prstDash val="solid"/>
            </a:ln>
            <a:effectLst/>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a:ea typeface="+mn-ea"/>
                <a:cs typeface="Arial"/>
              </a:endParaRPr>
            </a:p>
          </p:txBody>
        </p:sp>
        <p:sp>
          <p:nvSpPr>
            <p:cNvPr id="33" name="Rectangle 32"/>
            <p:cNvSpPr>
              <a:spLocks noChangeAspect="1"/>
            </p:cNvSpPr>
            <p:nvPr/>
          </p:nvSpPr>
          <p:spPr>
            <a:xfrm>
              <a:off x="1953847" y="1927489"/>
              <a:ext cx="45719" cy="72000"/>
            </a:xfrm>
            <a:prstGeom prst="rect">
              <a:avLst/>
            </a:prstGeom>
            <a:solidFill>
              <a:srgbClr val="D85C00"/>
            </a:solidFill>
            <a:ln w="25400" cap="flat" cmpd="sng" algn="ctr">
              <a:noFill/>
              <a:prstDash val="solid"/>
            </a:ln>
            <a:effectLst/>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white"/>
                </a:solidFill>
                <a:effectLst/>
                <a:uLnTx/>
                <a:uFillTx/>
                <a:latin typeface="Calibri"/>
                <a:ea typeface="+mn-ea"/>
                <a:cs typeface="Arial"/>
              </a:endParaRPr>
            </a:p>
          </p:txBody>
        </p:sp>
        <p:sp>
          <p:nvSpPr>
            <p:cNvPr id="34" name="Freeform 33"/>
            <p:cNvSpPr/>
            <p:nvPr/>
          </p:nvSpPr>
          <p:spPr>
            <a:xfrm>
              <a:off x="1807339" y="1530380"/>
              <a:ext cx="180000" cy="422164"/>
            </a:xfrm>
            <a:custGeom>
              <a:avLst/>
              <a:gdLst>
                <a:gd name="connsiteX0" fmla="*/ 23821 w 261953"/>
                <a:gd name="connsiteY0" fmla="*/ 548974 h 548974"/>
                <a:gd name="connsiteX1" fmla="*/ 57158 w 261953"/>
                <a:gd name="connsiteY1" fmla="*/ 125112 h 548974"/>
                <a:gd name="connsiteX2" fmla="*/ 8 w 261953"/>
                <a:gd name="connsiteY2" fmla="*/ 87012 h 548974"/>
                <a:gd name="connsiteX3" fmla="*/ 61921 w 261953"/>
                <a:gd name="connsiteY3" fmla="*/ 10812 h 548974"/>
                <a:gd name="connsiteX4" fmla="*/ 190508 w 261953"/>
                <a:gd name="connsiteY4" fmla="*/ 6049 h 548974"/>
                <a:gd name="connsiteX5" fmla="*/ 261946 w 261953"/>
                <a:gd name="connsiteY5" fmla="*/ 63199 h 548974"/>
                <a:gd name="connsiteX6" fmla="*/ 195271 w 261953"/>
                <a:gd name="connsiteY6" fmla="*/ 115587 h 548974"/>
                <a:gd name="connsiteX7" fmla="*/ 247658 w 261953"/>
                <a:gd name="connsiteY7" fmla="*/ 539449 h 548974"/>
                <a:gd name="connsiteX0" fmla="*/ 23912 w 262044"/>
                <a:gd name="connsiteY0" fmla="*/ 570743 h 570743"/>
                <a:gd name="connsiteX1" fmla="*/ 57249 w 262044"/>
                <a:gd name="connsiteY1" fmla="*/ 146881 h 570743"/>
                <a:gd name="connsiteX2" fmla="*/ 99 w 262044"/>
                <a:gd name="connsiteY2" fmla="*/ 108781 h 570743"/>
                <a:gd name="connsiteX3" fmla="*/ 47725 w 262044"/>
                <a:gd name="connsiteY3" fmla="*/ 4006 h 570743"/>
                <a:gd name="connsiteX4" fmla="*/ 190599 w 262044"/>
                <a:gd name="connsiteY4" fmla="*/ 27818 h 570743"/>
                <a:gd name="connsiteX5" fmla="*/ 262037 w 262044"/>
                <a:gd name="connsiteY5" fmla="*/ 84968 h 570743"/>
                <a:gd name="connsiteX6" fmla="*/ 195362 w 262044"/>
                <a:gd name="connsiteY6" fmla="*/ 137356 h 570743"/>
                <a:gd name="connsiteX7" fmla="*/ 247749 w 262044"/>
                <a:gd name="connsiteY7" fmla="*/ 561218 h 570743"/>
                <a:gd name="connsiteX0" fmla="*/ 23931 w 262255"/>
                <a:gd name="connsiteY0" fmla="*/ 578393 h 578393"/>
                <a:gd name="connsiteX1" fmla="*/ 57268 w 262255"/>
                <a:gd name="connsiteY1" fmla="*/ 154531 h 578393"/>
                <a:gd name="connsiteX2" fmla="*/ 118 w 262255"/>
                <a:gd name="connsiteY2" fmla="*/ 116431 h 578393"/>
                <a:gd name="connsiteX3" fmla="*/ 47744 w 262255"/>
                <a:gd name="connsiteY3" fmla="*/ 11656 h 578393"/>
                <a:gd name="connsiteX4" fmla="*/ 209668 w 262255"/>
                <a:gd name="connsiteY4" fmla="*/ 11655 h 578393"/>
                <a:gd name="connsiteX5" fmla="*/ 262056 w 262255"/>
                <a:gd name="connsiteY5" fmla="*/ 92618 h 578393"/>
                <a:gd name="connsiteX6" fmla="*/ 195381 w 262255"/>
                <a:gd name="connsiteY6" fmla="*/ 145006 h 578393"/>
                <a:gd name="connsiteX7" fmla="*/ 247768 w 262255"/>
                <a:gd name="connsiteY7" fmla="*/ 568868 h 578393"/>
                <a:gd name="connsiteX0" fmla="*/ 23931 w 262255"/>
                <a:gd name="connsiteY0" fmla="*/ 578532 h 578532"/>
                <a:gd name="connsiteX1" fmla="*/ 57268 w 262255"/>
                <a:gd name="connsiteY1" fmla="*/ 154670 h 578532"/>
                <a:gd name="connsiteX2" fmla="*/ 118 w 262255"/>
                <a:gd name="connsiteY2" fmla="*/ 116570 h 578532"/>
                <a:gd name="connsiteX3" fmla="*/ 47744 w 262255"/>
                <a:gd name="connsiteY3" fmla="*/ 11795 h 578532"/>
                <a:gd name="connsiteX4" fmla="*/ 209668 w 262255"/>
                <a:gd name="connsiteY4" fmla="*/ 11794 h 578532"/>
                <a:gd name="connsiteX5" fmla="*/ 262056 w 262255"/>
                <a:gd name="connsiteY5" fmla="*/ 95138 h 578532"/>
                <a:gd name="connsiteX6" fmla="*/ 195381 w 262255"/>
                <a:gd name="connsiteY6" fmla="*/ 145145 h 578532"/>
                <a:gd name="connsiteX7" fmla="*/ 247768 w 262255"/>
                <a:gd name="connsiteY7" fmla="*/ 569007 h 578532"/>
                <a:gd name="connsiteX0" fmla="*/ 23931 w 262255"/>
                <a:gd name="connsiteY0" fmla="*/ 577607 h 577607"/>
                <a:gd name="connsiteX1" fmla="*/ 57268 w 262255"/>
                <a:gd name="connsiteY1" fmla="*/ 153745 h 577607"/>
                <a:gd name="connsiteX2" fmla="*/ 118 w 262255"/>
                <a:gd name="connsiteY2" fmla="*/ 101357 h 577607"/>
                <a:gd name="connsiteX3" fmla="*/ 47744 w 262255"/>
                <a:gd name="connsiteY3" fmla="*/ 10870 h 577607"/>
                <a:gd name="connsiteX4" fmla="*/ 209668 w 262255"/>
                <a:gd name="connsiteY4" fmla="*/ 10869 h 577607"/>
                <a:gd name="connsiteX5" fmla="*/ 262056 w 262255"/>
                <a:gd name="connsiteY5" fmla="*/ 94213 h 577607"/>
                <a:gd name="connsiteX6" fmla="*/ 195381 w 262255"/>
                <a:gd name="connsiteY6" fmla="*/ 144220 h 577607"/>
                <a:gd name="connsiteX7" fmla="*/ 247768 w 262255"/>
                <a:gd name="connsiteY7" fmla="*/ 568082 h 577607"/>
                <a:gd name="connsiteX0" fmla="*/ 23838 w 262155"/>
                <a:gd name="connsiteY0" fmla="*/ 582232 h 582232"/>
                <a:gd name="connsiteX1" fmla="*/ 57175 w 262155"/>
                <a:gd name="connsiteY1" fmla="*/ 158370 h 582232"/>
                <a:gd name="connsiteX2" fmla="*/ 25 w 262155"/>
                <a:gd name="connsiteY2" fmla="*/ 105982 h 582232"/>
                <a:gd name="connsiteX3" fmla="*/ 52413 w 262155"/>
                <a:gd name="connsiteY3" fmla="*/ 8351 h 582232"/>
                <a:gd name="connsiteX4" fmla="*/ 209575 w 262155"/>
                <a:gd name="connsiteY4" fmla="*/ 15494 h 582232"/>
                <a:gd name="connsiteX5" fmla="*/ 261963 w 262155"/>
                <a:gd name="connsiteY5" fmla="*/ 98838 h 582232"/>
                <a:gd name="connsiteX6" fmla="*/ 195288 w 262155"/>
                <a:gd name="connsiteY6" fmla="*/ 148845 h 582232"/>
                <a:gd name="connsiteX7" fmla="*/ 247675 w 262155"/>
                <a:gd name="connsiteY7" fmla="*/ 572707 h 582232"/>
                <a:gd name="connsiteX0" fmla="*/ 23838 w 262244"/>
                <a:gd name="connsiteY0" fmla="*/ 585643 h 585643"/>
                <a:gd name="connsiteX1" fmla="*/ 57175 w 262244"/>
                <a:gd name="connsiteY1" fmla="*/ 161781 h 585643"/>
                <a:gd name="connsiteX2" fmla="*/ 25 w 262244"/>
                <a:gd name="connsiteY2" fmla="*/ 109393 h 585643"/>
                <a:gd name="connsiteX3" fmla="*/ 52413 w 262244"/>
                <a:gd name="connsiteY3" fmla="*/ 11762 h 585643"/>
                <a:gd name="connsiteX4" fmla="*/ 211957 w 262244"/>
                <a:gd name="connsiteY4" fmla="*/ 11761 h 585643"/>
                <a:gd name="connsiteX5" fmla="*/ 261963 w 262244"/>
                <a:gd name="connsiteY5" fmla="*/ 102249 h 585643"/>
                <a:gd name="connsiteX6" fmla="*/ 195288 w 262244"/>
                <a:gd name="connsiteY6" fmla="*/ 152256 h 585643"/>
                <a:gd name="connsiteX7" fmla="*/ 247675 w 262244"/>
                <a:gd name="connsiteY7" fmla="*/ 576118 h 585643"/>
                <a:gd name="connsiteX0" fmla="*/ 23828 w 262128"/>
                <a:gd name="connsiteY0" fmla="*/ 622772 h 622772"/>
                <a:gd name="connsiteX1" fmla="*/ 57165 w 262128"/>
                <a:gd name="connsiteY1" fmla="*/ 198910 h 622772"/>
                <a:gd name="connsiteX2" fmla="*/ 15 w 262128"/>
                <a:gd name="connsiteY2" fmla="*/ 146522 h 622772"/>
                <a:gd name="connsiteX3" fmla="*/ 52403 w 262128"/>
                <a:gd name="connsiteY3" fmla="*/ 48891 h 622772"/>
                <a:gd name="connsiteX4" fmla="*/ 130379 w 262128"/>
                <a:gd name="connsiteY4" fmla="*/ 0 h 622772"/>
                <a:gd name="connsiteX5" fmla="*/ 211947 w 262128"/>
                <a:gd name="connsiteY5" fmla="*/ 48890 h 622772"/>
                <a:gd name="connsiteX6" fmla="*/ 261953 w 262128"/>
                <a:gd name="connsiteY6" fmla="*/ 139378 h 622772"/>
                <a:gd name="connsiteX7" fmla="*/ 195278 w 262128"/>
                <a:gd name="connsiteY7" fmla="*/ 189385 h 622772"/>
                <a:gd name="connsiteX8" fmla="*/ 247665 w 262128"/>
                <a:gd name="connsiteY8" fmla="*/ 613247 h 62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128" h="622772">
                  <a:moveTo>
                    <a:pt x="23828" y="622772"/>
                  </a:moveTo>
                  <a:cubicBezTo>
                    <a:pt x="42481" y="449338"/>
                    <a:pt x="61134" y="278285"/>
                    <a:pt x="57165" y="198910"/>
                  </a:cubicBezTo>
                  <a:cubicBezTo>
                    <a:pt x="53196" y="119535"/>
                    <a:pt x="809" y="171525"/>
                    <a:pt x="15" y="146522"/>
                  </a:cubicBezTo>
                  <a:cubicBezTo>
                    <a:pt x="-779" y="121519"/>
                    <a:pt x="30676" y="73311"/>
                    <a:pt x="52403" y="48891"/>
                  </a:cubicBezTo>
                  <a:cubicBezTo>
                    <a:pt x="74130" y="24471"/>
                    <a:pt x="103788" y="0"/>
                    <a:pt x="130379" y="0"/>
                  </a:cubicBezTo>
                  <a:cubicBezTo>
                    <a:pt x="156970" y="0"/>
                    <a:pt x="190018" y="25660"/>
                    <a:pt x="211947" y="48890"/>
                  </a:cubicBezTo>
                  <a:cubicBezTo>
                    <a:pt x="233876" y="72120"/>
                    <a:pt x="264731" y="115962"/>
                    <a:pt x="261953" y="139378"/>
                  </a:cubicBezTo>
                  <a:cubicBezTo>
                    <a:pt x="259175" y="162794"/>
                    <a:pt x="197659" y="110407"/>
                    <a:pt x="195278" y="189385"/>
                  </a:cubicBezTo>
                  <a:cubicBezTo>
                    <a:pt x="192897" y="268363"/>
                    <a:pt x="220281" y="441003"/>
                    <a:pt x="247665" y="613247"/>
                  </a:cubicBezTo>
                </a:path>
              </a:pathLst>
            </a:custGeom>
            <a:noFill/>
            <a:ln w="19050" cap="flat" cmpd="sng" algn="ctr">
              <a:solidFill>
                <a:sysClr val="window" lastClr="FFFFFF"/>
              </a:solidFill>
              <a:prstDash val="solid"/>
            </a:ln>
            <a:effectLst/>
            <a:scene3d>
              <a:camera prst="orthographicFront"/>
              <a:lightRig rig="threePt" dir="t"/>
            </a:scene3d>
            <a:sp3d prstMaterial="powder">
              <a:bevelT w="165100" prst="coolSlant"/>
            </a:sp3d>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black"/>
                </a:solidFill>
                <a:effectLst/>
                <a:uLnTx/>
                <a:uFillTx/>
                <a:latin typeface="Calibri"/>
                <a:ea typeface="+mn-ea"/>
                <a:cs typeface="Arial"/>
              </a:endParaRPr>
            </a:p>
          </p:txBody>
        </p:sp>
        <p:grpSp>
          <p:nvGrpSpPr>
            <p:cNvPr id="35" name="Group 34"/>
            <p:cNvGrpSpPr/>
            <p:nvPr/>
          </p:nvGrpSpPr>
          <p:grpSpPr>
            <a:xfrm>
              <a:off x="1826366" y="-8364580"/>
              <a:ext cx="107803" cy="10066549"/>
              <a:chOff x="3567627" y="-7546103"/>
              <a:chExt cx="107803" cy="10066549"/>
            </a:xfrm>
          </p:grpSpPr>
          <p:cxnSp>
            <p:nvCxnSpPr>
              <p:cNvPr id="36" name="Straight Connector 35"/>
              <p:cNvCxnSpPr/>
              <p:nvPr/>
            </p:nvCxnSpPr>
            <p:spPr>
              <a:xfrm>
                <a:off x="3617684" y="-6833804"/>
                <a:ext cx="0" cy="9354250"/>
              </a:xfrm>
              <a:prstGeom prst="line">
                <a:avLst/>
              </a:prstGeom>
              <a:noFill/>
              <a:ln w="12700" cap="flat" cmpd="sng" algn="ctr">
                <a:solidFill>
                  <a:sysClr val="windowText" lastClr="000000">
                    <a:lumMod val="65000"/>
                    <a:lumOff val="35000"/>
                  </a:sysClr>
                </a:solidFill>
                <a:prstDash val="solid"/>
              </a:ln>
              <a:effectLst/>
              <a:scene3d>
                <a:camera prst="orthographicFront"/>
                <a:lightRig rig="threePt" dir="t"/>
              </a:scene3d>
              <a:sp3d prstMaterial="powder">
                <a:bevelT/>
              </a:sp3d>
            </p:spPr>
          </p:cxnSp>
          <p:sp>
            <p:nvSpPr>
              <p:cNvPr id="37" name="Right Bracket 44"/>
              <p:cNvSpPr/>
              <p:nvPr/>
            </p:nvSpPr>
            <p:spPr>
              <a:xfrm>
                <a:off x="3567627" y="-7546103"/>
                <a:ext cx="107803" cy="9917145"/>
              </a:xfrm>
              <a:custGeom>
                <a:avLst/>
                <a:gdLst>
                  <a:gd name="connsiteX0" fmla="*/ 0 w 49565"/>
                  <a:gd name="connsiteY0" fmla="*/ 0 h 3346553"/>
                  <a:gd name="connsiteX1" fmla="*/ 49565 w 49565"/>
                  <a:gd name="connsiteY1" fmla="*/ 4130 h 3346553"/>
                  <a:gd name="connsiteX2" fmla="*/ 49565 w 49565"/>
                  <a:gd name="connsiteY2" fmla="*/ 3342423 h 3346553"/>
                  <a:gd name="connsiteX3" fmla="*/ 0 w 49565"/>
                  <a:gd name="connsiteY3" fmla="*/ 3346553 h 3346553"/>
                  <a:gd name="connsiteX4" fmla="*/ 0 w 49565"/>
                  <a:gd name="connsiteY4" fmla="*/ 0 h 3346553"/>
                  <a:gd name="connsiteX0" fmla="*/ 0 w 49565"/>
                  <a:gd name="connsiteY0" fmla="*/ 0 h 3346553"/>
                  <a:gd name="connsiteX1" fmla="*/ 49565 w 49565"/>
                  <a:gd name="connsiteY1" fmla="*/ 4130 h 3346553"/>
                  <a:gd name="connsiteX2" fmla="*/ 49565 w 49565"/>
                  <a:gd name="connsiteY2" fmla="*/ 3342423 h 3346553"/>
                  <a:gd name="connsiteX3" fmla="*/ 0 w 49565"/>
                  <a:gd name="connsiteY3" fmla="*/ 3346553 h 3346553"/>
                  <a:gd name="connsiteX0" fmla="*/ 0 w 49565"/>
                  <a:gd name="connsiteY0" fmla="*/ 0 h 3377509"/>
                  <a:gd name="connsiteX1" fmla="*/ 49565 w 49565"/>
                  <a:gd name="connsiteY1" fmla="*/ 4130 h 3377509"/>
                  <a:gd name="connsiteX2" fmla="*/ 49565 w 49565"/>
                  <a:gd name="connsiteY2" fmla="*/ 3342423 h 3377509"/>
                  <a:gd name="connsiteX3" fmla="*/ 0 w 49565"/>
                  <a:gd name="connsiteY3" fmla="*/ 3346553 h 3377509"/>
                  <a:gd name="connsiteX4" fmla="*/ 0 w 49565"/>
                  <a:gd name="connsiteY4" fmla="*/ 0 h 3377509"/>
                  <a:gd name="connsiteX0" fmla="*/ 0 w 49565"/>
                  <a:gd name="connsiteY0" fmla="*/ 0 h 3377509"/>
                  <a:gd name="connsiteX1" fmla="*/ 49565 w 49565"/>
                  <a:gd name="connsiteY1" fmla="*/ 4130 h 3377509"/>
                  <a:gd name="connsiteX2" fmla="*/ 49565 w 49565"/>
                  <a:gd name="connsiteY2" fmla="*/ 3342423 h 3377509"/>
                  <a:gd name="connsiteX3" fmla="*/ 0 w 49565"/>
                  <a:gd name="connsiteY3" fmla="*/ 3377509 h 3377509"/>
                  <a:gd name="connsiteX0" fmla="*/ 0 w 49565"/>
                  <a:gd name="connsiteY0" fmla="*/ 0 h 3377509"/>
                  <a:gd name="connsiteX1" fmla="*/ 49565 w 49565"/>
                  <a:gd name="connsiteY1" fmla="*/ 4130 h 3377509"/>
                  <a:gd name="connsiteX2" fmla="*/ 49565 w 49565"/>
                  <a:gd name="connsiteY2" fmla="*/ 3342423 h 3377509"/>
                  <a:gd name="connsiteX3" fmla="*/ 0 w 49565"/>
                  <a:gd name="connsiteY3" fmla="*/ 0 h 3377509"/>
                  <a:gd name="connsiteX0" fmla="*/ 0 w 49565"/>
                  <a:gd name="connsiteY0" fmla="*/ 0 h 3377509"/>
                  <a:gd name="connsiteX1" fmla="*/ 49565 w 49565"/>
                  <a:gd name="connsiteY1" fmla="*/ 4130 h 3377509"/>
                  <a:gd name="connsiteX2" fmla="*/ 49565 w 49565"/>
                  <a:gd name="connsiteY2" fmla="*/ 3342423 h 3377509"/>
                  <a:gd name="connsiteX3" fmla="*/ 0 w 49565"/>
                  <a:gd name="connsiteY3" fmla="*/ 3377509 h 3377509"/>
                  <a:gd name="connsiteX0" fmla="*/ 0 w 49565"/>
                  <a:gd name="connsiteY0" fmla="*/ 0 h 3389627"/>
                  <a:gd name="connsiteX1" fmla="*/ 49565 w 49565"/>
                  <a:gd name="connsiteY1" fmla="*/ 4130 h 3389627"/>
                  <a:gd name="connsiteX2" fmla="*/ 49565 w 49565"/>
                  <a:gd name="connsiteY2" fmla="*/ 3342423 h 3389627"/>
                  <a:gd name="connsiteX3" fmla="*/ 0 w 49565"/>
                  <a:gd name="connsiteY3" fmla="*/ 0 h 3389627"/>
                  <a:gd name="connsiteX0" fmla="*/ 0 w 49565"/>
                  <a:gd name="connsiteY0" fmla="*/ 0 h 3389627"/>
                  <a:gd name="connsiteX1" fmla="*/ 49565 w 49565"/>
                  <a:gd name="connsiteY1" fmla="*/ 4130 h 3389627"/>
                  <a:gd name="connsiteX2" fmla="*/ 49565 w 49565"/>
                  <a:gd name="connsiteY2" fmla="*/ 3342423 h 3389627"/>
                  <a:gd name="connsiteX3" fmla="*/ 12475 w 49565"/>
                  <a:gd name="connsiteY3" fmla="*/ 3389627 h 3389627"/>
                  <a:gd name="connsiteX0" fmla="*/ 0 w 49565"/>
                  <a:gd name="connsiteY0" fmla="*/ 0 h 3386598"/>
                  <a:gd name="connsiteX1" fmla="*/ 49565 w 49565"/>
                  <a:gd name="connsiteY1" fmla="*/ 4130 h 3386598"/>
                  <a:gd name="connsiteX2" fmla="*/ 49565 w 49565"/>
                  <a:gd name="connsiteY2" fmla="*/ 3342423 h 3386598"/>
                  <a:gd name="connsiteX3" fmla="*/ 0 w 49565"/>
                  <a:gd name="connsiteY3" fmla="*/ 0 h 3386598"/>
                  <a:gd name="connsiteX0" fmla="*/ 0 w 49565"/>
                  <a:gd name="connsiteY0" fmla="*/ 0 h 3386598"/>
                  <a:gd name="connsiteX1" fmla="*/ 49565 w 49565"/>
                  <a:gd name="connsiteY1" fmla="*/ 4130 h 3386598"/>
                  <a:gd name="connsiteX2" fmla="*/ 49565 w 49565"/>
                  <a:gd name="connsiteY2" fmla="*/ 3342423 h 3386598"/>
                  <a:gd name="connsiteX3" fmla="*/ 6238 w 49565"/>
                  <a:gd name="connsiteY3" fmla="*/ 3386598 h 3386598"/>
                  <a:gd name="connsiteX0" fmla="*/ 0 w 49565"/>
                  <a:gd name="connsiteY0" fmla="*/ 0 h 3397352"/>
                  <a:gd name="connsiteX1" fmla="*/ 49565 w 49565"/>
                  <a:gd name="connsiteY1" fmla="*/ 4130 h 3397352"/>
                  <a:gd name="connsiteX2" fmla="*/ 49565 w 49565"/>
                  <a:gd name="connsiteY2" fmla="*/ 3342423 h 3397352"/>
                  <a:gd name="connsiteX3" fmla="*/ 0 w 49565"/>
                  <a:gd name="connsiteY3" fmla="*/ 0 h 3397352"/>
                  <a:gd name="connsiteX0" fmla="*/ 0 w 49565"/>
                  <a:gd name="connsiteY0" fmla="*/ 0 h 3397352"/>
                  <a:gd name="connsiteX1" fmla="*/ 49565 w 49565"/>
                  <a:gd name="connsiteY1" fmla="*/ 4130 h 3397352"/>
                  <a:gd name="connsiteX2" fmla="*/ 49565 w 49565"/>
                  <a:gd name="connsiteY2" fmla="*/ 3342423 h 3397352"/>
                  <a:gd name="connsiteX3" fmla="*/ 6238 w 49565"/>
                  <a:gd name="connsiteY3" fmla="*/ 3386598 h 3397352"/>
                  <a:gd name="connsiteX0" fmla="*/ 0 w 49565"/>
                  <a:gd name="connsiteY0" fmla="*/ 0 h 3397352"/>
                  <a:gd name="connsiteX1" fmla="*/ 49565 w 49565"/>
                  <a:gd name="connsiteY1" fmla="*/ 4130 h 3397352"/>
                  <a:gd name="connsiteX2" fmla="*/ 49565 w 49565"/>
                  <a:gd name="connsiteY2" fmla="*/ 3342423 h 3397352"/>
                  <a:gd name="connsiteX3" fmla="*/ 0 w 49565"/>
                  <a:gd name="connsiteY3" fmla="*/ 0 h 3397352"/>
                  <a:gd name="connsiteX0" fmla="*/ 49565 w 49565"/>
                  <a:gd name="connsiteY0" fmla="*/ 4130 h 3397352"/>
                  <a:gd name="connsiteX1" fmla="*/ 49565 w 49565"/>
                  <a:gd name="connsiteY1" fmla="*/ 3342423 h 3397352"/>
                  <a:gd name="connsiteX2" fmla="*/ 6238 w 49565"/>
                  <a:gd name="connsiteY2" fmla="*/ 3386598 h 3397352"/>
                  <a:gd name="connsiteX0" fmla="*/ 43327 w 43327"/>
                  <a:gd name="connsiteY0" fmla="*/ 3338293 h 3393222"/>
                  <a:gd name="connsiteX1" fmla="*/ 43327 w 43327"/>
                  <a:gd name="connsiteY1" fmla="*/ 0 h 3393222"/>
                  <a:gd name="connsiteX2" fmla="*/ 43327 w 43327"/>
                  <a:gd name="connsiteY2" fmla="*/ 3338293 h 3393222"/>
                  <a:gd name="connsiteX0" fmla="*/ 43327 w 43327"/>
                  <a:gd name="connsiteY0" fmla="*/ 0 h 3393222"/>
                  <a:gd name="connsiteX1" fmla="*/ 43327 w 43327"/>
                  <a:gd name="connsiteY1" fmla="*/ 3338293 h 3393222"/>
                  <a:gd name="connsiteX2" fmla="*/ 0 w 43327"/>
                  <a:gd name="connsiteY2" fmla="*/ 3382468 h 3393222"/>
                  <a:gd name="connsiteX0" fmla="*/ 49175 w 49175"/>
                  <a:gd name="connsiteY0" fmla="*/ 3338293 h 3361251"/>
                  <a:gd name="connsiteX1" fmla="*/ 49175 w 49175"/>
                  <a:gd name="connsiteY1" fmla="*/ 0 h 3361251"/>
                  <a:gd name="connsiteX2" fmla="*/ 49175 w 49175"/>
                  <a:gd name="connsiteY2" fmla="*/ 3338293 h 3361251"/>
                  <a:gd name="connsiteX0" fmla="*/ 49175 w 49175"/>
                  <a:gd name="connsiteY0" fmla="*/ 0 h 3361251"/>
                  <a:gd name="connsiteX1" fmla="*/ 49175 w 49175"/>
                  <a:gd name="connsiteY1" fmla="*/ 3338293 h 3361251"/>
                  <a:gd name="connsiteX2" fmla="*/ 0 w 49175"/>
                  <a:gd name="connsiteY2" fmla="*/ 3344863 h 3361251"/>
                  <a:gd name="connsiteX0" fmla="*/ 49175 w 49175"/>
                  <a:gd name="connsiteY0" fmla="*/ 3338293 h 3402538"/>
                  <a:gd name="connsiteX1" fmla="*/ 49175 w 49175"/>
                  <a:gd name="connsiteY1" fmla="*/ 0 h 3402538"/>
                  <a:gd name="connsiteX2" fmla="*/ 49175 w 49175"/>
                  <a:gd name="connsiteY2" fmla="*/ 3338293 h 3402538"/>
                  <a:gd name="connsiteX0" fmla="*/ 49175 w 49175"/>
                  <a:gd name="connsiteY0" fmla="*/ 0 h 3402538"/>
                  <a:gd name="connsiteX1" fmla="*/ 49175 w 49175"/>
                  <a:gd name="connsiteY1" fmla="*/ 3338293 h 3402538"/>
                  <a:gd name="connsiteX2" fmla="*/ 0 w 49175"/>
                  <a:gd name="connsiteY2" fmla="*/ 3344863 h 3402538"/>
                  <a:gd name="connsiteX0" fmla="*/ 47713 w 47713"/>
                  <a:gd name="connsiteY0" fmla="*/ 3338293 h 3413136"/>
                  <a:gd name="connsiteX1" fmla="*/ 47713 w 47713"/>
                  <a:gd name="connsiteY1" fmla="*/ 0 h 3413136"/>
                  <a:gd name="connsiteX2" fmla="*/ 47713 w 47713"/>
                  <a:gd name="connsiteY2" fmla="*/ 3338293 h 3413136"/>
                  <a:gd name="connsiteX0" fmla="*/ 47713 w 47713"/>
                  <a:gd name="connsiteY0" fmla="*/ 0 h 3413136"/>
                  <a:gd name="connsiteX1" fmla="*/ 47713 w 47713"/>
                  <a:gd name="connsiteY1" fmla="*/ 3338293 h 3413136"/>
                  <a:gd name="connsiteX2" fmla="*/ 0 w 47713"/>
                  <a:gd name="connsiteY2" fmla="*/ 3358717 h 3413136"/>
                  <a:gd name="connsiteX0" fmla="*/ 47713 w 47713"/>
                  <a:gd name="connsiteY0" fmla="*/ 3338293 h 3387868"/>
                  <a:gd name="connsiteX1" fmla="*/ 47713 w 47713"/>
                  <a:gd name="connsiteY1" fmla="*/ 0 h 3387868"/>
                  <a:gd name="connsiteX2" fmla="*/ 47713 w 47713"/>
                  <a:gd name="connsiteY2" fmla="*/ 3338293 h 3387868"/>
                  <a:gd name="connsiteX0" fmla="*/ 47713 w 47713"/>
                  <a:gd name="connsiteY0" fmla="*/ 0 h 3387868"/>
                  <a:gd name="connsiteX1" fmla="*/ 47713 w 47713"/>
                  <a:gd name="connsiteY1" fmla="*/ 3338293 h 3387868"/>
                  <a:gd name="connsiteX2" fmla="*/ 0 w 47713"/>
                  <a:gd name="connsiteY2" fmla="*/ 3358717 h 3387868"/>
                  <a:gd name="connsiteX0" fmla="*/ 47713 w 47713"/>
                  <a:gd name="connsiteY0" fmla="*/ 3338293 h 3388735"/>
                  <a:gd name="connsiteX1" fmla="*/ 47713 w 47713"/>
                  <a:gd name="connsiteY1" fmla="*/ 0 h 3388735"/>
                  <a:gd name="connsiteX2" fmla="*/ 47713 w 47713"/>
                  <a:gd name="connsiteY2" fmla="*/ 3338293 h 3388735"/>
                  <a:gd name="connsiteX0" fmla="*/ 47713 w 47713"/>
                  <a:gd name="connsiteY0" fmla="*/ 0 h 3388735"/>
                  <a:gd name="connsiteX1" fmla="*/ 47713 w 47713"/>
                  <a:gd name="connsiteY1" fmla="*/ 3338293 h 3388735"/>
                  <a:gd name="connsiteX2" fmla="*/ 0 w 47713"/>
                  <a:gd name="connsiteY2" fmla="*/ 3358717 h 3388735"/>
                  <a:gd name="connsiteX0" fmla="*/ 47713 w 47713"/>
                  <a:gd name="connsiteY0" fmla="*/ 3338293 h 3390469"/>
                  <a:gd name="connsiteX1" fmla="*/ 47713 w 47713"/>
                  <a:gd name="connsiteY1" fmla="*/ 0 h 3390469"/>
                  <a:gd name="connsiteX2" fmla="*/ 47713 w 47713"/>
                  <a:gd name="connsiteY2" fmla="*/ 3338293 h 3390469"/>
                  <a:gd name="connsiteX0" fmla="*/ 47713 w 47713"/>
                  <a:gd name="connsiteY0" fmla="*/ 0 h 3390469"/>
                  <a:gd name="connsiteX1" fmla="*/ 47713 w 47713"/>
                  <a:gd name="connsiteY1" fmla="*/ 3338293 h 3390469"/>
                  <a:gd name="connsiteX2" fmla="*/ 0 w 47713"/>
                  <a:gd name="connsiteY2" fmla="*/ 3358717 h 3390469"/>
                </a:gdLst>
                <a:ahLst/>
                <a:cxnLst>
                  <a:cxn ang="0">
                    <a:pos x="connsiteX0" y="connsiteY0"/>
                  </a:cxn>
                  <a:cxn ang="0">
                    <a:pos x="connsiteX1" y="connsiteY1"/>
                  </a:cxn>
                  <a:cxn ang="0">
                    <a:pos x="connsiteX2" y="connsiteY2"/>
                  </a:cxn>
                </a:cxnLst>
                <a:rect l="l" t="t" r="r" b="b"/>
                <a:pathLst>
                  <a:path w="47713" h="3390469" stroke="0" extrusionOk="0">
                    <a:moveTo>
                      <a:pt x="47713" y="3338293"/>
                    </a:moveTo>
                    <a:lnTo>
                      <a:pt x="47713" y="0"/>
                    </a:lnTo>
                    <a:lnTo>
                      <a:pt x="47713" y="3338293"/>
                    </a:lnTo>
                    <a:close/>
                  </a:path>
                  <a:path w="47713" h="3390469" fill="none">
                    <a:moveTo>
                      <a:pt x="47713" y="0"/>
                    </a:moveTo>
                    <a:lnTo>
                      <a:pt x="47713" y="3338293"/>
                    </a:lnTo>
                    <a:cubicBezTo>
                      <a:pt x="47713" y="3340574"/>
                      <a:pt x="36731" y="3439663"/>
                      <a:pt x="0" y="3358717"/>
                    </a:cubicBezTo>
                  </a:path>
                </a:pathLst>
              </a:custGeom>
              <a:noFill/>
              <a:ln w="19050" cap="flat" cmpd="sng" algn="ctr">
                <a:solidFill>
                  <a:sysClr val="windowText" lastClr="000000">
                    <a:lumMod val="65000"/>
                    <a:lumOff val="35000"/>
                  </a:sysClr>
                </a:solidFill>
                <a:prstDash val="solid"/>
              </a:ln>
              <a:effectLst/>
              <a:scene3d>
                <a:camera prst="orthographicFront"/>
                <a:lightRig rig="threePt" dir="t"/>
              </a:scene3d>
              <a:sp3d prstMaterial="powder">
                <a:bevelT/>
              </a:sp3d>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prstClr val="black"/>
                  </a:solidFill>
                  <a:effectLst/>
                  <a:uLnTx/>
                  <a:uFillTx/>
                  <a:latin typeface="Calibri"/>
                  <a:ea typeface="+mn-ea"/>
                  <a:cs typeface="Arial"/>
                </a:endParaRPr>
              </a:p>
            </p:txBody>
          </p:sp>
        </p:grpSp>
      </p:grpSp>
      <p:sp>
        <p:nvSpPr>
          <p:cNvPr id="3" name="مستطيل 2"/>
          <p:cNvSpPr/>
          <p:nvPr/>
        </p:nvSpPr>
        <p:spPr>
          <a:xfrm>
            <a:off x="2307911" y="2922028"/>
            <a:ext cx="8159115" cy="1318181"/>
          </a:xfrm>
          <a:prstGeom prst="rect">
            <a:avLst/>
          </a:prstGeom>
        </p:spPr>
        <p:txBody>
          <a:bodyPr wrap="square">
            <a:spAutoFit/>
          </a:bodyPr>
          <a:lstStyle/>
          <a:p>
            <a:pPr>
              <a:lnSpc>
                <a:spcPct val="150000"/>
              </a:lnSpc>
            </a:pPr>
            <a:r>
              <a:rPr lang="ar-EG" sz="2800" b="1" dirty="0">
                <a:ea typeface="Calibri" panose="020F0502020204030204" pitchFamily="34" charset="0"/>
                <a:cs typeface="Times New Roman" panose="02020603050405020304" pitchFamily="18" charset="0"/>
              </a:rPr>
              <a:t/>
            </a:r>
            <a:br>
              <a:rPr lang="ar-EG" sz="2800" b="1" dirty="0">
                <a:ea typeface="Calibri" panose="020F0502020204030204" pitchFamily="34" charset="0"/>
                <a:cs typeface="Times New Roman" panose="02020603050405020304" pitchFamily="18" charset="0"/>
              </a:rPr>
            </a:br>
            <a:endParaRPr lang="en-US" sz="2800" dirty="0"/>
          </a:p>
        </p:txBody>
      </p:sp>
    </p:spTree>
    <p:extLst>
      <p:ext uri="{BB962C8B-B14F-4D97-AF65-F5344CB8AC3E}">
        <p14:creationId xmlns:p14="http://schemas.microsoft.com/office/powerpoint/2010/main" val="3237400871"/>
      </p:ext>
    </p:extLst>
  </p:cSld>
  <p:clrMapOvr>
    <a:overrideClrMapping bg1="lt1" tx1="dk1" bg2="lt2" tx2="dk2" accent1="accent1" accent2="accent2" accent3="accent3" accent4="accent4" accent5="accent5" accent6="accent6" hlink="hlink" folHlink="folHlink"/>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88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88000">
                                          <p:cBhvr additive="base">
                                            <p:cTn id="7" dur="2000" fill="hold"/>
                                            <p:tgtEl>
                                              <p:spTgt spid="18"/>
                                            </p:tgtEl>
                                            <p:attrNameLst>
                                              <p:attrName>ppt_x</p:attrName>
                                            </p:attrNameLst>
                                          </p:cBhvr>
                                          <p:tavLst>
                                            <p:tav tm="0">
                                              <p:val>
                                                <p:strVal val="#ppt_x"/>
                                              </p:val>
                                            </p:tav>
                                            <p:tav tm="100000">
                                              <p:val>
                                                <p:strVal val="#ppt_x"/>
                                              </p:val>
                                            </p:tav>
                                          </p:tavLst>
                                        </p:anim>
                                        <p:anim calcmode="lin" valueType="num" p14:bounceEnd="88000">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14:presetBounceEnd="88000">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14:bounceEnd="88000">
                                          <p:cBhvr additive="base">
                                            <p:cTn id="17" dur="2000" fill="hold"/>
                                            <p:tgtEl>
                                              <p:spTgt spid="28"/>
                                            </p:tgtEl>
                                            <p:attrNameLst>
                                              <p:attrName>ppt_x</p:attrName>
                                            </p:attrNameLst>
                                          </p:cBhvr>
                                          <p:tavLst>
                                            <p:tav tm="0">
                                              <p:val>
                                                <p:strVal val="#ppt_x"/>
                                              </p:val>
                                            </p:tav>
                                            <p:tav tm="100000">
                                              <p:val>
                                                <p:strVal val="#ppt_x"/>
                                              </p:val>
                                            </p:tav>
                                          </p:tavLst>
                                        </p:anim>
                                        <p:anim calcmode="lin" valueType="num" p14:bounceEnd="88000">
                                          <p:cBhvr additive="base">
                                            <p:cTn id="18" dur="2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2000" fill="hold"/>
                                            <p:tgtEl>
                                              <p:spTgt spid="28"/>
                                            </p:tgtEl>
                                            <p:attrNameLst>
                                              <p:attrName>ppt_x</p:attrName>
                                            </p:attrNameLst>
                                          </p:cBhvr>
                                          <p:tavLst>
                                            <p:tav tm="0">
                                              <p:val>
                                                <p:strVal val="#ppt_x"/>
                                              </p:val>
                                            </p:tav>
                                            <p:tav tm="100000">
                                              <p:val>
                                                <p:strVal val="#ppt_x"/>
                                              </p:val>
                                            </p:tav>
                                          </p:tavLst>
                                        </p:anim>
                                        <p:anim calcmode="lin" valueType="num">
                                          <p:cBhvr additive="base">
                                            <p:cTn id="18" dur="2000" fill="hold"/>
                                            <p:tgtEl>
                                              <p:spTgt spid="28"/>
                                            </p:tgtEl>
                                            <p:attrNameLst>
                                              <p:attrName>ppt_y</p:attrName>
                                            </p:attrNameLst>
                                          </p:cBhvr>
                                          <p:tavLst>
                                            <p:tav tm="0">
                                              <p:val>
                                                <p:strVal val="0-#ppt_h/2"/>
                                              </p:val>
                                            </p:tav>
                                            <p:tav tm="100000">
                                              <p:val>
                                                <p:strVal val="#ppt_y"/>
                                              </p:val>
                                            </p:tav>
                                          </p:tavLst>
                                        </p:anim>
                                      </p:childTnLst>
                                    </p:cTn>
                                  </p:par>
                                  <p:par>
                                    <p:cTn id="19" presetID="2" presetClass="entr" presetSubtype="4" decel="10000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ppt_x"/>
                                              </p:val>
                                            </p:tav>
                                            <p:tav tm="100000">
                                              <p:val>
                                                <p:strVal val="#ppt_x"/>
                                              </p:val>
                                            </p:tav>
                                          </p:tavLst>
                                        </p:anim>
                                        <p:anim calcmode="lin" valueType="num">
                                          <p:cBhvr additive="base">
                                            <p:cTn id="2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لتوازن الإشعاعى radial balance"/>
          <p:cNvPicPr/>
          <p:nvPr/>
        </p:nvPicPr>
        <p:blipFill>
          <a:blip r:embed="rId2">
            <a:extLst>
              <a:ext uri="{28A0092B-C50C-407E-A947-70E740481C1C}">
                <a14:useLocalDpi xmlns:a14="http://schemas.microsoft.com/office/drawing/2010/main" val="0"/>
              </a:ext>
            </a:extLst>
          </a:blip>
          <a:srcRect/>
          <a:stretch>
            <a:fillRect/>
          </a:stretch>
        </p:blipFill>
        <p:spPr bwMode="auto">
          <a:xfrm>
            <a:off x="767408" y="0"/>
            <a:ext cx="9865095"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16486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自定义 30">
      <a:dk1>
        <a:sysClr val="windowText" lastClr="000000"/>
      </a:dk1>
      <a:lt1>
        <a:sysClr val="window" lastClr="FFFFFF"/>
      </a:lt1>
      <a:dk2>
        <a:srgbClr val="44546A"/>
      </a:dk2>
      <a:lt2>
        <a:srgbClr val="E7E6E6"/>
      </a:lt2>
      <a:accent1>
        <a:srgbClr val="394754"/>
      </a:accent1>
      <a:accent2>
        <a:srgbClr val="00939F"/>
      </a:accent2>
      <a:accent3>
        <a:srgbClr val="F6AA26"/>
      </a:accent3>
      <a:accent4>
        <a:srgbClr val="EA552B"/>
      </a:accent4>
      <a:accent5>
        <a:srgbClr val="956134"/>
      </a:accent5>
      <a:accent6>
        <a:srgbClr val="394754"/>
      </a:accent6>
      <a:hlink>
        <a:srgbClr val="00939F"/>
      </a:hlink>
      <a:folHlink>
        <a:srgbClr val="F6AA2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PT定制1801380800">
  <a:themeElements>
    <a:clrScheme name="MC-欧美风主题色">
      <a:dk1>
        <a:srgbClr val="000000"/>
      </a:dk1>
      <a:lt1>
        <a:srgbClr val="FFFFFF"/>
      </a:lt1>
      <a:dk2>
        <a:srgbClr val="44546A"/>
      </a:dk2>
      <a:lt2>
        <a:srgbClr val="E7E6E6"/>
      </a:lt2>
      <a:accent1>
        <a:srgbClr val="2B3453"/>
      </a:accent1>
      <a:accent2>
        <a:srgbClr val="E2A01A"/>
      </a:accent2>
      <a:accent3>
        <a:srgbClr val="BBBBB6"/>
      </a:accent3>
      <a:accent4>
        <a:srgbClr val="2B3453"/>
      </a:accent4>
      <a:accent5>
        <a:srgbClr val="E2A01A"/>
      </a:accent5>
      <a:accent6>
        <a:srgbClr val="BBBBB6"/>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xmlns="" name="千图.potx" id="{A94BCD76-B219-433F-BA5C-5BD7EC5950C5}" vid="{3418832C-F13D-4A66-8456-67D2A382EF15}"/>
    </a:ext>
  </a:extLst>
</a:theme>
</file>

<file path=ppt/theme/theme3.xml><?xml version="1.0" encoding="utf-8"?>
<a:theme xmlns:a="http://schemas.openxmlformats.org/drawingml/2006/main" name="1_Office 主题">
  <a:themeElements>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spAutoFit/>
      </a:bodyPr>
      <a:lstStyle>
        <a:defPPr algn="ctr" rtl="0">
          <a:lnSpc>
            <a:spcPct val="120000"/>
          </a:lnSpc>
          <a:spcBef>
            <a:spcPct val="0"/>
          </a:spcBef>
          <a:defRPr sz="3600" b="1" dirty="0">
            <a:gradFill flip="none" rotWithShape="1">
              <a:gsLst>
                <a:gs pos="0">
                  <a:srgbClr val="684444">
                    <a:shade val="30000"/>
                    <a:satMod val="115000"/>
                  </a:srgbClr>
                </a:gs>
                <a:gs pos="50000">
                  <a:srgbClr val="684444">
                    <a:shade val="67500"/>
                    <a:satMod val="115000"/>
                  </a:srgbClr>
                </a:gs>
                <a:gs pos="100000">
                  <a:srgbClr val="684444">
                    <a:shade val="100000"/>
                    <a:satMod val="115000"/>
                  </a:srgbClr>
                </a:gs>
              </a:gsLst>
              <a:lin ang="16200000" scaled="1"/>
              <a:tileRect/>
            </a:gradFill>
            <a:latin typeface="Albertus Medium" pitchFamily="34" charset="0"/>
            <a:cs typeface="Adobe Arabic" panose="02040503050201020203" pitchFamily="18" charset="-78"/>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10.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11.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12.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13.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14.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15.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16.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17.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18.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19.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2.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20.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21.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22.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23.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24.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3.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4.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5.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6.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7.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8.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ppt/theme/themeOverride9.xml><?xml version="1.0" encoding="utf-8"?>
<a:themeOverride xmlns:a="http://schemas.openxmlformats.org/drawingml/2006/main">
  <a:clrScheme name="自定义 78">
    <a:dk1>
      <a:sysClr val="windowText" lastClr="000000"/>
    </a:dk1>
    <a:lt1>
      <a:sysClr val="window" lastClr="FFFFFF"/>
    </a:lt1>
    <a:dk2>
      <a:srgbClr val="44546A"/>
    </a:dk2>
    <a:lt2>
      <a:srgbClr val="E7E6E6"/>
    </a:lt2>
    <a:accent1>
      <a:srgbClr val="B82567"/>
    </a:accent1>
    <a:accent2>
      <a:srgbClr val="E94187"/>
    </a:accent2>
    <a:accent3>
      <a:srgbClr val="B82567"/>
    </a:accent3>
    <a:accent4>
      <a:srgbClr val="E94187"/>
    </a:accent4>
    <a:accent5>
      <a:srgbClr val="B82567"/>
    </a:accent5>
    <a:accent6>
      <a:srgbClr val="E94187"/>
    </a:accent6>
    <a:hlink>
      <a:srgbClr val="B82567"/>
    </a:hlink>
    <a:folHlink>
      <a:srgbClr val="E94187"/>
    </a:folHlink>
  </a:clrScheme>
</a:themeOverride>
</file>

<file path=docProps/app.xml><?xml version="1.0" encoding="utf-8"?>
<Properties xmlns="http://schemas.openxmlformats.org/officeDocument/2006/extended-properties" xmlns:vt="http://schemas.openxmlformats.org/officeDocument/2006/docPropsVTypes">
  <TotalTime>6893</TotalTime>
  <Words>1446</Words>
  <Application>Microsoft Office PowerPoint</Application>
  <PresentationFormat>مخصص</PresentationFormat>
  <Paragraphs>92</Paragraphs>
  <Slides>58</Slides>
  <Notes>0</Notes>
  <HiddenSlides>0</HiddenSlides>
  <MMClips>0</MMClips>
  <ScaleCrop>false</ScaleCrop>
  <HeadingPairs>
    <vt:vector size="4" baseType="variant">
      <vt:variant>
        <vt:lpstr>نسق</vt:lpstr>
      </vt:variant>
      <vt:variant>
        <vt:i4>3</vt:i4>
      </vt:variant>
      <vt:variant>
        <vt:lpstr>عناوين الشرائح</vt:lpstr>
      </vt:variant>
      <vt:variant>
        <vt:i4>58</vt:i4>
      </vt:variant>
    </vt:vector>
  </HeadingPairs>
  <TitlesOfParts>
    <vt:vector size="61" baseType="lpstr">
      <vt:lpstr>自定义设计方案</vt:lpstr>
      <vt:lpstr>PPT定制1801380800</vt:lpstr>
      <vt:lpstr>1_Office 主题</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Viettel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AsrarSemender abe</dc:creator>
  <cp:lastModifiedBy>Maher</cp:lastModifiedBy>
  <cp:revision>1243</cp:revision>
  <dcterms:created xsi:type="dcterms:W3CDTF">2015-01-01T10:41:59Z</dcterms:created>
  <dcterms:modified xsi:type="dcterms:W3CDTF">2025-01-25T17:47:35Z</dcterms:modified>
</cp:coreProperties>
</file>