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8" r:id="rId1"/>
    <p:sldMasterId id="2147483910" r:id="rId2"/>
    <p:sldMasterId id="2147483936" r:id="rId3"/>
  </p:sldMasterIdLst>
  <p:notesMasterIdLst>
    <p:notesMasterId r:id="rId29"/>
  </p:notesMasterIdLst>
  <p:sldIdLst>
    <p:sldId id="452" r:id="rId4"/>
    <p:sldId id="386" r:id="rId5"/>
    <p:sldId id="494" r:id="rId6"/>
    <p:sldId id="498" r:id="rId7"/>
    <p:sldId id="499" r:id="rId8"/>
    <p:sldId id="500" r:id="rId9"/>
    <p:sldId id="501" r:id="rId10"/>
    <p:sldId id="502" r:id="rId11"/>
    <p:sldId id="496" r:id="rId12"/>
    <p:sldId id="503" r:id="rId13"/>
    <p:sldId id="504" r:id="rId14"/>
    <p:sldId id="506" r:id="rId15"/>
    <p:sldId id="505" r:id="rId16"/>
    <p:sldId id="507" r:id="rId17"/>
    <p:sldId id="508" r:id="rId18"/>
    <p:sldId id="509" r:id="rId19"/>
    <p:sldId id="510" r:id="rId20"/>
    <p:sldId id="511" r:id="rId21"/>
    <p:sldId id="518" r:id="rId22"/>
    <p:sldId id="517" r:id="rId23"/>
    <p:sldId id="514" r:id="rId24"/>
    <p:sldId id="440" r:id="rId25"/>
    <p:sldId id="513" r:id="rId26"/>
    <p:sldId id="512" r:id="rId27"/>
    <p:sldId id="442" r:id="rId28"/>
  </p:sldIdLst>
  <p:sldSz cx="12192000" cy="6858000"/>
  <p:notesSz cx="6858000" cy="9144000"/>
  <p:defaultTextStyle>
    <a:defPPr>
      <a:defRPr lang="ar-EG"/>
    </a:defPPr>
    <a:lvl1pPr marL="0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r" defTabSz="914286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CA"/>
    <a:srgbClr val="1D8F8C"/>
    <a:srgbClr val="66FFFF"/>
    <a:srgbClr val="7CE7EA"/>
    <a:srgbClr val="FFAFD7"/>
    <a:srgbClr val="DEBCD5"/>
    <a:srgbClr val="9A4C86"/>
    <a:srgbClr val="CB95BD"/>
    <a:srgbClr val="284748"/>
    <a:srgbClr val="68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A121E-0E9A-4E5E-9B79-7BA488666794}" v="32" dt="2021-11-25T17:12:42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405" autoAdjust="0"/>
    <p:restoredTop sz="94066" autoAdjust="0"/>
  </p:normalViewPr>
  <p:slideViewPr>
    <p:cSldViewPr>
      <p:cViewPr varScale="1">
        <p:scale>
          <a:sx n="68" d="100"/>
          <a:sy n="68" d="100"/>
        </p:scale>
        <p:origin x="-56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F46E86-DBB0-48E4-98DF-E6D97B983006}" type="datetimeFigureOut">
              <a:rPr lang="ar-EG" smtClean="0"/>
              <a:t>26/07/1446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F6285F3-25A2-41C8-B43F-8F3A0D3455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199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r" defTabSz="91428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8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3DD4836-DDFB-49A7-893A-2CC122492CBC}"/>
              </a:ext>
            </a:extLst>
          </p:cNvPr>
          <p:cNvSpPr txBox="1"/>
          <p:nvPr userDrawn="1"/>
        </p:nvSpPr>
        <p:spPr>
          <a:xfrm>
            <a:off x="74468" y="0"/>
            <a:ext cx="1035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7200" dirty="0">
                <a:solidFill>
                  <a:srgbClr val="2B3453"/>
                </a:solidFill>
              </a:rPr>
              <a:t>0</a:t>
            </a:r>
            <a:r>
              <a:rPr lang="en-US" altLang="zh-CN" sz="7200" dirty="0">
                <a:solidFill>
                  <a:srgbClr val="2B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7200" dirty="0">
              <a:solidFill>
                <a:srgbClr val="2B3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xmlns="" id="{125C9D0B-B99E-4747-B863-9351C04E3053}"/>
              </a:ext>
            </a:extLst>
          </p:cNvPr>
          <p:cNvSpPr txBox="1"/>
          <p:nvPr userDrawn="1"/>
        </p:nvSpPr>
        <p:spPr>
          <a:xfrm>
            <a:off x="954882" y="192950"/>
            <a:ext cx="5283991" cy="537428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pPr algn="l" defTabSz="914400" rtl="0">
              <a:defRPr/>
            </a:pPr>
            <a:r>
              <a:rPr lang="zh-CN" altLang="en-US" sz="2800" b="1" dirty="0">
                <a:solidFill>
                  <a:srgbClr val="2B3453"/>
                </a:solidFill>
                <a:latin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DFD7F34-25EE-42DC-8B74-154AD6423E23}"/>
              </a:ext>
            </a:extLst>
          </p:cNvPr>
          <p:cNvSpPr txBox="1"/>
          <p:nvPr userDrawn="1"/>
        </p:nvSpPr>
        <p:spPr>
          <a:xfrm>
            <a:off x="954882" y="600164"/>
            <a:ext cx="516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2400" b="0" dirty="0">
                <a:solidFill>
                  <a:prstClr val="black"/>
                </a:solidFill>
                <a:latin typeface="Arial"/>
                <a:ea typeface="黑体" panose="02010609060101010101" pitchFamily="49" charset="-122"/>
              </a:rPr>
              <a:t>Click here to add Title</a:t>
            </a:r>
            <a:endParaRPr lang="zh-CN" altLang="en-US" sz="24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F6041-00C5-4C92-B089-21FB4022A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A1651C1-64D7-4197-8B0C-40DB7CB40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7A97E1-9FFC-4812-BAAA-F0AD14C8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51B27F-98E0-4FFE-89F6-659A1657FA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46EE3EF-656A-44B4-8E4F-D8A3C9C1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FBA725-80E1-44EA-AC4E-2D9CD749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F7E5F-B5D7-498E-B6A3-47D5A21912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ash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567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4" y="1710038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4" y="4590274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6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90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8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8" y="2665852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52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5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2025/1/25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5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1" y="2057765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835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2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3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6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126739" tIns="63370" rIns="126739" bIns="63370"/>
          <a:lstStyle>
            <a:lvl1pPr marL="0" indent="0" algn="ctr">
              <a:buNone/>
              <a:defRPr sz="11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54004" rIns="0" bIns="540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23"/>
            <a:ext cx="4511964" cy="228491"/>
          </a:xfrm>
          <a:prstGeom prst="rect">
            <a:avLst/>
          </a:prstGeom>
        </p:spPr>
        <p:txBody>
          <a:bodyPr vert="horz" lIns="0" tIns="54004" rIns="0" bIns="540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70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5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1C19A76-79D9-4501-8B76-5424D26837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C703AF4-762A-4647-94A4-F503D7D829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xmlns="" id="{BFF41396-1773-419B-9829-C04BE786B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>
            <a:extLst>
              <a:ext uri="{FF2B5EF4-FFF2-40B4-BE49-F238E27FC236}">
                <a16:creationId xmlns:a16="http://schemas.microsoft.com/office/drawing/2014/main" xmlns="" id="{539EE8DF-4D97-4425-9871-5DF873FF8C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0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365372F-8571-44C9-85C4-E139525798EF}"/>
              </a:ext>
            </a:extLst>
          </p:cNvPr>
          <p:cNvSpPr txBox="1"/>
          <p:nvPr userDrawn="1"/>
        </p:nvSpPr>
        <p:spPr>
          <a:xfrm>
            <a:off x="74468" y="0"/>
            <a:ext cx="772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7200" dirty="0">
                <a:solidFill>
                  <a:srgbClr val="2B3453"/>
                </a:solidFill>
              </a:rPr>
              <a:t>0</a:t>
            </a:r>
            <a:r>
              <a:rPr lang="en-US" altLang="zh-CN" sz="7200" dirty="0">
                <a:solidFill>
                  <a:srgbClr val="2B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CN" altLang="en-US" sz="7200" dirty="0">
              <a:solidFill>
                <a:srgbClr val="2B3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xmlns="" id="{F9FB2225-D89B-4F63-9256-3F7547FBE02C}"/>
              </a:ext>
            </a:extLst>
          </p:cNvPr>
          <p:cNvSpPr txBox="1"/>
          <p:nvPr userDrawn="1"/>
        </p:nvSpPr>
        <p:spPr>
          <a:xfrm>
            <a:off x="954882" y="192950"/>
            <a:ext cx="5283991" cy="537428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pPr algn="l" defTabSz="914400" rtl="0">
              <a:defRPr/>
            </a:pPr>
            <a:r>
              <a:rPr lang="zh-CN" altLang="en-US" sz="2800" b="1" dirty="0">
                <a:solidFill>
                  <a:srgbClr val="2B3453"/>
                </a:solidFill>
                <a:latin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41FBD16-BD32-45E3-83CA-F74365591B11}"/>
              </a:ext>
            </a:extLst>
          </p:cNvPr>
          <p:cNvSpPr txBox="1"/>
          <p:nvPr userDrawn="1"/>
        </p:nvSpPr>
        <p:spPr>
          <a:xfrm>
            <a:off x="954882" y="600164"/>
            <a:ext cx="516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2400" b="0" dirty="0">
                <a:solidFill>
                  <a:prstClr val="black"/>
                </a:solidFill>
                <a:latin typeface="Arial"/>
                <a:ea typeface="黑体" panose="02010609060101010101" pitchFamily="49" charset="-122"/>
              </a:rPr>
              <a:t>Click here to add Title</a:t>
            </a:r>
            <a:endParaRPr lang="zh-CN" altLang="en-US" sz="24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F6BDD70-64B4-4CF0-AC89-364377F422A8}"/>
              </a:ext>
            </a:extLst>
          </p:cNvPr>
          <p:cNvSpPr txBox="1"/>
          <p:nvPr userDrawn="1"/>
        </p:nvSpPr>
        <p:spPr>
          <a:xfrm>
            <a:off x="74468" y="0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7200" dirty="0">
                <a:solidFill>
                  <a:srgbClr val="2B3453"/>
                </a:solidFill>
              </a:rPr>
              <a:t>0</a:t>
            </a:r>
            <a:r>
              <a:rPr lang="en-US" altLang="zh-CN" sz="7200" dirty="0">
                <a:solidFill>
                  <a:srgbClr val="2B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7200" dirty="0">
              <a:solidFill>
                <a:srgbClr val="2B3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xmlns="" id="{387DA1A1-64EE-409D-83C4-09DB46E105C6}"/>
              </a:ext>
            </a:extLst>
          </p:cNvPr>
          <p:cNvSpPr txBox="1"/>
          <p:nvPr userDrawn="1"/>
        </p:nvSpPr>
        <p:spPr>
          <a:xfrm>
            <a:off x="954882" y="192950"/>
            <a:ext cx="5283991" cy="537428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pPr algn="l" defTabSz="914400" rtl="0">
              <a:defRPr/>
            </a:pPr>
            <a:r>
              <a:rPr lang="zh-CN" altLang="en-US" sz="2800" b="1" dirty="0">
                <a:solidFill>
                  <a:srgbClr val="2B3453"/>
                </a:solidFill>
                <a:latin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3F464B7-9658-45F1-A865-C8E8FF54799D}"/>
              </a:ext>
            </a:extLst>
          </p:cNvPr>
          <p:cNvSpPr txBox="1"/>
          <p:nvPr userDrawn="1"/>
        </p:nvSpPr>
        <p:spPr>
          <a:xfrm>
            <a:off x="954882" y="600164"/>
            <a:ext cx="516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2400" b="0" dirty="0">
                <a:solidFill>
                  <a:prstClr val="black"/>
                </a:solidFill>
                <a:latin typeface="Arial"/>
                <a:ea typeface="黑体" panose="02010609060101010101" pitchFamily="49" charset="-122"/>
              </a:rPr>
              <a:t>Click here to add Title</a:t>
            </a:r>
            <a:endParaRPr lang="zh-CN" altLang="en-US" sz="24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4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DD573B9-D5F9-4BE4-AEBF-68931223BEAC}"/>
              </a:ext>
            </a:extLst>
          </p:cNvPr>
          <p:cNvSpPr txBox="1"/>
          <p:nvPr userDrawn="1"/>
        </p:nvSpPr>
        <p:spPr>
          <a:xfrm>
            <a:off x="74468" y="0"/>
            <a:ext cx="1040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7200" dirty="0">
                <a:solidFill>
                  <a:srgbClr val="2B3453"/>
                </a:solidFill>
              </a:rPr>
              <a:t>0</a:t>
            </a:r>
            <a:r>
              <a:rPr lang="en-US" altLang="zh-CN" sz="7200" dirty="0">
                <a:solidFill>
                  <a:srgbClr val="2B34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7200" dirty="0">
              <a:solidFill>
                <a:srgbClr val="2B34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xmlns="" id="{8EC60DBA-E4E3-4F21-A9AD-5D35F5A7DCCE}"/>
              </a:ext>
            </a:extLst>
          </p:cNvPr>
          <p:cNvSpPr txBox="1"/>
          <p:nvPr userDrawn="1"/>
        </p:nvSpPr>
        <p:spPr>
          <a:xfrm>
            <a:off x="954882" y="192950"/>
            <a:ext cx="5283991" cy="537428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pPr algn="l" defTabSz="914400" rtl="0">
              <a:defRPr/>
            </a:pPr>
            <a:r>
              <a:rPr lang="zh-CN" altLang="en-US" sz="2800" b="1" dirty="0">
                <a:solidFill>
                  <a:srgbClr val="2B3453"/>
                </a:solidFill>
                <a:latin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77EB638-C357-4220-B1A1-8F3982F9B78D}"/>
              </a:ext>
            </a:extLst>
          </p:cNvPr>
          <p:cNvSpPr txBox="1"/>
          <p:nvPr userDrawn="1"/>
        </p:nvSpPr>
        <p:spPr>
          <a:xfrm>
            <a:off x="954882" y="600164"/>
            <a:ext cx="516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 b="1">
                <a:gradFill flip="none" rotWithShape="1">
                  <a:gsLst>
                    <a:gs pos="43000">
                      <a:srgbClr val="282828"/>
                    </a:gs>
                    <a:gs pos="43000">
                      <a:srgbClr val="FF4A53"/>
                    </a:gs>
                  </a:gsLst>
                  <a:lin ang="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 defTabSz="914400" rtl="0">
              <a:defRPr/>
            </a:pPr>
            <a:r>
              <a:rPr lang="en-US" altLang="zh-CN" sz="2400" b="0" dirty="0">
                <a:solidFill>
                  <a:prstClr val="black"/>
                </a:solidFill>
                <a:latin typeface="Arial"/>
                <a:ea typeface="黑体" panose="02010609060101010101" pitchFamily="49" charset="-122"/>
              </a:rPr>
              <a:t>Click here to add Title</a:t>
            </a:r>
            <a:endParaRPr lang="zh-CN" altLang="en-US" sz="2400" b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5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1" y="365780"/>
            <a:ext cx="10515224" cy="1324635"/>
          </a:xfrm>
          <a:prstGeom prst="rect">
            <a:avLst/>
          </a:prstGeom>
        </p:spPr>
        <p:txBody>
          <a:bodyPr vert="horz" lIns="86684" tIns="43346" rIns="86684" bIns="4334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1" y="1825891"/>
            <a:ext cx="10515224" cy="4351728"/>
          </a:xfrm>
          <a:prstGeom prst="rect">
            <a:avLst/>
          </a:prstGeom>
        </p:spPr>
        <p:txBody>
          <a:bodyPr vert="horz" lIns="86684" tIns="43346" rIns="86684" bIns="4334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5" y="6356749"/>
            <a:ext cx="2742447" cy="364275"/>
          </a:xfrm>
          <a:prstGeom prst="rect">
            <a:avLst/>
          </a:prstGeom>
        </p:spPr>
        <p:txBody>
          <a:bodyPr vert="horz" lIns="86684" tIns="43346" rIns="86684" bIns="4334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6A73-8E87-4ACA-AA1C-83475A4BA7C8}" type="datetimeFigureOut">
              <a:rPr lang="ar-EG" smtClean="0"/>
              <a:t>26/07/1446</a:t>
            </a:fld>
            <a:endParaRPr lang="ar-EG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9" y="6356749"/>
            <a:ext cx="4115177" cy="364275"/>
          </a:xfrm>
          <a:prstGeom prst="rect">
            <a:avLst/>
          </a:prstGeom>
        </p:spPr>
        <p:txBody>
          <a:bodyPr vert="horz" lIns="86684" tIns="43346" rIns="86684" bIns="4334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73" y="6356749"/>
            <a:ext cx="2742447" cy="364275"/>
          </a:xfrm>
          <a:prstGeom prst="rect">
            <a:avLst/>
          </a:prstGeom>
        </p:spPr>
        <p:txBody>
          <a:bodyPr vert="horz" lIns="86684" tIns="43346" rIns="86684" bIns="4334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711D-20B2-4D32-B33C-D19FB9832C37}" type="slidenum">
              <a:rPr lang="ar-EG" smtClean="0"/>
              <a:t>‹#›</a:t>
            </a:fld>
            <a:endParaRPr lang="ar-EG"/>
          </a:p>
        </p:txBody>
      </p:sp>
      <p:pic>
        <p:nvPicPr>
          <p:cNvPr id="1026" name="Picture 2" descr="C:\Users\Administrator\Desktop\图片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836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09" indent="-216709" algn="l" defTabSz="866836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26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545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961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381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2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214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628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047" indent="-216709" algn="l" defTabSz="866836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417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836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54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667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086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506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919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337" algn="l" defTabSz="8668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3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35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3" y="365190"/>
            <a:ext cx="10515600" cy="132579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3" y="1825945"/>
            <a:ext cx="10515600" cy="435210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3" y="6357469"/>
            <a:ext cx="2743200" cy="36518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B16A73-8E87-4ACA-AA1C-83475A4BA7C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914400"/>
              <a:t>26/07/1446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7469"/>
            <a:ext cx="4114800" cy="36518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469"/>
            <a:ext cx="2743200" cy="36518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13711D-20B2-4D32-B33C-D19FB9832C3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0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baianat.com/ar/books/graphic-design/visual-progression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, full av färg&#10;&#10;Automatiskt genererad beskrivning">
            <a:extLst>
              <a:ext uri="{FF2B5EF4-FFF2-40B4-BE49-F238E27FC236}">
                <a16:creationId xmlns:a16="http://schemas.microsoft.com/office/drawing/2014/main" xmlns="" id="{3023F820-FD06-45C1-985C-A3961CB76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r="23879" b="-2"/>
          <a:stretch/>
        </p:blipFill>
        <p:spPr>
          <a:xfrm>
            <a:off x="3287689" y="10"/>
            <a:ext cx="890431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xmlns="" id="{CA5CE946-ED9B-42EF-8F9F-BE550402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7"/>
            <a:ext cx="11353800" cy="4765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19900" dirty="0">
                <a:latin typeface="Aldhabi" panose="01000000000000000000" pitchFamily="2" charset="-78"/>
                <a:cs typeface="Aldhabi" panose="01000000000000000000" pitchFamily="2" charset="-78"/>
              </a:rPr>
              <a:t>بسم الله </a:t>
            </a:r>
            <a:r>
              <a:rPr lang="ar-SA" sz="19900" dirty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1118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ناسب في الطبيعة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649072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54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أشكال التناسب في الطبيعة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8352928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54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4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٥</a:t>
            </a:r>
            <a:r>
              <a:rPr lang="ar-EG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. </a:t>
            </a:r>
            <a:r>
              <a:rPr lang="ar-EG" sz="4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التناسب و النسبة الذهبية</a:t>
            </a:r>
            <a:endParaRPr lang="en-US" sz="4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448" y="1412776"/>
            <a:ext cx="10945216" cy="5999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a typeface="Calibri"/>
                <a:cs typeface="+mj-cs"/>
              </a:rPr>
              <a:t>استخدام المبادئ الرياضية في الفن والتصميم يساعد العقل البشرى على إدراك وفهم العلاقات بين الكتل والفراغات بطريقة يسيرة وسهلة</a:t>
            </a:r>
            <a:r>
              <a:rPr lang="en-US" sz="2800" b="1" dirty="0">
                <a:latin typeface="Arial"/>
                <a:ea typeface="Calibri"/>
                <a:cs typeface="+mj-cs"/>
              </a:rPr>
              <a:t> . </a:t>
            </a:r>
            <a:r>
              <a:rPr lang="ar-SA" sz="2800" b="1" dirty="0">
                <a:ea typeface="Calibri"/>
                <a:cs typeface="+mj-cs"/>
              </a:rPr>
              <a:t>ولهذا السبب فإن التماثل</a:t>
            </a:r>
            <a:r>
              <a:rPr lang="en-US" sz="2800" b="1" dirty="0">
                <a:latin typeface="Arial"/>
                <a:ea typeface="Calibri"/>
                <a:cs typeface="+mj-cs"/>
              </a:rPr>
              <a:t> symmetry </a:t>
            </a:r>
            <a:r>
              <a:rPr lang="ar-SA" sz="2800" b="1" dirty="0">
                <a:ea typeface="Calibri"/>
                <a:cs typeface="+mj-cs"/>
              </a:rPr>
              <a:t>والتوازن</a:t>
            </a:r>
            <a:r>
              <a:rPr lang="en-US" sz="2800" b="1" dirty="0">
                <a:latin typeface="Arial"/>
                <a:ea typeface="Calibri"/>
                <a:cs typeface="+mj-cs"/>
              </a:rPr>
              <a:t> balance </a:t>
            </a:r>
            <a:r>
              <a:rPr lang="ar-SA" sz="2800" b="1" dirty="0">
                <a:ea typeface="Calibri"/>
                <a:cs typeface="+mj-cs"/>
              </a:rPr>
              <a:t>التناسب</a:t>
            </a:r>
            <a:r>
              <a:rPr lang="en-US" sz="2800" b="1" dirty="0">
                <a:latin typeface="Arial"/>
                <a:ea typeface="Calibri"/>
                <a:cs typeface="+mj-cs"/>
              </a:rPr>
              <a:t> proportion </a:t>
            </a:r>
            <a:r>
              <a:rPr lang="ar-SA" sz="2800" b="1" dirty="0" err="1">
                <a:ea typeface="Calibri"/>
                <a:cs typeface="+mj-cs"/>
              </a:rPr>
              <a:t>هى</a:t>
            </a:r>
            <a:r>
              <a:rPr lang="ar-SA" sz="2800" b="1" dirty="0">
                <a:ea typeface="Calibri"/>
                <a:cs typeface="+mj-cs"/>
              </a:rPr>
              <a:t> من المبادئ الهامة </a:t>
            </a:r>
            <a:r>
              <a:rPr lang="ar-SA" sz="2800" b="1" dirty="0" err="1">
                <a:ea typeface="Calibri"/>
                <a:cs typeface="+mj-cs"/>
              </a:rPr>
              <a:t>فى</a:t>
            </a:r>
            <a:r>
              <a:rPr lang="ar-SA" sz="2800" b="1" dirty="0">
                <a:ea typeface="Calibri"/>
                <a:cs typeface="+mj-cs"/>
              </a:rPr>
              <a:t> التصميم</a:t>
            </a:r>
            <a:r>
              <a:rPr lang="en-US" sz="2800" b="1" dirty="0">
                <a:latin typeface="Arial"/>
                <a:ea typeface="Calibri"/>
                <a:cs typeface="+mj-cs"/>
              </a:rPr>
              <a:t> </a:t>
            </a:r>
            <a:r>
              <a:rPr lang="en-US" sz="2800" b="1" dirty="0" smtClean="0">
                <a:latin typeface="Arial"/>
                <a:ea typeface="Calibri"/>
                <a:cs typeface="+mj-cs"/>
              </a:rPr>
              <a:t>.</a:t>
            </a:r>
            <a:r>
              <a:rPr lang="ar-SA" sz="2800" b="1" dirty="0" smtClean="0">
                <a:ea typeface="Calibri"/>
                <a:cs typeface="+mj-cs"/>
              </a:rPr>
              <a:t>يستفيد </a:t>
            </a:r>
            <a:r>
              <a:rPr lang="ar-SA" sz="2800" b="1" dirty="0">
                <a:ea typeface="Calibri"/>
                <a:cs typeface="+mj-cs"/>
              </a:rPr>
              <a:t>العديد من المصممين من النسبة الذهبية</a:t>
            </a:r>
            <a:r>
              <a:rPr lang="en-US" sz="2800" b="1" dirty="0">
                <a:latin typeface="Arial"/>
                <a:ea typeface="Calibri"/>
                <a:cs typeface="+mj-cs"/>
              </a:rPr>
              <a:t> golden ratio </a:t>
            </a:r>
            <a:r>
              <a:rPr lang="ar-SA" sz="2800" b="1" dirty="0">
                <a:ea typeface="Calibri"/>
                <a:cs typeface="+mj-cs"/>
              </a:rPr>
              <a:t>أو القاعدة الذهبية</a:t>
            </a:r>
            <a:r>
              <a:rPr lang="en-US" sz="2800" b="1" dirty="0">
                <a:latin typeface="Arial"/>
                <a:ea typeface="Calibri"/>
                <a:cs typeface="+mj-cs"/>
              </a:rPr>
              <a:t> golden rule </a:t>
            </a:r>
            <a:r>
              <a:rPr lang="ar-SA" sz="2800" b="1" dirty="0">
                <a:ea typeface="Calibri"/>
                <a:cs typeface="+mj-cs"/>
              </a:rPr>
              <a:t>عند تصميم الكثير من المشاريع . وهي نظرية رياضية تقيس التناسب بين عنصرين داخل التصميم وتكون قيمة هذه النسبة 1.618 ، ونلاحظ هذه النسبة </a:t>
            </a:r>
            <a:r>
              <a:rPr lang="ar-SA" sz="2800" b="1" dirty="0" err="1">
                <a:ea typeface="Calibri"/>
                <a:cs typeface="+mj-cs"/>
              </a:rPr>
              <a:t>فى</a:t>
            </a:r>
            <a:r>
              <a:rPr lang="ar-SA" sz="2800" b="1" dirty="0">
                <a:ea typeface="Calibri"/>
                <a:cs typeface="+mj-cs"/>
              </a:rPr>
              <a:t> اللوحة المشهورة للموناليزا وايضا </a:t>
            </a:r>
            <a:r>
              <a:rPr lang="ar-SA" sz="2800" b="1" dirty="0" err="1">
                <a:ea typeface="Calibri"/>
                <a:cs typeface="+mj-cs"/>
              </a:rPr>
              <a:t>فى</a:t>
            </a:r>
            <a:r>
              <a:rPr lang="ar-SA" sz="2800" b="1" dirty="0">
                <a:ea typeface="Calibri"/>
                <a:cs typeface="+mj-cs"/>
              </a:rPr>
              <a:t> بعض الشعارات المشهورة مثل شعار تويوتا و شعار بيبسي وغيرها من الشركات الكبرى</a:t>
            </a:r>
            <a:r>
              <a:rPr lang="en-US" sz="2800" b="1" dirty="0" smtClean="0">
                <a:latin typeface="Arial"/>
                <a:ea typeface="Calibri"/>
                <a:cs typeface="+mj-cs"/>
              </a:rPr>
              <a:t>.</a:t>
            </a:r>
            <a:r>
              <a:rPr lang="ar-EG" sz="2800" b="1" dirty="0" smtClean="0">
                <a:latin typeface="Arial"/>
                <a:ea typeface="Calibri"/>
                <a:cs typeface="+mj-cs"/>
              </a:rPr>
              <a:t> يستخدم </a:t>
            </a:r>
            <a:r>
              <a:rPr lang="ar-EG" sz="2800" b="1" dirty="0">
                <a:latin typeface="Arial"/>
                <a:ea typeface="Calibri"/>
                <a:cs typeface="+mj-cs"/>
              </a:rPr>
              <a:t>المصممين النسبة الذهبية و المستطيل الذهبي </a:t>
            </a:r>
            <a:r>
              <a:rPr lang="ar-EG" sz="2800" b="1" dirty="0" err="1">
                <a:latin typeface="Arial"/>
                <a:ea typeface="Calibri"/>
                <a:cs typeface="+mj-cs"/>
              </a:rPr>
              <a:t>فى</a:t>
            </a:r>
            <a:r>
              <a:rPr lang="ar-EG" sz="2800" b="1" dirty="0">
                <a:latin typeface="Arial"/>
                <a:ea typeface="Calibri"/>
                <a:cs typeface="+mj-cs"/>
              </a:rPr>
              <a:t> تصاميمهم مثل صفحات الإنترنت والشعارات والكتب والمجلات </a:t>
            </a:r>
            <a:r>
              <a:rPr lang="ar-EG" sz="2800" b="1" dirty="0" smtClean="0">
                <a:latin typeface="Arial"/>
                <a:ea typeface="Calibri"/>
                <a:cs typeface="+mj-cs"/>
              </a:rPr>
              <a:t>وغيرها. يستخدم </a:t>
            </a:r>
            <a:r>
              <a:rPr lang="ar-EG" sz="2800" b="1" dirty="0">
                <a:latin typeface="Arial"/>
                <a:ea typeface="Calibri"/>
                <a:cs typeface="+mj-cs"/>
              </a:rPr>
              <a:t>المصممين النسبة الذهبية و المستطيل الذهبي </a:t>
            </a:r>
            <a:r>
              <a:rPr lang="ar-EG" sz="2800" b="1" dirty="0" err="1">
                <a:latin typeface="Arial"/>
                <a:ea typeface="Calibri"/>
                <a:cs typeface="+mj-cs"/>
              </a:rPr>
              <a:t>فى</a:t>
            </a:r>
            <a:r>
              <a:rPr lang="ar-EG" sz="2800" b="1" dirty="0">
                <a:latin typeface="Arial"/>
                <a:ea typeface="Calibri"/>
                <a:cs typeface="+mj-cs"/>
              </a:rPr>
              <a:t> تصاميمهم مثل صفحات الإنترنت والشعارات والكتب والمجلات وغيرها.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EG" sz="2800" b="1" dirty="0"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86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نسبة الذهبية في تصميم الشعارات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110892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4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٦. السيادة </a:t>
            </a:r>
            <a:r>
              <a:rPr lang="en-US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Sovereignty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448" y="980728"/>
            <a:ext cx="10801200" cy="55912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تكتسب 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بعض الأشكال صفة السيادة وبعضها الآخر صفة التبعية . وتتطلب وحدة الشكل أن تسود خطوط ذات طبيعة خاصة أو اتجاه معين أو مساحات ذات شكل خاص أو ملمس معين أو حجم معين وبذلك يكون </a:t>
            </a:r>
            <a:r>
              <a:rPr lang="ar-SA" sz="24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 التصميم جزءا ينال أولوية لفت النظر إليه دون سواه </a:t>
            </a: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.</a:t>
            </a:r>
            <a:r>
              <a:rPr lang="ar-EG" sz="2400" b="1" dirty="0" smtClean="0">
                <a:solidFill>
                  <a:prstClr val="black"/>
                </a:solidFill>
                <a:ea typeface="Calibri"/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ومركز 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السيادة </a:t>
            </a:r>
            <a:r>
              <a:rPr lang="ar-SA" sz="24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 العمل </a:t>
            </a:r>
            <a:r>
              <a:rPr lang="ar-SA" sz="2400" b="1" dirty="0" err="1">
                <a:solidFill>
                  <a:prstClr val="black"/>
                </a:solidFill>
                <a:ea typeface="Calibri"/>
              </a:rPr>
              <a:t>الفنى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 مهما كانت طبيعته هو النواة التي يبنى حولها العمل الفني المصمم </a:t>
            </a: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.وهناك 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العديد من الوسائل التي يمكن بواسطتها أن تقوى مركز السيادة :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كالسيادة عن طريق اختلاف شكل الخطوط او شكل عناصر التصميم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التباين </a:t>
            </a:r>
            <a:r>
              <a:rPr lang="ar-SA" sz="2000" b="1" kern="1000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 الالوان او درجة اللون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حدة أحد أجزاء التصميم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الانعزال </a:t>
            </a:r>
            <a:r>
              <a:rPr lang="ar-SA" sz="2000" b="1" kern="1000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 أحد أجزاء العمل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الحركة أو السكون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توحيد اتجاه النظر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000" b="1" kern="1000" dirty="0">
                <a:solidFill>
                  <a:prstClr val="black"/>
                </a:solidFill>
                <a:ea typeface="Calibri"/>
              </a:rPr>
              <a:t>•	السيادة عن طريق القرب والبعد</a:t>
            </a:r>
          </a:p>
        </p:txBody>
      </p:sp>
    </p:spTree>
    <p:extLst>
      <p:ext uri="{BB962C8B-B14F-4D97-AF65-F5344CB8AC3E}">
        <p14:creationId xmlns:p14="http://schemas.microsoft.com/office/powerpoint/2010/main" val="267586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 السيادة Sovereign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0"/>
            <a:ext cx="85689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4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. </a:t>
            </a:r>
            <a:r>
              <a:rPr lang="ar-EG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٧. المحاذاة </a:t>
            </a:r>
            <a:r>
              <a:rPr lang="en-US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Alignment</a:t>
            </a:r>
          </a:p>
          <a:p>
            <a:pPr algn="ctr" defTabSz="914400">
              <a:lnSpc>
                <a:spcPct val="95000"/>
              </a:lnSpc>
              <a:defRPr/>
            </a:pPr>
            <a:endParaRPr lang="en-US" sz="4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448" y="980728"/>
            <a:ext cx="10801200" cy="24724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المحاذاة 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من المبادئ الاساسية </a:t>
            </a:r>
            <a:r>
              <a:rPr lang="ar-SA" sz="2400" b="1" dirty="0" err="1">
                <a:solidFill>
                  <a:prstClr val="black"/>
                </a:solidFill>
                <a:ea typeface="Calibri"/>
              </a:rPr>
              <a:t>التى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 تساعد على إنشاء النظام وعمل التدرج البصري داخل التصميم ، فتصبح التصميمات جذابة وسهلة القراءة ومريحة للنظر 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ea typeface="Calibri"/>
              </a:rPr>
              <a:t>وهناك بعض نصائح مهمة للحصول تصميمات جذابة من خلال مبدأ المحاذاة :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ea typeface="Calibri"/>
              </a:rPr>
              <a:t>•	تأكد من محاذاة جميع العناصر مع بعضها البعض : بمحاذاة جميع العناصر في التصميم الى اليمين او اليسار او المركز يعطي شعورا بالنظام ، وتساعد على الظهور بشكل أفضل بصريا.</a:t>
            </a:r>
          </a:p>
        </p:txBody>
      </p:sp>
    </p:spTree>
    <p:extLst>
      <p:ext uri="{BB962C8B-B14F-4D97-AF65-F5344CB8AC3E}">
        <p14:creationId xmlns:p14="http://schemas.microsoft.com/office/powerpoint/2010/main" val="58432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محاذاة Align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842493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1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4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. </a:t>
            </a:r>
            <a:r>
              <a:rPr lang="ar-EG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٧. المحاذاة </a:t>
            </a:r>
            <a:r>
              <a:rPr lang="en-US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Alignment</a:t>
            </a:r>
          </a:p>
          <a:p>
            <a:pPr algn="ctr" defTabSz="914400">
              <a:lnSpc>
                <a:spcPct val="95000"/>
              </a:lnSpc>
              <a:defRPr/>
            </a:pPr>
            <a:endParaRPr lang="en-US" sz="4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448" y="980728"/>
            <a:ext cx="10801200" cy="905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ea typeface="Calibri"/>
              </a:rPr>
              <a:t>•عمل 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مسافات متساوية بين جميع العناصر: لابد من التأكد أن المسافات التي بين العناصر متساوية عن محاذاتها ، وهذا سوف يساعد على قراءتها بوضوح ، وتحريك العين بشكل مريح </a:t>
            </a:r>
            <a:r>
              <a:rPr lang="ar-SA" sz="24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400" b="1" dirty="0">
                <a:solidFill>
                  <a:prstClr val="black"/>
                </a:solidFill>
                <a:ea typeface="Calibri"/>
              </a:rPr>
              <a:t> اتجاه المحاذاة.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88" y="2636912"/>
            <a:ext cx="9558389" cy="36229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محاذاة العناصر افقيا او رأسيا في التصميم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116632"/>
            <a:ext cx="8662258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8808640" y="175016"/>
            <a:ext cx="3408040" cy="642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600" b="1" dirty="0">
                <a:ea typeface="Calibri"/>
              </a:rPr>
              <a:t>محاذاة العناصر افقيا او رأسيا: يمكننا محاذاة العناصر حول المحور </a:t>
            </a:r>
            <a:r>
              <a:rPr lang="ar-SA" sz="3600" b="1" dirty="0" err="1">
                <a:ea typeface="Calibri"/>
              </a:rPr>
              <a:t>الرأسى</a:t>
            </a:r>
            <a:r>
              <a:rPr lang="ar-SA" sz="3600" b="1" dirty="0">
                <a:ea typeface="Calibri"/>
              </a:rPr>
              <a:t> </a:t>
            </a:r>
            <a:r>
              <a:rPr lang="ar-SA" sz="3600" b="1" dirty="0" err="1">
                <a:ea typeface="Calibri"/>
              </a:rPr>
              <a:t>والافقى</a:t>
            </a:r>
            <a:r>
              <a:rPr lang="ar-SA" sz="3600" b="1" dirty="0">
                <a:ea typeface="Calibri"/>
              </a:rPr>
              <a:t>، عند التقاء المحورين يتحقق الاستقرار والتوازن والتناغم بين العناصر</a:t>
            </a:r>
            <a:r>
              <a:rPr lang="en-US" sz="3600" b="1" dirty="0">
                <a:latin typeface="Arial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83432" y="620688"/>
            <a:ext cx="9929234" cy="51886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 rtl="1">
              <a:lnSpc>
                <a:spcPct val="130000"/>
              </a:lnSpc>
              <a:defRPr/>
            </a:pPr>
            <a:endParaRPr lang="ar-IQ" sz="13800" b="1" dirty="0">
              <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  <a:tileRect/>
                </a:gradFill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85000"/>
                  </a:prstClr>
                </a:outerShdw>
              </a:effectLst>
              <a:latin typeface="ae_Sindibad" pitchFamily="18" charset="-78"/>
              <a:cs typeface="Diwani Lette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12271052" cy="5445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140FE8FF-CBF6-401B-BFA8-3A9A12420BB1}"/>
              </a:ext>
            </a:extLst>
          </p:cNvPr>
          <p:cNvSpPr txBox="1"/>
          <p:nvPr/>
        </p:nvSpPr>
        <p:spPr>
          <a:xfrm>
            <a:off x="2383185" y="1322827"/>
            <a:ext cx="7425630" cy="2685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1500" b="1" i="0" u="none" strike="noStrike" kern="1200" cap="none" spc="0" normalizeH="0" baseline="0" noProof="0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uLnTx/>
                <a:uFillTx/>
                <a:latin typeface="ae_Sindibad" pitchFamily="18" charset="-78"/>
                <a:cs typeface="Diwani Letter" pitchFamily="2" charset="-78"/>
              </a:rPr>
              <a:t>1.</a:t>
            </a:r>
            <a:r>
              <a:rPr kumimoji="0" lang="ar-EG" sz="11500" b="1" i="0" u="none" strike="noStrike" kern="1200" cap="none" spc="0" normalizeH="0" noProof="0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uLnTx/>
                <a:uFillTx/>
                <a:latin typeface="ae_Sindibad" pitchFamily="18" charset="-78"/>
                <a:cs typeface="Diwani Letter" pitchFamily="2" charset="-78"/>
              </a:rPr>
              <a:t> </a:t>
            </a:r>
            <a:r>
              <a:rPr kumimoji="0" lang="ar-EG" sz="11500" b="1" i="0" u="none" strike="noStrike" kern="1200" cap="none" spc="0" normalizeH="0" baseline="0" noProof="0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uLnTx/>
                <a:uFillTx/>
                <a:latin typeface="ae_Sindibad" pitchFamily="18" charset="-78"/>
                <a:cs typeface="Diwani Letter" pitchFamily="2" charset="-78"/>
              </a:rPr>
              <a:t> </a:t>
            </a:r>
            <a:r>
              <a:rPr lang="ar-EG" sz="11500" b="1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latin typeface="ae_Sindibad" pitchFamily="18" charset="-78"/>
                <a:cs typeface="Diwani Letter" pitchFamily="2" charset="-78"/>
              </a:rPr>
              <a:t>اسس</a:t>
            </a:r>
            <a:r>
              <a:rPr lang="ar-EG" sz="13800" b="1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latin typeface="ae_Sindibad" pitchFamily="18" charset="-78"/>
                <a:cs typeface="Diwani Letter" pitchFamily="2" charset="-78"/>
              </a:rPr>
              <a:t> التصميم</a:t>
            </a:r>
            <a:r>
              <a:rPr kumimoji="0" lang="ar-EG" sz="13800" b="1" i="0" u="none" strike="noStrike" kern="1200" cap="none" spc="0" normalizeH="0" baseline="0" noProof="0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uLnTx/>
                <a:uFillTx/>
                <a:latin typeface="ae_Sindibad" pitchFamily="18" charset="-78"/>
                <a:cs typeface="Diwani Letter" pitchFamily="2" charset="-78"/>
              </a:rPr>
              <a:t> </a:t>
            </a:r>
            <a:endParaRPr kumimoji="0" lang="ar-IQ" sz="13800" b="1" i="0" u="none" strike="noStrike" kern="1200" cap="none" spc="0" normalizeH="0" baseline="0" noProof="0" dirty="0">
              <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  <a:tileRect/>
                </a:gra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ae_Sindibad" pitchFamily="18" charset="-78"/>
              <a:cs typeface="Diwani Lett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6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محاذاة الكتابات لتناسب الصور في التصميم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32656"/>
            <a:ext cx="8280920" cy="6245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8760296" y="-27384"/>
            <a:ext cx="3408040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3200" b="1" dirty="0">
                <a:ea typeface="Calibri"/>
              </a:rPr>
              <a:t>محاذاة الكتابات لتناسب الصور: لابد ان تكون محاذاة الكتابات مصممة خصيصا لوضع الصور، فعلى سبيل المثال لو اخترنا صوره وكان الجزء المهم فيها ناحية اليمين، فيمكننا محاذاة الكتابات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نفس الاتجاه وهكذا</a:t>
            </a:r>
            <a:r>
              <a:rPr lang="en-US" sz="3200" b="1" dirty="0">
                <a:latin typeface="Arial"/>
                <a:ea typeface="Calibri"/>
                <a:cs typeface="Arial"/>
              </a:rPr>
              <a:t> </a:t>
            </a:r>
            <a:r>
              <a:rPr lang="en-US" sz="2000" b="1" dirty="0">
                <a:latin typeface="Arial"/>
                <a:ea typeface="Calibri"/>
                <a:cs typeface="Arial"/>
              </a:rPr>
              <a:t>..</a:t>
            </a:r>
            <a:endParaRPr lang="en-US" sz="105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2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عمل هوامش حول التصمي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0648"/>
            <a:ext cx="8008312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8736632" y="44624"/>
            <a:ext cx="3192016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Arial"/>
                <a:ea typeface="Calibri"/>
                <a:cs typeface="Arial"/>
              </a:rPr>
              <a:t> </a:t>
            </a:r>
            <a:endParaRPr lang="en-US" sz="10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>
                <a:ea typeface="Calibri"/>
              </a:rPr>
              <a:t>عمل هوامش حول التصميم: ترك هوامش حول محتوى الصفحة يساعد على تركيز العين على هذا المحتوى افضل</a:t>
            </a:r>
            <a:r>
              <a:rPr lang="en-US" sz="4000" b="1" dirty="0">
                <a:latin typeface="Arial"/>
                <a:ea typeface="Calibri"/>
                <a:cs typeface="Arial"/>
              </a:rPr>
              <a:t>.</a:t>
            </a:r>
            <a:r>
              <a:rPr lang="en-US" sz="2400" dirty="0">
                <a:latin typeface="Arial"/>
                <a:ea typeface="Calibri"/>
                <a:cs typeface="Arial"/>
              </a:rPr>
              <a:t>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1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6">
            <a:extLst>
              <a:ext uri="{FF2B5EF4-FFF2-40B4-BE49-F238E27FC236}">
                <a16:creationId xmlns:a16="http://schemas.microsoft.com/office/drawing/2014/main" xmlns="" id="{7DA3C418-758E-4180-A5D0-8655D680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8C8EF06-5EC3-4883-AFAF-D74FF4655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-6350"/>
            <a:ext cx="10833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أهمية المحاذاة في التصميم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85" y="47942"/>
            <a:ext cx="3923030" cy="67621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52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تدرج البصري">
            <a:hlinkClick r:id="rId2" tooltip="&quot;التدرج البصري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60647"/>
            <a:ext cx="10585176" cy="6320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57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22766"/>
          <a:stretch/>
        </p:blipFill>
        <p:spPr>
          <a:xfrm>
            <a:off x="767408" y="760490"/>
            <a:ext cx="11277600" cy="59436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74209DCA-980F-493F-99E2-7A0C564E29A7}"/>
              </a:ext>
            </a:extLst>
          </p:cNvPr>
          <p:cNvSpPr txBox="1"/>
          <p:nvPr/>
        </p:nvSpPr>
        <p:spPr>
          <a:xfrm>
            <a:off x="479376" y="476672"/>
            <a:ext cx="7848872" cy="285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3800" b="1" i="0" u="none" strike="noStrike" kern="1200" cap="none" spc="0" normalizeH="0" baseline="0" noProof="0" dirty="0" smtClean="0">
                <a:ln>
                  <a:gradFill flip="none"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2700000" scaled="1"/>
                    <a:tileRect/>
                  </a:gradFill>
                </a:ln>
                <a:solidFill>
                  <a:srgbClr val="F6F0CA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  <a:uLnTx/>
                <a:uFillTx/>
                <a:latin typeface="ae_Sindibad" pitchFamily="18" charset="-78"/>
                <a:ea typeface="+mn-ea"/>
                <a:cs typeface="Diwani Letter" pitchFamily="2" charset="-78"/>
              </a:rPr>
              <a:t>2.عناصر التصميم</a:t>
            </a:r>
            <a:endParaRPr kumimoji="0" lang="ar-IQ" sz="13800" b="1" i="0" u="none" strike="noStrike" kern="1200" cap="none" spc="0" normalizeH="0" baseline="0" noProof="0" dirty="0">
              <a:ln>
                <a:gradFill flip="none"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2700000" scaled="1"/>
                  <a:tileRect/>
                </a:gradFill>
              </a:ln>
              <a:solidFill>
                <a:srgbClr val="F6F0CA"/>
              </a:solidFill>
              <a:effectLst>
                <a:outerShdw blurRad="50800" dist="38100" dir="2700000" algn="tl" rotWithShape="0">
                  <a:prstClr val="black">
                    <a:alpha val="85000"/>
                  </a:prstClr>
                </a:outerShdw>
              </a:effectLst>
              <a:uLnTx/>
              <a:uFillTx/>
              <a:latin typeface="ae_Sindibad" pitchFamily="18" charset="-78"/>
              <a:ea typeface="+mn-ea"/>
              <a:cs typeface="Diwani Lette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52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إيقاع الحر في التصميم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925"/>
            <a:ext cx="6705600" cy="678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46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الإيقاع </a:t>
            </a:r>
            <a:r>
              <a:rPr lang="ar-EG" sz="5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:</a:t>
            </a:r>
            <a:endParaRPr lang="ar-EG" sz="5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7448" y="1268760"/>
            <a:ext cx="10801200" cy="5001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 </a:t>
            </a:r>
            <a:endParaRPr lang="en-US" sz="1000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وهناك بعض القيم الفرعية </a:t>
            </a:r>
            <a:r>
              <a:rPr lang="ar-SA" sz="3200" b="1" dirty="0" err="1">
                <a:solidFill>
                  <a:prstClr val="black"/>
                </a:solidFill>
                <a:ea typeface="Calibri"/>
              </a:rPr>
              <a:t>التى</a:t>
            </a:r>
            <a:r>
              <a:rPr lang="ar-SA" sz="3200" b="1" dirty="0">
                <a:solidFill>
                  <a:prstClr val="black"/>
                </a:solidFill>
                <a:ea typeface="Calibri"/>
              </a:rPr>
              <a:t> تبرز الإيقاع بمثابة التنظيمات والصور </a:t>
            </a:r>
            <a:r>
              <a:rPr lang="ar-SA" sz="3200" b="1" dirty="0" smtClean="0">
                <a:solidFill>
                  <a:prstClr val="black"/>
                </a:solidFill>
                <a:ea typeface="Calibri"/>
              </a:rPr>
              <a:t>التي </a:t>
            </a:r>
            <a:r>
              <a:rPr lang="ar-SA" sz="3200" b="1" dirty="0">
                <a:solidFill>
                  <a:prstClr val="black"/>
                </a:solidFill>
                <a:ea typeface="Calibri"/>
              </a:rPr>
              <a:t>تحقق </a:t>
            </a:r>
            <a:r>
              <a:rPr lang="ar-SA" sz="3200" b="1" dirty="0" smtClean="0">
                <a:solidFill>
                  <a:prstClr val="black"/>
                </a:solidFill>
                <a:ea typeface="Calibri"/>
              </a:rPr>
              <a:t>عنصري </a:t>
            </a:r>
            <a:r>
              <a:rPr lang="ar-SA" sz="3200" b="1" dirty="0">
                <a:solidFill>
                  <a:prstClr val="black"/>
                </a:solidFill>
                <a:ea typeface="Calibri"/>
              </a:rPr>
              <a:t>الإيقاع المتصلان دائما وهما الامتداد والزمان.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وهذه القيم الفرعية </a:t>
            </a:r>
            <a:r>
              <a:rPr lang="ar-SA" sz="3200" b="1" dirty="0" smtClean="0">
                <a:solidFill>
                  <a:prstClr val="black"/>
                </a:solidFill>
                <a:ea typeface="Calibri"/>
              </a:rPr>
              <a:t>هي:</a:t>
            </a:r>
            <a:endParaRPr lang="ar-SA" sz="3200" b="1" dirty="0">
              <a:solidFill>
                <a:prstClr val="black"/>
              </a:solidFill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•	الإيقاع من خلال التكرار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•	الإيقاع من خلال التدرج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•	الإيقاع من خلال التنوع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prstClr val="black"/>
                </a:solidFill>
                <a:ea typeface="Calibri"/>
              </a:rPr>
              <a:t>•	الإيقاع من خلال الاستمرار</a:t>
            </a:r>
          </a:p>
        </p:txBody>
      </p:sp>
    </p:spTree>
    <p:extLst>
      <p:ext uri="{BB962C8B-B14F-4D97-AF65-F5344CB8AC3E}">
        <p14:creationId xmlns:p14="http://schemas.microsoft.com/office/powerpoint/2010/main" val="61619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الإيقاع التكرار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140" y="1548074"/>
            <a:ext cx="10801200" cy="46976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Arial"/>
                <a:ea typeface="Calibri"/>
              </a:rPr>
              <a:t>التكرار </a:t>
            </a: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يؤكد اتجاه العناصر وإدراك حركاتها ، والتكرار يشير إلى مظاهر  الامتداد والاستمرارية المرتبطة بتحقيق الحركة على سطح التصميم ذي البعدين .ويمكن تصنيف التكرار إلى: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Arial"/>
                <a:ea typeface="Calibri"/>
              </a:rPr>
              <a:t>•تكرار </a:t>
            </a: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قائم على ثبات الوحدات وثبات المسافات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Arial"/>
                <a:ea typeface="Calibri"/>
              </a:rPr>
              <a:t>•تكرار </a:t>
            </a: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قائم على ثبات الوحدات وثبات المسافات مع اختلاف وضع الوحدات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Arial"/>
                <a:ea typeface="Calibri"/>
              </a:rPr>
              <a:t>•تكرار </a:t>
            </a: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قائم على ثبات الوحدات واختلاف المسافات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 smtClean="0">
                <a:solidFill>
                  <a:prstClr val="black"/>
                </a:solidFill>
                <a:latin typeface="Arial"/>
                <a:ea typeface="Calibri"/>
              </a:rPr>
              <a:t>•تكرار </a:t>
            </a: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قائم على اختلاف الوحدات وثبات المسافات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EG" sz="2800" b="1" dirty="0">
                <a:solidFill>
                  <a:prstClr val="black"/>
                </a:solidFill>
                <a:latin typeface="Arial"/>
                <a:ea typeface="Calibri"/>
              </a:rPr>
              <a:t>تكرار قائم على اختلاف المسافات واختلاف الوحدات </a:t>
            </a:r>
          </a:p>
        </p:txBody>
      </p:sp>
    </p:spTree>
    <p:extLst>
      <p:ext uri="{BB962C8B-B14F-4D97-AF65-F5344CB8AC3E}">
        <p14:creationId xmlns:p14="http://schemas.microsoft.com/office/powerpoint/2010/main" val="61619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الإيقاع التدرج: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448" y="1149321"/>
            <a:ext cx="10801200" cy="57086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 </a:t>
            </a: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solidFill>
                  <a:prstClr val="black"/>
                </a:solidFill>
                <a:ea typeface="Calibri"/>
              </a:rPr>
              <a:t>يقوم 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الإيقاع على تنظيم الفواصل من خلال عنصرين هامين هما المسافات والوحدات او الاشكال وتتدرج هذه المسافات </a:t>
            </a:r>
            <a:r>
              <a:rPr lang="ar-SA" sz="28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اتساعها مما يؤدى الى سرعة أو بطء الإيقاع 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prstClr val="black"/>
                </a:solidFill>
                <a:ea typeface="Calibri"/>
              </a:rPr>
              <a:t>ويتوقف ذلك على حركة العين بين العناصر على مسطح التصميم ، فالتدرج الواسع عادة يبعث الإحساس بالراحة والهدوء ، وذلك بعكس التباين أو التدرج السريع الذي ينقل العين سريعا من حالة إلى أخرى مضادة لها 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prstClr val="black"/>
                </a:solidFill>
                <a:ea typeface="Calibri"/>
              </a:rPr>
              <a:t>وقد استثمر </a:t>
            </a:r>
            <a:r>
              <a:rPr lang="ar-SA" sz="2800" b="1" dirty="0" err="1">
                <a:solidFill>
                  <a:prstClr val="black"/>
                </a:solidFill>
                <a:ea typeface="Calibri"/>
              </a:rPr>
              <a:t>فنانى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الخداع البصري على سبيل المثال أسلوب التدرج بشكل فعال </a:t>
            </a:r>
            <a:r>
              <a:rPr lang="ar-SA" sz="28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أعمالهم اعتمادا على أنواع التدرج </a:t>
            </a:r>
            <a:r>
              <a:rPr lang="ar-SA" sz="2800" b="1" dirty="0" err="1">
                <a:solidFill>
                  <a:prstClr val="black"/>
                </a:solidFill>
                <a:ea typeface="Calibri"/>
              </a:rPr>
              <a:t>فى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الإيقاع المتناقص </a:t>
            </a:r>
            <a:r>
              <a:rPr lang="ar-SA" sz="2800" b="1" dirty="0" err="1">
                <a:solidFill>
                  <a:prstClr val="black"/>
                </a:solidFill>
                <a:ea typeface="Calibri"/>
              </a:rPr>
              <a:t>اى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التناقص التدريجي مع ثبات حجم الوحدات معا ، ويقال عنه أنه ايقاع متناقص ويحقق الإيقاع المتزايد حجم الوحدات تزايدا تدريجيا مع ثبات حجم الوحدات أو تزايد حجم كل منها تدريجيا معا ، فعندئذ يقال عن هذا الإيقاع بأنه متزايد.</a:t>
            </a:r>
          </a:p>
        </p:txBody>
      </p:sp>
    </p:spTree>
    <p:extLst>
      <p:ext uri="{BB962C8B-B14F-4D97-AF65-F5344CB8AC3E}">
        <p14:creationId xmlns:p14="http://schemas.microsoft.com/office/powerpoint/2010/main" val="61619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الإيقاع والتنوع و الاستمرارية:</a:t>
            </a:r>
          </a:p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:</a:t>
            </a:r>
            <a:endParaRPr lang="ar-EG" sz="5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  <a:p>
            <a:pPr algn="ctr" defTabSz="914400">
              <a:lnSpc>
                <a:spcPct val="95000"/>
              </a:lnSpc>
              <a:defRPr/>
            </a:pPr>
            <a:r>
              <a:rPr lang="ar-EG" sz="5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 :</a:t>
            </a:r>
            <a:endParaRPr lang="ar-EG" sz="5400" b="1" spc="100" dirty="0">
              <a:solidFill>
                <a:srgbClr val="B82567">
                  <a:lumMod val="75000"/>
                </a:srgbClr>
              </a:solidFill>
              <a:latin typeface="Metro" pitchFamily="2" charset="0"/>
              <a:cs typeface="Al-Rashed Sayidty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2080" y="651429"/>
            <a:ext cx="11109920" cy="62065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 </a:t>
            </a:r>
          </a:p>
          <a:p>
            <a:pPr marL="342900" indent="-342900" algn="justLow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3200" b="1" dirty="0" smtClean="0">
                <a:ea typeface="Calibri"/>
              </a:rPr>
              <a:t>يعتمد </a:t>
            </a:r>
            <a:r>
              <a:rPr lang="ar-SA" sz="3200" b="1" dirty="0">
                <a:ea typeface="Calibri"/>
              </a:rPr>
              <a:t>كل عمل فنى على تحقيق التغيير والتنغيم </a:t>
            </a:r>
            <a:r>
              <a:rPr lang="ar-SA" sz="3200" b="1" dirty="0" smtClean="0">
                <a:ea typeface="Calibri"/>
              </a:rPr>
              <a:t>الإيقاعي </a:t>
            </a:r>
            <a:r>
              <a:rPr lang="ar-SA" sz="3200" b="1" dirty="0">
                <a:ea typeface="Calibri"/>
              </a:rPr>
              <a:t>ب، حيث لا يفقد العمل وحدته </a:t>
            </a:r>
            <a:r>
              <a:rPr lang="ar-SA" sz="3200" b="1" dirty="0" err="1">
                <a:ea typeface="Calibri"/>
              </a:rPr>
              <a:t>اى</a:t>
            </a:r>
            <a:r>
              <a:rPr lang="ar-SA" sz="3200" b="1" dirty="0">
                <a:ea typeface="Calibri"/>
              </a:rPr>
              <a:t> يقوم هذا التنوع على نوع من التنظيم للحفاظ على الوحدة ، فكلما جاء التنوع بين عناصر العمل </a:t>
            </a:r>
            <a:r>
              <a:rPr lang="ar-SA" sz="3200" b="1" dirty="0" smtClean="0">
                <a:ea typeface="Calibri"/>
              </a:rPr>
              <a:t>الفني</a:t>
            </a:r>
            <a:r>
              <a:rPr lang="en-US" sz="3200" b="1" dirty="0" smtClean="0">
                <a:latin typeface="Arial"/>
                <a:ea typeface="Calibri"/>
                <a:cs typeface="Arial"/>
              </a:rPr>
              <a:t>. </a:t>
            </a:r>
            <a:r>
              <a:rPr lang="ar-SA" sz="3200" b="1" dirty="0">
                <a:ea typeface="Calibri"/>
              </a:rPr>
              <a:t>فالتكرار والتنوع صفتان متلازمتان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العمل </a:t>
            </a:r>
            <a:r>
              <a:rPr lang="ar-SA" sz="3200" b="1" dirty="0" smtClean="0">
                <a:ea typeface="Calibri"/>
              </a:rPr>
              <a:t>الفني </a:t>
            </a:r>
            <a:r>
              <a:rPr lang="ar-SA" sz="3200" b="1" dirty="0">
                <a:ea typeface="Calibri"/>
              </a:rPr>
              <a:t>المعبر ، فلا تضفي وحدته على تنوعه</a:t>
            </a:r>
            <a:r>
              <a:rPr lang="en-US" sz="3200" b="1" dirty="0">
                <a:latin typeface="Arial"/>
                <a:ea typeface="Calibri"/>
                <a:cs typeface="Arial"/>
              </a:rPr>
              <a:t>.</a:t>
            </a:r>
            <a:endParaRPr lang="en-US" sz="1200" dirty="0">
              <a:ea typeface="Calibri"/>
              <a:cs typeface="Arial"/>
            </a:endParaRPr>
          </a:p>
          <a:p>
            <a:pPr marL="342900" indent="-342900" algn="justLow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3200" b="1" dirty="0" smtClean="0">
                <a:ea typeface="Calibri"/>
              </a:rPr>
              <a:t>التواصل </a:t>
            </a:r>
            <a:r>
              <a:rPr lang="ar-SA" sz="3200" b="1" dirty="0">
                <a:ea typeface="Calibri"/>
              </a:rPr>
              <a:t>أو الاستمرار صفة أساسية تميز الإيقاع وتحقق الترابط القائم على تكرار الأشكال داخل التصميم</a:t>
            </a:r>
            <a:r>
              <a:rPr lang="en-US" sz="3200" b="1" dirty="0">
                <a:latin typeface="Arial"/>
                <a:ea typeface="Calibri"/>
                <a:cs typeface="Arial"/>
              </a:rPr>
              <a:t> . </a:t>
            </a:r>
            <a:r>
              <a:rPr lang="ar-SA" sz="3200" b="1" dirty="0">
                <a:ea typeface="Calibri"/>
              </a:rPr>
              <a:t>وتعد صفة الاستمرارية قاسم مشترك يكسب الوحدة تنوعها ويكتسب التدرج انتظامه ويعطى العمل ككل صفة الترابط بين أجزائه</a:t>
            </a:r>
            <a:r>
              <a:rPr lang="en-US" sz="3200" b="1" dirty="0">
                <a:latin typeface="Arial"/>
                <a:ea typeface="Calibri"/>
                <a:cs typeface="Arial"/>
              </a:rPr>
              <a:t> .</a:t>
            </a:r>
            <a:r>
              <a:rPr lang="ar-SA" sz="3200" b="1" dirty="0">
                <a:ea typeface="Calibri"/>
              </a:rPr>
              <a:t>إن الإيقاع مصدر حيوية التصميم وجمالياته ، بما يثيره من أنماط متغيرة للحركة ، وسببا أساسيا من أسباب فاعليات التأثير الإدراكي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المشاهد لإدراك الوحدة بين الأجزاء وإدراك التوازن بين عناصر التصميم</a:t>
            </a:r>
            <a:r>
              <a:rPr lang="en-US" sz="3200" b="1" dirty="0">
                <a:latin typeface="Arial"/>
                <a:ea typeface="Calibri"/>
                <a:cs typeface="Arial"/>
              </a:rPr>
              <a:t>.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3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2402" y="332656"/>
            <a:ext cx="9330182" cy="457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5000"/>
              </a:lnSpc>
              <a:defRPr/>
            </a:pPr>
            <a:r>
              <a:rPr lang="ar-EG" sz="4400" b="1" spc="100" dirty="0" smtClean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٥</a:t>
            </a:r>
            <a:r>
              <a:rPr lang="ar-EG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. التناسب </a:t>
            </a:r>
            <a:r>
              <a:rPr lang="en-US" sz="4400" b="1" spc="100" dirty="0">
                <a:solidFill>
                  <a:srgbClr val="B82567">
                    <a:lumMod val="75000"/>
                  </a:srgbClr>
                </a:solidFill>
                <a:latin typeface="Metro" pitchFamily="2" charset="0"/>
                <a:cs typeface="Al-Rashed Sayidty" pitchFamily="2" charset="-78"/>
              </a:rPr>
              <a:t>Proportionality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448" y="980728"/>
            <a:ext cx="10801200" cy="57190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ea typeface="Calibri"/>
              </a:rPr>
              <a:t>هو </a:t>
            </a:r>
            <a:r>
              <a:rPr lang="ar-SA" sz="3200" b="1" dirty="0">
                <a:ea typeface="Calibri"/>
              </a:rPr>
              <a:t>مفهوم يشير إلى أهمية العلاقات بين أجزاء الكيان الواحد على نسب رياضية ، والتناسب بهذا الشكل يمكن اعتباره قيمة عددية معبرة عن كيفية تواجد عناصر التصميم داخل الإطار العام للتصميم</a:t>
            </a:r>
            <a:r>
              <a:rPr lang="en-US" sz="3200" b="1" dirty="0">
                <a:latin typeface="Arial"/>
                <a:ea typeface="Calibri"/>
                <a:cs typeface="Arial"/>
              </a:rPr>
              <a:t> . </a:t>
            </a:r>
            <a:r>
              <a:rPr lang="ar-SA" sz="3200" b="1" dirty="0">
                <a:ea typeface="Calibri"/>
              </a:rPr>
              <a:t>ويمكن إدراك علاقات التناسب بوضوح بتأمل الطبيعة ، ولو نظرنا مثلا </a:t>
            </a:r>
            <a:r>
              <a:rPr lang="ar-SA" sz="3200" b="1" dirty="0" err="1">
                <a:ea typeface="Calibri"/>
              </a:rPr>
              <a:t>لاى</a:t>
            </a:r>
            <a:r>
              <a:rPr lang="ar-SA" sz="3200" b="1" dirty="0">
                <a:ea typeface="Calibri"/>
              </a:rPr>
              <a:t> شجرة سوف نلاحظ جذع الشجرة عريض جدا لحمل العصارة إلى </a:t>
            </a:r>
            <a:r>
              <a:rPr lang="ar-SA" sz="3200" b="1" dirty="0" err="1">
                <a:ea typeface="Calibri"/>
              </a:rPr>
              <a:t>باقى</a:t>
            </a:r>
            <a:r>
              <a:rPr lang="ar-SA" sz="3200" b="1" dirty="0">
                <a:ea typeface="Calibri"/>
              </a:rPr>
              <a:t> أجزاء الشجرة ، وايضا لتثبيتها على الأرض ونلاحظ ايضا ان الفروع تقل نسبتها كلما قلت طبيعة العمليات التي تقوم بها </a:t>
            </a:r>
            <a:r>
              <a:rPr lang="ar-SA" sz="3200" b="1" dirty="0" err="1">
                <a:ea typeface="Calibri"/>
              </a:rPr>
              <a:t>أى</a:t>
            </a:r>
            <a:r>
              <a:rPr lang="ar-SA" sz="3200" b="1" dirty="0">
                <a:ea typeface="Calibri"/>
              </a:rPr>
              <a:t> قلت فعالياتها بالنسبة لباقي أجزاء الشجرة . نفس الشيء نراه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الجهاز الدوري للإنسان ، فالشرايين والأوردة تتفرع وتتشعب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اجزاء صغيره وتتناقص نسبتها بما يتناسب مع الدور الذى تقوم به ، ونلاحظ التناسب ايضا </a:t>
            </a:r>
            <a:r>
              <a:rPr lang="ar-SA" sz="3200" b="1" dirty="0" err="1">
                <a:ea typeface="Calibri"/>
              </a:rPr>
              <a:t>فى</a:t>
            </a:r>
            <a:r>
              <a:rPr lang="ar-SA" sz="3200" b="1" dirty="0">
                <a:ea typeface="Calibri"/>
              </a:rPr>
              <a:t> النمو </a:t>
            </a:r>
            <a:r>
              <a:rPr lang="ar-SA" sz="3200" b="1" dirty="0" err="1">
                <a:ea typeface="Calibri"/>
              </a:rPr>
              <a:t>الحلزونى</a:t>
            </a:r>
            <a:r>
              <a:rPr lang="ar-SA" sz="3200" b="1" dirty="0">
                <a:ea typeface="Calibri"/>
              </a:rPr>
              <a:t> للقواقع والنباتات وفى الكون كله</a:t>
            </a:r>
            <a:r>
              <a:rPr lang="en-US" sz="3200" b="1" dirty="0">
                <a:latin typeface="Arial"/>
                <a:ea typeface="Calibri"/>
                <a:cs typeface="Arial"/>
              </a:rPr>
              <a:t>.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4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تناسب Proportional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0"/>
            <a:ext cx="979308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5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3453"/>
      </a:accent1>
      <a:accent2>
        <a:srgbClr val="E2A01A"/>
      </a:accent2>
      <a:accent3>
        <a:srgbClr val="BBBBB6"/>
      </a:accent3>
      <a:accent4>
        <a:srgbClr val="2B3453"/>
      </a:accent4>
      <a:accent5>
        <a:srgbClr val="E2A01A"/>
      </a:accent5>
      <a:accent6>
        <a:srgbClr val="BBBBB6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千图.potx" id="{A94BCD76-B219-433F-BA5C-5BD7EC5950C5}" vid="{3418832C-F13D-4A66-8456-67D2A382EF15}"/>
    </a:ext>
  </a:extLst>
</a:theme>
</file>

<file path=ppt/theme/theme3.xml><?xml version="1.0" encoding="utf-8"?>
<a:theme xmlns:a="http://schemas.openxmlformats.org/drawingml/2006/main" name="1_Office 主题">
  <a:themeElements>
    <a:clrScheme name="自定义 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2567"/>
      </a:accent1>
      <a:accent2>
        <a:srgbClr val="E94187"/>
      </a:accent2>
      <a:accent3>
        <a:srgbClr val="B82567"/>
      </a:accent3>
      <a:accent4>
        <a:srgbClr val="E94187"/>
      </a:accent4>
      <a:accent5>
        <a:srgbClr val="B82567"/>
      </a:accent5>
      <a:accent6>
        <a:srgbClr val="E94187"/>
      </a:accent6>
      <a:hlink>
        <a:srgbClr val="B82567"/>
      </a:hlink>
      <a:folHlink>
        <a:srgbClr val="E9418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>
        <a:spAutoFit/>
      </a:bodyPr>
      <a:lstStyle>
        <a:defPPr algn="ctr" rtl="0">
          <a:lnSpc>
            <a:spcPct val="120000"/>
          </a:lnSpc>
          <a:spcBef>
            <a:spcPct val="0"/>
          </a:spcBef>
          <a:defRPr sz="3600" b="1" dirty="0">
            <a:gradFill flip="none" rotWithShape="1">
              <a:gsLst>
                <a:gs pos="0">
                  <a:srgbClr val="684444">
                    <a:shade val="30000"/>
                    <a:satMod val="115000"/>
                  </a:srgbClr>
                </a:gs>
                <a:gs pos="50000">
                  <a:srgbClr val="684444">
                    <a:shade val="67500"/>
                    <a:satMod val="115000"/>
                  </a:srgbClr>
                </a:gs>
                <a:gs pos="100000">
                  <a:srgbClr val="6844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atin typeface="Albertus Medium" pitchFamily="34" charset="0"/>
            <a:cs typeface="Adobe Arabic" panose="02040503050201020203" pitchFamily="18" charset="-7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10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2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3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4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5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6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7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8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ppt/theme/themeOverride9.xml><?xml version="1.0" encoding="utf-8"?>
<a:themeOverride xmlns:a="http://schemas.openxmlformats.org/drawingml/2006/main">
  <a:clrScheme name="自定义 7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B82567"/>
    </a:accent1>
    <a:accent2>
      <a:srgbClr val="E94187"/>
    </a:accent2>
    <a:accent3>
      <a:srgbClr val="B82567"/>
    </a:accent3>
    <a:accent4>
      <a:srgbClr val="E94187"/>
    </a:accent4>
    <a:accent5>
      <a:srgbClr val="B82567"/>
    </a:accent5>
    <a:accent6>
      <a:srgbClr val="E94187"/>
    </a:accent6>
    <a:hlink>
      <a:srgbClr val="B82567"/>
    </a:hlink>
    <a:folHlink>
      <a:srgbClr val="E941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6905</TotalTime>
  <Words>578</Words>
  <Application>Microsoft Office PowerPoint</Application>
  <PresentationFormat>مخصص</PresentationFormat>
  <Paragraphs>52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25</vt:i4>
      </vt:variant>
    </vt:vector>
  </HeadingPairs>
  <TitlesOfParts>
    <vt:vector size="28" baseType="lpstr">
      <vt:lpstr>自定义设计方案</vt:lpstr>
      <vt:lpstr>PPT定制1801380800</vt:lpstr>
      <vt:lpstr>1_Office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Viettel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AsrarSemender abe</dc:creator>
  <cp:lastModifiedBy>Maher</cp:lastModifiedBy>
  <cp:revision>1249</cp:revision>
  <dcterms:created xsi:type="dcterms:W3CDTF">2015-01-01T10:41:59Z</dcterms:created>
  <dcterms:modified xsi:type="dcterms:W3CDTF">2025-01-25T17:59:41Z</dcterms:modified>
</cp:coreProperties>
</file>