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7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howGuides="1"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01/06/1446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/>
          <a:lstStyle/>
          <a:p>
            <a:r>
              <a:rPr lang="en-US" sz="5400" b="1" dirty="0" smtClean="0"/>
              <a:t>Protein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 smtClean="0"/>
              <a:t>Lecture.5</a:t>
            </a:r>
            <a:endParaRPr lang="en-US" dirty="0"/>
          </a:p>
          <a:p>
            <a:pPr rtl="0"/>
            <a:r>
              <a:rPr lang="en-US" dirty="0"/>
              <a:t>Prof. Dr. </a:t>
            </a:r>
            <a:r>
              <a:rPr lang="en-US" dirty="0" err="1"/>
              <a:t>Fakhria</a:t>
            </a:r>
            <a:r>
              <a:rPr lang="en-US" dirty="0"/>
              <a:t> </a:t>
            </a:r>
            <a:r>
              <a:rPr lang="en-US" dirty="0" err="1"/>
              <a:t>Jaber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b="1" dirty="0"/>
              <a:t>Recommended protein intake:</a:t>
            </a:r>
            <a:br>
              <a:rPr lang="en-US" b="1" dirty="0"/>
            </a:br>
            <a:r>
              <a:rPr lang="en-US" dirty="0"/>
              <a:t>1- An average of </a:t>
            </a:r>
            <a:r>
              <a:rPr lang="en-US" b="1" i="1" dirty="0"/>
              <a:t>15-20 % </a:t>
            </a:r>
            <a:r>
              <a:rPr lang="en-US" dirty="0"/>
              <a:t>of total energy intake for adult male &amp;female in form of essential</a:t>
            </a:r>
            <a:br>
              <a:rPr lang="en-US" dirty="0"/>
            </a:br>
            <a:r>
              <a:rPr lang="en-US" dirty="0" err="1"/>
              <a:t>a.a</a:t>
            </a:r>
            <a:r>
              <a:rPr lang="en-US" dirty="0"/>
              <a:t>. </a:t>
            </a:r>
            <a:r>
              <a:rPr lang="en-US" i="1" dirty="0"/>
              <a:t>(0.8 </a:t>
            </a:r>
            <a:r>
              <a:rPr lang="en-US" i="1" dirty="0" err="1"/>
              <a:t>gm</a:t>
            </a:r>
            <a:r>
              <a:rPr lang="en-US" i="1" dirty="0"/>
              <a:t>/kg IBW).</a:t>
            </a:r>
            <a:br>
              <a:rPr lang="en-US" i="1" dirty="0"/>
            </a:br>
            <a:r>
              <a:rPr lang="en-US" dirty="0"/>
              <a:t>2-For children require </a:t>
            </a:r>
            <a:r>
              <a:rPr lang="en-US" b="1" i="1" dirty="0"/>
              <a:t>35% </a:t>
            </a:r>
            <a:r>
              <a:rPr lang="en-US" dirty="0"/>
              <a:t>of total energy requirement in form of essential </a:t>
            </a:r>
            <a:r>
              <a:rPr lang="en-US" dirty="0" err="1"/>
              <a:t>a.a</a:t>
            </a:r>
            <a:r>
              <a:rPr lang="en-US" dirty="0"/>
              <a:t>. (</a:t>
            </a:r>
            <a:r>
              <a:rPr lang="en-US" i="1" dirty="0" smtClean="0"/>
              <a:t>2.2 </a:t>
            </a:r>
            <a:r>
              <a:rPr lang="en-US" i="1" dirty="0" err="1" smtClean="0"/>
              <a:t>gm</a:t>
            </a:r>
            <a:r>
              <a:rPr lang="en-US" i="1" dirty="0" smtClean="0"/>
              <a:t>/kg</a:t>
            </a:r>
            <a:r>
              <a:rPr lang="en-US" i="1" dirty="0"/>
              <a:t>) for &lt;0.5months age.</a:t>
            </a:r>
            <a:br>
              <a:rPr lang="en-US" i="1" dirty="0"/>
            </a:br>
            <a:r>
              <a:rPr lang="en-US" dirty="0"/>
              <a:t>3-For infants 0.5months-1years = </a:t>
            </a:r>
            <a:r>
              <a:rPr lang="en-US" i="1" dirty="0"/>
              <a:t>1.6gm/kg.</a:t>
            </a:r>
            <a:br>
              <a:rPr lang="en-US" i="1" dirty="0"/>
            </a:br>
            <a:r>
              <a:rPr lang="en-US" dirty="0"/>
              <a:t>4-It decrease with increasing of age </a:t>
            </a:r>
            <a:r>
              <a:rPr lang="en-US" i="1" dirty="0"/>
              <a:t>1.2-1g/kg (</a:t>
            </a:r>
            <a:r>
              <a:rPr lang="en-US" dirty="0"/>
              <a:t>till </a:t>
            </a:r>
            <a:r>
              <a:rPr lang="en-US" dirty="0" smtClean="0"/>
              <a:t>the age </a:t>
            </a:r>
            <a:r>
              <a:rPr lang="en-US" dirty="0"/>
              <a:t>of 14years).</a:t>
            </a:r>
            <a:br>
              <a:rPr lang="en-US" dirty="0"/>
            </a:br>
            <a:r>
              <a:rPr lang="en-US" dirty="0"/>
              <a:t>5- For 15-18years </a:t>
            </a:r>
            <a:r>
              <a:rPr lang="en-US" i="1" dirty="0"/>
              <a:t>0.9gm/kg.</a:t>
            </a:r>
            <a:br>
              <a:rPr lang="en-US" i="1" dirty="0"/>
            </a:br>
            <a:r>
              <a:rPr lang="en-US" b="1" i="1" dirty="0"/>
              <a:t>Note/ IBW= Ideal Body Weight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Calculating your daily requirement of protein:</a:t>
            </a:r>
            <a:br>
              <a:rPr lang="en-US" b="1" dirty="0"/>
            </a:br>
            <a:r>
              <a:rPr lang="en-US" dirty="0"/>
              <a:t>Multiply </a:t>
            </a:r>
            <a:r>
              <a:rPr lang="en-US" dirty="0" smtClean="0"/>
              <a:t>IB </a:t>
            </a:r>
            <a:r>
              <a:rPr lang="en-US" dirty="0"/>
              <a:t>wt. ( kg) x </a:t>
            </a:r>
            <a:r>
              <a:rPr lang="en-US" dirty="0" smtClean="0"/>
              <a:t>0.8gm/kg = </a:t>
            </a:r>
            <a:r>
              <a:rPr lang="en-US" dirty="0" err="1"/>
              <a:t>gm</a:t>
            </a:r>
            <a:r>
              <a:rPr lang="en-US" dirty="0"/>
              <a:t> of protein (RDA)</a:t>
            </a:r>
            <a:br>
              <a:rPr lang="en-US" dirty="0"/>
            </a:br>
            <a:r>
              <a:rPr lang="en-US" dirty="0"/>
              <a:t>e.g. 63.5 kg x 0.8gm/kg = 50.8 </a:t>
            </a:r>
            <a:r>
              <a:rPr lang="en-US" dirty="0" err="1"/>
              <a:t>gm</a:t>
            </a:r>
            <a:r>
              <a:rPr lang="en-US" dirty="0"/>
              <a:t> </a:t>
            </a:r>
            <a:r>
              <a:rPr lang="en-US" dirty="0" err="1"/>
              <a:t>prot.</a:t>
            </a:r>
            <a:r>
              <a:rPr lang="en-US" dirty="0"/>
              <a:t> RDA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 smtClean="0"/>
              <a:t>Vegetarianism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/>
              <a:t>many reasons why individuals eliminate animal foods from </a:t>
            </a:r>
            <a:r>
              <a:rPr lang="en-US" dirty="0"/>
              <a:t>their diets. The most common </a:t>
            </a:r>
            <a:r>
              <a:rPr lang="en-US" dirty="0" smtClean="0"/>
              <a:t>reasons are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1. economic concerns,</a:t>
            </a:r>
            <a:br>
              <a:rPr lang="en-US" dirty="0"/>
            </a:br>
            <a:r>
              <a:rPr lang="en-US" dirty="0"/>
              <a:t>2. religious guidelines,</a:t>
            </a:r>
            <a:br>
              <a:rPr lang="en-US" dirty="0"/>
            </a:br>
            <a:r>
              <a:rPr lang="en-US" dirty="0"/>
              <a:t>3. health considerations, and</a:t>
            </a:r>
            <a:br>
              <a:rPr lang="en-US" dirty="0"/>
            </a:br>
            <a:r>
              <a:rPr lang="en-US" dirty="0"/>
              <a:t>4. concern for animal life.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l" rtl="0">
              <a:buNone/>
            </a:pPr>
            <a:r>
              <a:rPr lang="en-US" dirty="0"/>
              <a:t>When a vegetarian consumes no meat, fowl, or fish as food, the further restrictions</a:t>
            </a:r>
            <a:br>
              <a:rPr lang="en-US" dirty="0"/>
            </a:br>
            <a:r>
              <a:rPr lang="en-US" dirty="0"/>
              <a:t>on the remaining part of the diet can be classified as follows: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/>
              <a:t>1. Fruitarians: individuals who eat only fruit.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/>
              <a:t>2. Vegans: individuals who eat no animal flesh nor any food of animal origin.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smtClean="0"/>
              <a:t>Lacto-vegetarians: </a:t>
            </a:r>
            <a:r>
              <a:rPr lang="en-US" dirty="0"/>
              <a:t>individuals who eat plant proteins, and also use milk.</a:t>
            </a:r>
            <a:br>
              <a:rPr lang="en-US" dirty="0"/>
            </a:br>
            <a:r>
              <a:rPr lang="en-US" dirty="0" smtClean="0"/>
              <a:t>4</a:t>
            </a:r>
            <a:r>
              <a:rPr lang="en-US" dirty="0"/>
              <a:t>. Ovo-vegetarians: individuals who eat plant proteins, as well as eggs.</a:t>
            </a:r>
            <a:br>
              <a:rPr lang="en-US" dirty="0"/>
            </a:br>
            <a:r>
              <a:rPr lang="en-US" dirty="0" smtClean="0"/>
              <a:t>5</a:t>
            </a:r>
            <a:r>
              <a:rPr lang="en-US" dirty="0"/>
              <a:t>. Lacto-</a:t>
            </a:r>
            <a:r>
              <a:rPr lang="en-US" dirty="0" err="1"/>
              <a:t>ovo</a:t>
            </a:r>
            <a:r>
              <a:rPr lang="en-US" dirty="0"/>
              <a:t>-vegetarians: individuals who eat both milk and eggs along with </a:t>
            </a:r>
            <a:r>
              <a:rPr lang="en-US" dirty="0" smtClean="0"/>
              <a:t>plant proteins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b="1" i="1" dirty="0"/>
              <a:t>Health effects of High protein diet:</a:t>
            </a:r>
            <a:br>
              <a:rPr lang="en-US" b="1" i="1" dirty="0"/>
            </a:br>
            <a:r>
              <a:rPr lang="en-US" dirty="0"/>
              <a:t>It increase deamination by the liver which increase </a:t>
            </a:r>
            <a:r>
              <a:rPr lang="en-US" dirty="0" err="1"/>
              <a:t>keto</a:t>
            </a:r>
            <a:r>
              <a:rPr lang="en-US" dirty="0"/>
              <a:t> acids&amp; </a:t>
            </a:r>
            <a:r>
              <a:rPr lang="en-US" i="1" dirty="0"/>
              <a:t>ketosis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• The increased urea is excreted by the kidneys.</a:t>
            </a:r>
            <a:br>
              <a:rPr lang="en-US" dirty="0"/>
            </a:br>
            <a:r>
              <a:rPr lang="en-US" dirty="0"/>
              <a:t>• It should be </a:t>
            </a:r>
            <a:r>
              <a:rPr lang="en-US" b="1" i="1" dirty="0"/>
              <a:t>not more than twice the RDA.</a:t>
            </a:r>
            <a:br>
              <a:rPr lang="en-US" b="1" i="1" dirty="0"/>
            </a:br>
            <a:r>
              <a:rPr lang="en-US" dirty="0"/>
              <a:t>• If more it produce </a:t>
            </a:r>
            <a:r>
              <a:rPr lang="en-US" i="1" dirty="0"/>
              <a:t>rapid wt.</a:t>
            </a:r>
            <a:br>
              <a:rPr lang="en-US" i="1" dirty="0"/>
            </a:br>
            <a:r>
              <a:rPr lang="en-US" dirty="0"/>
              <a:t>• high-protein diets discourage eating carbohydrate (starchy) foods.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High </a:t>
            </a:r>
            <a:r>
              <a:rPr lang="en-US" dirty="0"/>
              <a:t>protein diets may INCREASE the risk of cancer of the digestive tract.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sz="3400" b="1" dirty="0"/>
              <a:t>Protein in pregnancy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/>
              <a:t>• During pregnancy, the body needs more protein for tissue </a:t>
            </a:r>
            <a:r>
              <a:rPr lang="en-US" dirty="0" smtClean="0"/>
              <a:t>development and </a:t>
            </a:r>
            <a:r>
              <a:rPr lang="en-US" dirty="0"/>
              <a:t>growth. 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smtClean="0"/>
              <a:t>consume </a:t>
            </a:r>
            <a:r>
              <a:rPr lang="en-US" dirty="0"/>
              <a:t>0.55–0.69 </a:t>
            </a:r>
            <a:r>
              <a:rPr lang="en-US" dirty="0" smtClean="0"/>
              <a:t>grams per </a:t>
            </a:r>
            <a:r>
              <a:rPr lang="en-US" dirty="0"/>
              <a:t>pound (1.2–1.52 grams per kg) of protein daily during pregnancy.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smtClean="0"/>
              <a:t>The recommended daily </a:t>
            </a:r>
            <a:r>
              <a:rPr lang="en-US" dirty="0"/>
              <a:t>allowance for protein during breastfeeding is 0.59 grams per pound</a:t>
            </a:r>
            <a:br>
              <a:rPr lang="en-US" dirty="0"/>
            </a:br>
            <a:r>
              <a:rPr lang="en-US" dirty="0"/>
              <a:t>(1.3 grams per kg) per day, plus 25 additional grams.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i="1" dirty="0"/>
              <a:t>Disease associated with protein energy </a:t>
            </a:r>
            <a:r>
              <a:rPr lang="en-US" b="1" i="1" dirty="0" smtClean="0"/>
              <a:t>malnutrition</a:t>
            </a: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Kwashiorkor</a:t>
            </a:r>
            <a:r>
              <a:rPr lang="en-US" dirty="0" smtClean="0"/>
              <a:t> </a:t>
            </a:r>
            <a:r>
              <a:rPr lang="en-US" sz="2800" dirty="0"/>
              <a:t>is a type of malnutrition characterized by severe protein deficiency. It causes fluid retention and a swollen, distended abdomen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77071"/>
            <a:ext cx="4176464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077072"/>
            <a:ext cx="3049541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 smtClean="0"/>
              <a:t>2- Marasmus</a:t>
            </a:r>
            <a:r>
              <a:rPr lang="en-US" b="1" dirty="0"/>
              <a:t>: </a:t>
            </a:r>
            <a:r>
              <a:rPr lang="en-US" dirty="0"/>
              <a:t>a condition occurs in children when both protein and energy are insufficient,</a:t>
            </a:r>
            <a:br>
              <a:rPr lang="en-US" dirty="0"/>
            </a:br>
            <a:r>
              <a:rPr lang="en-US" dirty="0"/>
              <a:t>over prolonged periods. </a:t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924944"/>
            <a:ext cx="3399259" cy="3339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3212976"/>
            <a:ext cx="4248472" cy="3051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4800" b="1" i="1" dirty="0" smtClean="0"/>
              <a:t>Thank you </a:t>
            </a:r>
            <a:endParaRPr lang="en-US" sz="48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i="1" dirty="0"/>
              <a:t>Proteins: </a:t>
            </a:r>
            <a:r>
              <a:rPr lang="en-US" dirty="0"/>
              <a:t>are composed of carbon, hydrogen, oxygen, and nitrogen; they provide</a:t>
            </a:r>
            <a:br>
              <a:rPr lang="en-US" dirty="0"/>
            </a:br>
            <a:r>
              <a:rPr lang="en-US" dirty="0"/>
              <a:t>the foundation for every cell in the body. Proteins are broken down to amino acids by</a:t>
            </a:r>
            <a:br>
              <a:rPr lang="en-US" dirty="0"/>
            </a:br>
            <a:r>
              <a:rPr lang="en-US" dirty="0"/>
              <a:t>the body. </a:t>
            </a:r>
            <a:br>
              <a:rPr lang="en-US" dirty="0"/>
            </a:br>
            <a:r>
              <a:rPr lang="en-US" dirty="0"/>
              <a:t>All proteins in our body and food are built from basic units or compounds known as</a:t>
            </a:r>
            <a:br>
              <a:rPr lang="en-US" dirty="0"/>
            </a:br>
            <a:r>
              <a:rPr lang="en-US" i="1" dirty="0"/>
              <a:t>amino acids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-125152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sz="3600" b="1" dirty="0" smtClean="0"/>
              <a:t>Amino </a:t>
            </a:r>
            <a:r>
              <a:rPr lang="en-US" sz="3600" b="1" dirty="0"/>
              <a:t>acids are classified </a:t>
            </a:r>
            <a:r>
              <a:rPr lang="en-US" sz="3600" b="1" dirty="0" smtClean="0"/>
              <a:t>as:</a:t>
            </a:r>
          </a:p>
          <a:p>
            <a:pPr marL="514350" indent="-514350" algn="l" rtl="0">
              <a:buFont typeface="+mj-lt"/>
              <a:buAutoNum type="alphaUcPeriod"/>
            </a:pPr>
            <a:r>
              <a:rPr lang="en-US" dirty="0" smtClean="0"/>
              <a:t> Essential (indispensable (IDAA</a:t>
            </a:r>
            <a:r>
              <a:rPr lang="en-US" dirty="0"/>
              <a:t>))—that which cannot be produced by the body and </a:t>
            </a:r>
            <a:r>
              <a:rPr lang="en-US" dirty="0" smtClean="0"/>
              <a:t>must be </a:t>
            </a:r>
            <a:r>
              <a:rPr lang="en-US" dirty="0"/>
              <a:t>obtained from </a:t>
            </a:r>
            <a:r>
              <a:rPr lang="en-US" dirty="0" smtClean="0"/>
              <a:t>food. </a:t>
            </a:r>
            <a:r>
              <a:rPr lang="en-US" dirty="0"/>
              <a:t>Lack of these amino acids in </a:t>
            </a:r>
            <a:r>
              <a:rPr lang="en-US" dirty="0" smtClean="0"/>
              <a:t>diet, leads </a:t>
            </a:r>
            <a:r>
              <a:rPr lang="en-US" dirty="0"/>
              <a:t>to growth failure. </a:t>
            </a:r>
            <a:br>
              <a:rPr lang="en-US" dirty="0"/>
            </a:br>
            <a:endParaRPr lang="en-US" dirty="0" smtClean="0"/>
          </a:p>
          <a:p>
            <a:pPr marL="514350" indent="-514350" algn="l" rtl="0">
              <a:buFont typeface="+mj-lt"/>
              <a:buAutoNum type="alphaUcPeriod"/>
            </a:pPr>
            <a:r>
              <a:rPr lang="en-US" dirty="0" smtClean="0"/>
              <a:t>Nonessential (dispensable (DAA</a:t>
            </a:r>
            <a:r>
              <a:rPr lang="en-US" dirty="0"/>
              <a:t>))—that which can be produced by the body 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70000"/>
              </a:lnSpc>
              <a:buNone/>
            </a:pPr>
            <a:r>
              <a:rPr lang="en-US" sz="2000" b="1" dirty="0"/>
              <a:t>Classification of Protein</a:t>
            </a:r>
            <a:br>
              <a:rPr lang="en-US" sz="2000" b="1" dirty="0"/>
            </a:br>
            <a:r>
              <a:rPr lang="en-US" sz="2000" b="1" dirty="0"/>
              <a:t>I- More complex proteins </a:t>
            </a:r>
            <a:r>
              <a:rPr lang="en-US" sz="2000" dirty="0"/>
              <a:t>have a tertiary structure in </a:t>
            </a:r>
            <a:r>
              <a:rPr lang="en-US" sz="2000" dirty="0" err="1"/>
              <a:t>whcih</a:t>
            </a:r>
            <a:r>
              <a:rPr lang="en-US" sz="2000" dirty="0"/>
              <a:t> the polypeptide chain is </a:t>
            </a:r>
            <a:r>
              <a:rPr lang="en-US" sz="2000" dirty="0" smtClean="0"/>
              <a:t>wound into </a:t>
            </a:r>
            <a:r>
              <a:rPr lang="en-US" sz="2000" dirty="0"/>
              <a:t>a globular form.</a:t>
            </a:r>
            <a:br>
              <a:rPr lang="en-US" sz="2000" dirty="0"/>
            </a:br>
            <a:r>
              <a:rPr lang="en-US" sz="2000" b="1" dirty="0"/>
              <a:t>II- Simple protein</a:t>
            </a:r>
            <a:r>
              <a:rPr lang="en-US" sz="2000" dirty="0"/>
              <a:t>s yield only amino acids on hydrolysis. Albumins, globulins, </a:t>
            </a:r>
            <a:r>
              <a:rPr lang="en-US" sz="2000" dirty="0" err="1" smtClean="0"/>
              <a:t>glutelins</a:t>
            </a:r>
            <a:r>
              <a:rPr lang="en-US" sz="2000" dirty="0" smtClean="0"/>
              <a:t>, </a:t>
            </a:r>
            <a:r>
              <a:rPr lang="en-US" sz="2000" dirty="0" err="1" smtClean="0"/>
              <a:t>prolamins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err="1"/>
              <a:t>albuminoids</a:t>
            </a:r>
            <a:r>
              <a:rPr lang="en-US" sz="2000" dirty="0"/>
              <a:t> are simple proteins.</a:t>
            </a:r>
            <a:br>
              <a:rPr lang="en-US" sz="2000" dirty="0"/>
            </a:br>
            <a:r>
              <a:rPr lang="en-US" sz="2000" b="1" dirty="0"/>
              <a:t>III-Conjugated proteins </a:t>
            </a:r>
            <a:r>
              <a:rPr lang="en-US" sz="2000" dirty="0"/>
              <a:t>are combinations of simple proteins with non-protein substances.</a:t>
            </a:r>
            <a:br>
              <a:rPr lang="en-US" sz="2000" dirty="0"/>
            </a:br>
            <a:r>
              <a:rPr lang="en-US" sz="2000" dirty="0"/>
              <a:t>The combinations result in formations, which are functionally very important to the body. </a:t>
            </a:r>
            <a:br>
              <a:rPr lang="en-US" sz="2000" dirty="0"/>
            </a:b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Functions of protein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dirty="0" smtClean="0"/>
              <a:t>Provide </a:t>
            </a:r>
            <a:r>
              <a:rPr lang="en-US" dirty="0"/>
              <a:t>the body with the amino acids</a:t>
            </a:r>
            <a:br>
              <a:rPr lang="en-US" dirty="0"/>
            </a:br>
            <a:r>
              <a:rPr lang="en-US" dirty="0"/>
              <a:t>necessary for growth and maintenance of body tissues. </a:t>
            </a: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Cells</a:t>
            </a:r>
            <a:r>
              <a:rPr lang="en-US" dirty="0"/>
              <a:t>, enzymes, </a:t>
            </a:r>
            <a:r>
              <a:rPr lang="en-US" dirty="0" smtClean="0"/>
              <a:t>hormones, antibodies</a:t>
            </a:r>
            <a:r>
              <a:rPr lang="en-US" dirty="0"/>
              <a:t>, muscles, blood, and all tissues and fluid </a:t>
            </a:r>
            <a:r>
              <a:rPr lang="en-US" dirty="0" smtClean="0"/>
              <a:t>require</a:t>
            </a:r>
            <a:r>
              <a:rPr lang="en-US" dirty="0"/>
              <a:t> </a:t>
            </a:r>
            <a:r>
              <a:rPr lang="en-US" dirty="0" smtClean="0"/>
              <a:t>protein </a:t>
            </a:r>
            <a:r>
              <a:rPr lang="en-US" dirty="0"/>
              <a:t>except bile and urine </a:t>
            </a:r>
            <a:r>
              <a:rPr lang="en-US" dirty="0" smtClean="0"/>
              <a:t>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Storage</a:t>
            </a:r>
            <a:br>
              <a:rPr lang="en-US" b="1" dirty="0"/>
            </a:br>
            <a:r>
              <a:rPr lang="en-US" dirty="0"/>
              <a:t>Proteins in the form of amino acids are the building blocks of the body. Protein</a:t>
            </a:r>
            <a:br>
              <a:rPr lang="en-US" dirty="0"/>
            </a:br>
            <a:r>
              <a:rPr lang="en-US" dirty="0"/>
              <a:t>as such is not stored; therefore, a daily intake is required.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Sources </a:t>
            </a:r>
            <a:r>
              <a:rPr lang="en-US" b="1" dirty="0"/>
              <a:t>of </a:t>
            </a:r>
            <a:r>
              <a:rPr lang="en-US" b="1" dirty="0" smtClean="0"/>
              <a:t>protein: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Animal </a:t>
            </a:r>
            <a:r>
              <a:rPr lang="en-US" b="1" dirty="0"/>
              <a:t>sources </a:t>
            </a:r>
            <a:r>
              <a:rPr lang="en-US" dirty="0" smtClean="0"/>
              <a:t>include </a:t>
            </a:r>
            <a:r>
              <a:rPr lang="en-US" dirty="0"/>
              <a:t>milk and milk products, meat, </a:t>
            </a:r>
            <a:r>
              <a:rPr lang="en-US" dirty="0" smtClean="0"/>
              <a:t>fish, poultry</a:t>
            </a:r>
            <a:r>
              <a:rPr lang="en-US" dirty="0"/>
              <a:t>, and </a:t>
            </a:r>
            <a:r>
              <a:rPr lang="en-US" dirty="0" smtClean="0"/>
              <a:t>eggs.</a:t>
            </a:r>
            <a:endParaRPr lang="en-US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Plant </a:t>
            </a:r>
            <a:r>
              <a:rPr lang="en-US" b="1" dirty="0"/>
              <a:t>sources </a:t>
            </a:r>
            <a:r>
              <a:rPr lang="en-US" dirty="0"/>
              <a:t>include breads and cereal products, legumes, nuts </a:t>
            </a:r>
            <a:r>
              <a:rPr lang="en-US" dirty="0" smtClean="0"/>
              <a:t>and seeds</a:t>
            </a:r>
            <a:r>
              <a:rPr lang="en-US" dirty="0"/>
              <a:t>, and textured vegetable protein. Cereal grains are the </a:t>
            </a:r>
            <a:r>
              <a:rPr lang="en-US" dirty="0" smtClean="0"/>
              <a:t>primary source </a:t>
            </a:r>
            <a:r>
              <a:rPr lang="en-US" dirty="0"/>
              <a:t>of protein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09433" y="-1149591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b="1" dirty="0"/>
              <a:t>DIGESTION AND </a:t>
            </a:r>
            <a:r>
              <a:rPr lang="en-US" b="1" dirty="0" smtClean="0"/>
              <a:t>ABSORPTION OF </a:t>
            </a:r>
            <a:r>
              <a:rPr lang="en-US" b="1" dirty="0"/>
              <a:t>PROTEINS</a:t>
            </a:r>
            <a:r>
              <a:rPr lang="en-US" dirty="0"/>
              <a:t> </a:t>
            </a:r>
            <a:br>
              <a:rPr lang="en-US" dirty="0"/>
            </a:br>
            <a:endParaRPr lang="en-US" b="1" dirty="0" smtClean="0"/>
          </a:p>
          <a:p>
            <a:pPr algn="l" rtl="0"/>
            <a:r>
              <a:rPr lang="en-US" b="1" dirty="0" smtClean="0"/>
              <a:t>DIGESTION</a:t>
            </a:r>
            <a:r>
              <a:rPr lang="en-US" b="1" dirty="0"/>
              <a:t/>
            </a:r>
            <a:br>
              <a:rPr lang="en-US" b="1" dirty="0"/>
            </a:br>
            <a:r>
              <a:rPr lang="en-US" u="sng" dirty="0"/>
              <a:t>Dietary proteins are of plant and animal origin, and average intake is</a:t>
            </a:r>
            <a:br>
              <a:rPr lang="en-US" u="sng" dirty="0"/>
            </a:br>
            <a:r>
              <a:rPr lang="en-US" u="sng" dirty="0"/>
              <a:t>50 - 100 </a:t>
            </a:r>
            <a:r>
              <a:rPr lang="en-US" dirty="0"/>
              <a:t>g/day. </a:t>
            </a:r>
            <a:endParaRPr lang="en-US" dirty="0" smtClean="0"/>
          </a:p>
          <a:p>
            <a:pPr algn="l" rtl="0"/>
            <a:r>
              <a:rPr lang="en-US" b="1" dirty="0"/>
              <a:t>Stages of Protein Digestion</a:t>
            </a:r>
            <a:br>
              <a:rPr lang="en-US" b="1" dirty="0"/>
            </a:br>
            <a:r>
              <a:rPr lang="en-US" dirty="0"/>
              <a:t>1. Digestion by gastric juice</a:t>
            </a:r>
            <a:br>
              <a:rPr lang="en-US" dirty="0"/>
            </a:br>
            <a:r>
              <a:rPr lang="en-US" dirty="0"/>
              <a:t>2. Digestion by pancreatic juice</a:t>
            </a:r>
            <a:br>
              <a:rPr lang="en-US" dirty="0"/>
            </a:br>
            <a:r>
              <a:rPr lang="en-US" dirty="0"/>
              <a:t>3. Digestion by intestinal juice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b="1" dirty="0" smtClean="0"/>
              <a:t> Absorption of protein</a:t>
            </a:r>
            <a:r>
              <a:rPr lang="en-US" dirty="0" smtClean="0"/>
              <a:t> </a:t>
            </a:r>
          </a:p>
          <a:p>
            <a:pPr marL="0" indent="0" algn="l" rtl="0">
              <a:buNone/>
            </a:pPr>
            <a:r>
              <a:rPr lang="en-US" dirty="0"/>
              <a:t>To be absorbed, proteins must be broken down </a:t>
            </a:r>
            <a:r>
              <a:rPr lang="en-US" dirty="0" smtClean="0"/>
              <a:t>to </a:t>
            </a:r>
            <a:r>
              <a:rPr lang="en-US" dirty="0"/>
              <a:t>amino acids or small </a:t>
            </a:r>
            <a:r>
              <a:rPr lang="en-US" dirty="0" smtClean="0"/>
              <a:t>peptides. </a:t>
            </a:r>
            <a:r>
              <a:rPr lang="en-US" b="1" dirty="0" smtClean="0"/>
              <a:t>Absorption </a:t>
            </a:r>
            <a:r>
              <a:rPr lang="en-US" b="1" dirty="0"/>
              <a:t>of Amino </a:t>
            </a:r>
            <a:r>
              <a:rPr lang="en-US" b="1" dirty="0" smtClean="0"/>
              <a:t>Acids </a:t>
            </a:r>
            <a:r>
              <a:rPr lang="en-US" dirty="0" smtClean="0"/>
              <a:t>It </a:t>
            </a:r>
            <a:r>
              <a:rPr lang="en-US" dirty="0"/>
              <a:t>occurs mainly in the distal jejunum and ileum of small intestine. </a:t>
            </a:r>
            <a:endParaRPr lang="en-US" dirty="0" smtClean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dirty="0"/>
              <a:t>Proteins provide 4 kcal per g, the same as carbohydrates.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268</Words>
  <Application>Microsoft Office PowerPoint</Application>
  <PresentationFormat>On-screen Show (4:3)</PresentationFormat>
  <Paragraphs>34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سمة Office</vt:lpstr>
      <vt:lpstr>Protein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Maher</cp:lastModifiedBy>
  <cp:revision>15</cp:revision>
  <dcterms:created xsi:type="dcterms:W3CDTF">2023-04-01T16:14:00Z</dcterms:created>
  <dcterms:modified xsi:type="dcterms:W3CDTF">2024-12-02T17:05:08Z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63556EF2F647442E86E83C742614652F_12</vt:lpwstr>
  </property>
  <property fmtid="{D5CDD505-2E9C-101B-9397-08002B2CF9AE}" pid="3" name="KSOProductBuildVer">
    <vt:lpwstr>1033-12.2.0.16731</vt:lpwstr>
  </property>
</Properties>
</file>