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7"/>
  </p:notesMasterIdLst>
  <p:sldIdLst>
    <p:sldId id="278" r:id="rId2"/>
    <p:sldId id="279" r:id="rId3"/>
    <p:sldId id="257" r:id="rId4"/>
    <p:sldId id="259" r:id="rId5"/>
    <p:sldId id="280" r:id="rId6"/>
    <p:sldId id="258" r:id="rId7"/>
    <p:sldId id="281" r:id="rId8"/>
    <p:sldId id="260" r:id="rId9"/>
    <p:sldId id="283" r:id="rId10"/>
    <p:sldId id="282" r:id="rId11"/>
    <p:sldId id="284" r:id="rId12"/>
    <p:sldId id="261" r:id="rId13"/>
    <p:sldId id="262" r:id="rId14"/>
    <p:sldId id="263" r:id="rId15"/>
    <p:sldId id="285" r:id="rId16"/>
    <p:sldId id="264" r:id="rId17"/>
    <p:sldId id="265" r:id="rId18"/>
    <p:sldId id="266" r:id="rId19"/>
    <p:sldId id="267" r:id="rId20"/>
    <p:sldId id="269" r:id="rId21"/>
    <p:sldId id="270" r:id="rId22"/>
    <p:sldId id="271" r:id="rId23"/>
    <p:sldId id="272" r:id="rId24"/>
    <p:sldId id="28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D9EB0DB-90EF-42F3-85C5-A77AACD0213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DD118C4-B42C-4B9A-915D-FB94F3CB40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412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118C4-B42C-4B9A-915D-FB94F3CB40FF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113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C89AC-8249-4F64-8ABF-0042EA03A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878770-F96B-4661-BC38-4FCCDBA03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30D460-9298-491D-B525-7BBE02D3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C0D3FA-3533-4E53-876D-255A5A09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B689E6-CFDB-4A87-ABFC-C58CE1A1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68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FA762-53F2-4168-BC9C-F6D85A19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2DA867E-79F5-4324-AF10-6093A42FB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0BE05A-48D4-4375-AE85-79827A5A2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9DCF5C-631E-4EE7-8D81-DB50029A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ED7C67-4624-4B47-85FC-E154B773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870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A71D041-EEAF-45E7-A5BE-1485A9CF0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D8FBE38-BC75-4990-ACD3-661C132DF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F594D7-A19B-4D65-97B7-9611913CA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8FFE07-7D55-4147-A743-4750EDF7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A569B9-AD79-431A-BF89-A4E36963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44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18E836-1A2D-483F-AFFB-2AECB15E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0D1171-34BC-4B3F-BC5E-1CD5469F5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8DEC2D-E423-4163-9F48-943BFEB5B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E9BA4B-A5E8-4C5F-A9E4-4679BDE1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29DAA3-34CB-4A71-BC35-4ADA6D0B3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399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40F913-40B1-45BB-AD01-10DECD64C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0B1BE9-00D4-4926-AA46-2B525D7B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EDB839-A1D1-45CD-802F-84246231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59F44F-55F1-4C57-AAAB-B8B90391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14E65-9C25-4DB9-A42B-E7F5F0CFE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343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872CA5-6969-43AC-965C-827D532D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2B1034-A069-46A7-82F0-17F9B1F01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2ABD87-FA09-45F3-BE42-73C6D6248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877743-C95E-4539-AFA0-1BB385AF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3E86C2-0BFA-49C7-A07D-1B3817C8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FD73C64-B792-4C23-8BBE-A6F962D7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672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F95D8-648B-4040-8BEA-3D834E73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5F4124-99BA-4B04-B2B3-0559C14B2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B1D5FBF-143F-42C9-9403-420EDD116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43EEEF-FC73-4C86-929E-2AAD0EA89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331094-3982-4E3E-B823-4AD29EF80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50A4317-EB3D-40E8-93C7-6D1C6461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2AF3F11-4F5A-4546-B929-3993C5F7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8C7C4E-087A-48C7-BEA5-2B578C63A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576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62EB6B-0FA7-48E9-BFB2-98DA2D72E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B39E238-37D9-4745-949E-E6AB78AA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DBB972-048C-4BD5-964E-EB2477DF9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0A27FE-A947-498C-B62C-74E0C62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768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525EA50-9292-405B-B7C5-164D50DD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325BD8-A83E-4762-9F69-83B99719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23A5C8D-3AC9-41AE-A6B5-85579EF2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079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F141E-EC90-46E0-BBA8-00FB4CAB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1689ED-B1B7-4EFA-827E-F669E9262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BB123B-B82F-4134-A4F6-351E940A3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B625BA-53F3-4601-8FD3-F912D3B4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16DF97-254E-4141-820A-4F8FC873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DD8F2F-621C-411A-92C2-3B7667A9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140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AFA177-0531-4D18-A6F2-FB30F3081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77FB6D1-D46D-46DB-8CA4-9D38528D6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82B7A3E-01FC-411C-9C00-99E26EF62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79296C-4E80-48F6-B4F4-6E1AE2A0A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22BFA2-96EA-4DFA-A98B-2E9260C0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252B2B-203B-4006-BC85-295C1BC4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677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73123C-1E86-4463-A498-52A5412C0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3C9F81-0FF1-4EF0-AC2F-4CCEE2FE7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3CF94F-4B9A-4830-BE35-A51D92A65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994B-0F95-4146-B6AE-05CDDC0FCDC3}" type="datetimeFigureOut">
              <a:rPr lang="ar-IQ" smtClean="0"/>
              <a:t>25/06/1446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07E68-5CB0-4308-9F75-96C03B4A9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FA864D-EB48-4A8C-A51F-EEDA9E64F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B61A-47A9-4C7A-8D76-DA8998B42C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679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1">
                <a:lumMod val="40000"/>
                <a:lumOff val="60000"/>
              </a:schemeClr>
            </a:gs>
            <a:gs pos="5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092292-C389-4A8B-ADB1-1178877C1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7946"/>
            <a:ext cx="7029400" cy="1241822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Al-Mustaqbal University / Nursing College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Academic 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Year </a:t>
            </a:r>
            <a:r>
              <a:rPr lang="en-US" sz="2000" smtClean="0">
                <a:latin typeface="Times New Roman" panose="02020603050405020304" pitchFamily="18" charset="0"/>
                <a:ea typeface="Calibri" panose="020F0502020204030204" pitchFamily="34" charset="0"/>
              </a:rPr>
              <a:t>2024-2025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Epidemiology </a:t>
            </a:r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7B4D66-DFAA-4BE4-93F2-871B41B92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7971"/>
            <a:ext cx="6858000" cy="209263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Bahnschrift Condensed" panose="020B0502040204020203" pitchFamily="34" charset="0"/>
              </a:rPr>
              <a:t>Lecture </a:t>
            </a:r>
            <a:r>
              <a:rPr lang="ar-IQ" sz="2400" dirty="0">
                <a:latin typeface="Bahnschrift Condensed" panose="020B0502040204020203" pitchFamily="34" charset="0"/>
              </a:rPr>
              <a:t>4</a:t>
            </a:r>
            <a:endParaRPr lang="en-US" sz="2400" dirty="0">
              <a:latin typeface="Bahnschrift Condensed" panose="020B0502040204020203" pitchFamily="34" charset="0"/>
            </a:endParaRPr>
          </a:p>
          <a:p>
            <a:pPr algn="ctr"/>
            <a:r>
              <a:rPr lang="en-US" sz="3200" dirty="0"/>
              <a:t>Measurements in Epidemiology </a:t>
            </a:r>
            <a:endParaRPr lang="ar-IQ" sz="3200" dirty="0"/>
          </a:p>
          <a:p>
            <a:pPr algn="ctr"/>
            <a:r>
              <a:rPr lang="en-US" sz="2400" dirty="0">
                <a:latin typeface="Bahnschrift Condensed" panose="020B0502040204020203" pitchFamily="34" charset="0"/>
              </a:rPr>
              <a:t>By </a:t>
            </a:r>
          </a:p>
          <a:p>
            <a:pPr lvl="0" defTabSz="914400">
              <a:spcBef>
                <a:spcPts val="1000"/>
              </a:spcBef>
            </a:pPr>
            <a:r>
              <a:rPr lang="en-US" sz="2400" dirty="0">
                <a:solidFill>
                  <a:prstClr val="black"/>
                </a:solidFill>
                <a:latin typeface="Bahnschrift Condensed" panose="020B0502040204020203" pitchFamily="34" charset="0"/>
              </a:rPr>
              <a:t>Dr. </a:t>
            </a:r>
            <a:r>
              <a:rPr lang="en-US" sz="2400" dirty="0" err="1">
                <a:solidFill>
                  <a:prstClr val="black"/>
                </a:solidFill>
                <a:latin typeface="Bahnschrift Condensed" panose="020B0502040204020203" pitchFamily="34" charset="0"/>
              </a:rPr>
              <a:t>Salim</a:t>
            </a:r>
            <a:r>
              <a:rPr lang="en-US" sz="2400" dirty="0">
                <a:solidFill>
                  <a:prstClr val="black"/>
                </a:solidFill>
                <a:latin typeface="Bahnschrift Condensed" panose="020B0502040204020203" pitchFamily="34" charset="0"/>
              </a:rPr>
              <a:t> k. </a:t>
            </a:r>
            <a:r>
              <a:rPr lang="en-US" sz="2400" dirty="0" err="1">
                <a:solidFill>
                  <a:prstClr val="black"/>
                </a:solidFill>
                <a:latin typeface="Bahnschrift Condensed" panose="020B0502040204020203" pitchFamily="34" charset="0"/>
              </a:rPr>
              <a:t>Hajwal</a:t>
            </a:r>
            <a:r>
              <a:rPr lang="en-US" sz="2400" dirty="0">
                <a:solidFill>
                  <a:prstClr val="black"/>
                </a:solidFill>
                <a:latin typeface="Bahnschrift Condensed" panose="020B0502040204020203" pitchFamily="34" charset="0"/>
              </a:rPr>
              <a:t> </a:t>
            </a:r>
            <a:endParaRPr lang="en-US" sz="2400" dirty="0">
              <a:solidFill>
                <a:prstClr val="black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5" name="صورة 2">
            <a:extLst>
              <a:ext uri="{FF2B5EF4-FFF2-40B4-BE49-F238E27FC236}">
                <a16:creationId xmlns:a16="http://schemas.microsoft.com/office/drawing/2014/main" xmlns="" id="{321EFF99-52EB-49E1-8366-60E6BCA4DBA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380" y="1026351"/>
            <a:ext cx="2101240" cy="179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4A62E0A-586F-4BF0-BC7D-B48293FC5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26351"/>
            <a:ext cx="226721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1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B502FF-7487-4078-A5E4-490C4549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91DB6B-1E98-4673-8B78-338E70414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25625"/>
            <a:ext cx="86409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The crude death rate</a:t>
            </a:r>
            <a:r>
              <a:rPr lang="en-US" sz="2800" dirty="0"/>
              <a:t>: reflects all deaths in the population regardless of age or cause of death.  The crude death rate presents a picture of the overall health status of the population.</a:t>
            </a:r>
          </a:p>
          <a:p>
            <a:pPr marL="0" indent="0">
              <a:buNone/>
            </a:pPr>
            <a:r>
              <a:rPr lang="en-US" sz="2800" dirty="0"/>
              <a:t>(e.g. all cancer deaths in 2000).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                                             </a:t>
            </a:r>
            <a:r>
              <a:rPr lang="en-US" sz="2000" dirty="0"/>
              <a:t>𝑵𝒖𝒎𝒃𝒆𝒓 𝒐𝒇 𝒅𝒆𝒂𝒕𝒉</a:t>
            </a: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/>
              <a:t>𝑪𝒓𝒖𝒅𝒆 𝑫𝒆𝒂𝒕𝒉 𝑹𝒂𝒕𝒆 </a:t>
            </a:r>
            <a:r>
              <a:rPr lang="en-US" sz="2800" dirty="0"/>
              <a:t>= </a:t>
            </a:r>
            <a:r>
              <a:rPr lang="en-US" sz="2000" dirty="0"/>
              <a:t>--------------------------------------------- - ------  *  1000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                          𝑵𝒖𝒎𝒃𝒆𝒓 𝒐𝒇 𝒅𝒆𝒂𝒕𝒉𝒔 𝑬𝒔𝒕𝒊𝒎𝒂𝒕𝒆𝒅 𝒎𝒊𝒅𝒊𝒏𝒕𝒆𝒓𝒗𝒂𝒍 𝒑𝒐𝒑𝒖𝒍𝒂𝒕𝒊𝒐n</a:t>
            </a:r>
          </a:p>
        </p:txBody>
      </p:sp>
    </p:spTree>
    <p:extLst>
      <p:ext uri="{BB962C8B-B14F-4D97-AF65-F5344CB8AC3E}">
        <p14:creationId xmlns:p14="http://schemas.microsoft.com/office/powerpoint/2010/main" val="195057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27D03C-BE4B-4EA6-AA04-B2007318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2AB407-182D-480E-997A-702167639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/>
              <a:t>Specific Rate: </a:t>
            </a:r>
            <a:r>
              <a:rPr lang="en-US" sz="2400" dirty="0"/>
              <a:t>Rates for specific segments/groups of the population (e.g. sex, age, race, cause of death, cancer site).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B3143DD-05C9-44F2-B228-DD5F1E43C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212976"/>
            <a:ext cx="8568952" cy="86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12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/>
              <a:t>Prevalence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defRPr/>
            </a:pPr>
            <a:r>
              <a:rPr lang="en-US" sz="3200" dirty="0"/>
              <a:t>The number of existing cases  depends on the number of people who developed their illness in the past and have continued to be ill at the present time (i.e. </a:t>
            </a:r>
            <a:r>
              <a:rPr lang="en-US" sz="3200" dirty="0">
                <a:solidFill>
                  <a:srgbClr val="FF0000"/>
                </a:solidFill>
              </a:rPr>
              <a:t>old</a:t>
            </a:r>
            <a:r>
              <a:rPr lang="en-US" sz="3200" dirty="0"/>
              <a:t> and </a:t>
            </a:r>
            <a:r>
              <a:rPr lang="en-US" sz="3200" dirty="0">
                <a:solidFill>
                  <a:srgbClr val="FF0000"/>
                </a:solidFill>
              </a:rPr>
              <a:t>new</a:t>
            </a:r>
            <a:r>
              <a:rPr lang="en-US" sz="3200" dirty="0"/>
              <a:t>).</a:t>
            </a:r>
          </a:p>
          <a:p>
            <a:pPr algn="just" rtl="0">
              <a:defRPr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88F005A-542E-40B9-A93A-533A59C3C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7" y="4581128"/>
            <a:ext cx="9050013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404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ea typeface="+mj-ea"/>
                <a:cs typeface="Arial"/>
              </a:rPr>
              <a:t>Incidence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algn="just" rtl="0">
              <a:defRPr/>
            </a:pPr>
            <a:r>
              <a:rPr lang="en-US" sz="3200" dirty="0"/>
              <a:t>Is defined as the number (No.) of </a:t>
            </a:r>
            <a:r>
              <a:rPr lang="en-US" sz="3200" u="sng" dirty="0">
                <a:solidFill>
                  <a:srgbClr val="FF0000"/>
                </a:solidFill>
              </a:rPr>
              <a:t>new</a:t>
            </a:r>
            <a:r>
              <a:rPr lang="en-US" sz="3200" u="sng" dirty="0">
                <a:solidFill>
                  <a:srgbClr val="FFFF00"/>
                </a:solidFill>
              </a:rPr>
              <a:t> </a:t>
            </a:r>
            <a:r>
              <a:rPr lang="en-US" sz="3200" u="sng" dirty="0">
                <a:solidFill>
                  <a:srgbClr val="FF0000"/>
                </a:solidFill>
              </a:rPr>
              <a:t>cases</a:t>
            </a:r>
            <a:r>
              <a:rPr lang="en-US" sz="3200" dirty="0"/>
              <a:t> of disease.</a:t>
            </a:r>
          </a:p>
          <a:p>
            <a:pPr marL="0" indent="0" algn="just" rtl="0">
              <a:buNone/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Incidence </a:t>
            </a:r>
            <a:r>
              <a:rPr lang="en-US" sz="3200" dirty="0"/>
              <a:t>is a measure of a disease developed in a person who did not have the disease.</a:t>
            </a:r>
          </a:p>
          <a:p>
            <a:pPr marL="0" indent="0" algn="just">
              <a:buNone/>
              <a:defRPr/>
            </a:pPr>
            <a:r>
              <a:rPr lang="en-US" sz="3200" dirty="0"/>
              <a:t> </a:t>
            </a:r>
          </a:p>
          <a:p>
            <a:pPr algn="just">
              <a:defRPr/>
            </a:pPr>
            <a:r>
              <a:rPr lang="en-US" sz="3200" dirty="0"/>
              <a:t>Transition from non disease  to disease status</a:t>
            </a:r>
            <a:r>
              <a:rPr lang="ar-IQ" sz="3200" dirty="0"/>
              <a:t>.</a:t>
            </a:r>
            <a:r>
              <a:rPr lang="en-US" sz="3200" dirty="0"/>
              <a:t> </a:t>
            </a:r>
          </a:p>
          <a:p>
            <a:pPr algn="just" rtl="0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699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/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noFill/>
          <a:ln>
            <a:solidFill>
              <a:srgbClr val="666699"/>
            </a:solidFill>
            <a:miter lim="800000"/>
            <a:headEnd/>
            <a:tailEnd/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defRPr/>
            </a:pPr>
            <a:r>
              <a:rPr lang="en-US" sz="6600" b="1" dirty="0"/>
              <a:t>Incidence rate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90000"/>
              </a:lnSpc>
              <a:defRPr/>
            </a:pPr>
            <a:r>
              <a:rPr lang="en-US" sz="4400" dirty="0"/>
              <a:t>No. of new cases in the population during specific period/ no of population at risk of developing the disease at that period. </a:t>
            </a:r>
          </a:p>
          <a:p>
            <a:pPr algn="just" rtl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4000" b="1" dirty="0"/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85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F9C861-5B5A-4FC5-ACFE-0963BBBA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72816"/>
            <a:ext cx="7886700" cy="165618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Incidence is the measure of </a:t>
            </a:r>
            <a:r>
              <a:rPr lang="en-US" sz="4000" dirty="0">
                <a:solidFill>
                  <a:srgbClr val="FF0000"/>
                </a:solidFill>
              </a:rPr>
              <a:t>disease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developing</a:t>
            </a:r>
            <a:r>
              <a:rPr lang="en-US" sz="4000" dirty="0"/>
              <a:t> in a person who did not have the disease .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5FECEF5-EF07-4E4B-98B5-36D00BCF7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4221088"/>
            <a:ext cx="788670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361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cs typeface="Arial"/>
              </a:rPr>
              <a:t>Factors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cs typeface="Arial"/>
              </a:rPr>
              <a:t>of`Influencing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cs typeface="Arial"/>
              </a:rPr>
              <a:t> prevalence rate :</a:t>
            </a:r>
            <a:endParaRPr lang="ar-IQ" sz="20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 rtl="0">
              <a:buNone/>
              <a:defRPr/>
            </a:pPr>
            <a:r>
              <a:rPr lang="en-US" sz="2800" b="1" dirty="0"/>
              <a:t>1.The number of new cases( incidence ): </a:t>
            </a:r>
            <a:r>
              <a:rPr lang="en-US" sz="2800" dirty="0"/>
              <a:t>if the incidence increase the prevalence will increase.</a:t>
            </a:r>
          </a:p>
          <a:p>
            <a:pPr marL="609600" indent="-609600" algn="l" rtl="0">
              <a:buNone/>
              <a:defRPr/>
            </a:pPr>
            <a:endParaRPr lang="en-US" sz="2800" b="1" dirty="0"/>
          </a:p>
          <a:p>
            <a:pPr marL="609600" indent="-609600" algn="l" rtl="0">
              <a:buNone/>
              <a:defRPr/>
            </a:pPr>
            <a:r>
              <a:rPr lang="en-US" sz="2800" b="1" dirty="0"/>
              <a:t>2.The severity of illness :</a:t>
            </a:r>
            <a:r>
              <a:rPr lang="en-US" sz="2800" dirty="0"/>
              <a:t>if the deaths increase the prevalence will decrease ,if the disease is easily cured the prevalence also decrease. </a:t>
            </a:r>
          </a:p>
          <a:p>
            <a:pPr marL="609600" indent="-609600" algn="l" rtl="0">
              <a:buNone/>
              <a:defRPr/>
            </a:pPr>
            <a:endParaRPr lang="en-US" sz="2800" b="1" dirty="0"/>
          </a:p>
          <a:p>
            <a:pPr marL="609600" indent="-609600" algn="l" rtl="0">
              <a:buNone/>
              <a:defRPr/>
            </a:pPr>
            <a:r>
              <a:rPr lang="en-US" sz="2800" b="1" dirty="0"/>
              <a:t>3.The duration of illness: </a:t>
            </a:r>
            <a:r>
              <a:rPr lang="en-US" sz="2800" dirty="0"/>
              <a:t>if the duration of the disease increase the prevalence will increase.</a:t>
            </a:r>
          </a:p>
        </p:txBody>
      </p:sp>
    </p:spTree>
    <p:extLst>
      <p:ext uri="{BB962C8B-B14F-4D97-AF65-F5344CB8AC3E}">
        <p14:creationId xmlns:p14="http://schemas.microsoft.com/office/powerpoint/2010/main" val="2308411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cs typeface="Arial"/>
              </a:rPr>
              <a:t>Period prevalence: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defRPr/>
            </a:pPr>
            <a:r>
              <a:rPr lang="en-US" sz="3600" b="1" dirty="0"/>
              <a:t>The prevalence of a particular disease in a longer period such as one month , six months , one  year or even more (life time prevalence).</a:t>
            </a:r>
          </a:p>
        </p:txBody>
      </p:sp>
    </p:spTree>
    <p:extLst>
      <p:ext uri="{BB962C8B-B14F-4D97-AF65-F5344CB8AC3E}">
        <p14:creationId xmlns:p14="http://schemas.microsoft.com/office/powerpoint/2010/main" val="3657584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cs typeface="Arial"/>
              </a:rPr>
              <a:t>Point prevalence 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defRPr/>
            </a:pPr>
            <a:r>
              <a:rPr lang="en-US" sz="3600" b="1" dirty="0"/>
              <a:t>Is used to know how much of a particular disease is present in a population at a particular point in time(one day ) ,</a:t>
            </a:r>
          </a:p>
          <a:p>
            <a:pPr algn="just">
              <a:defRPr/>
            </a:pPr>
            <a:r>
              <a:rPr lang="en-US" sz="3600" b="1" dirty="0"/>
              <a:t> exampleDec.31,2019.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36353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/>
          </a:p>
        </p:txBody>
      </p:sp>
      <p:pic>
        <p:nvPicPr>
          <p:cNvPr id="4" name="Picture 4" descr="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7" y="-11663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63713" y="2636838"/>
            <a:ext cx="215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ar-IQ" sz="3200" b="1">
                <a:solidFill>
                  <a:srgbClr val="FF0909"/>
                </a:solidFill>
                <a:latin typeface="Arial" pitchFamily="34" charset="0"/>
              </a:rPr>
              <a:t>Incidence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627313" y="522922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IQ" sz="1800">
              <a:latin typeface="Arial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750" y="508476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IQ" sz="1800">
              <a:latin typeface="Arial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27088" y="5300663"/>
            <a:ext cx="1150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ar-IQ" sz="2800" b="1">
                <a:solidFill>
                  <a:srgbClr val="FF0909"/>
                </a:solidFill>
                <a:latin typeface="Arial" pitchFamily="34" charset="0"/>
              </a:rPr>
              <a:t>Cure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580063" y="537368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ar-IQ" sz="2800" b="1">
                <a:solidFill>
                  <a:srgbClr val="FF0909"/>
                </a:solidFill>
                <a:latin typeface="Arial" pitchFamily="34" charset="0"/>
              </a:rPr>
              <a:t>Death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916238" y="3860800"/>
            <a:ext cx="20177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IQ" sz="1800">
              <a:latin typeface="Arial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987675" y="3933825"/>
            <a:ext cx="2232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ar-IQ" sz="2800" b="1">
                <a:solidFill>
                  <a:srgbClr val="FF0909"/>
                </a:solidFill>
                <a:latin typeface="Arial" pitchFamily="34" charset="0"/>
              </a:rPr>
              <a:t>Prevalence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>
            <a:off x="1763713" y="29972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5508625" y="53006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1979613" y="51577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95288" y="260350"/>
            <a:ext cx="80279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en-US" altLang="ar-IQ" sz="4000" b="1" dirty="0">
                <a:solidFill>
                  <a:srgbClr val="FF0909"/>
                </a:solidFill>
                <a:latin typeface="Arial" pitchFamily="34" charset="0"/>
              </a:rPr>
              <a:t>Relationship between incidence    and prevalence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187450" y="5734050"/>
            <a:ext cx="331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algn="l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IQ" sz="18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0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0619D7-DC4B-4939-8884-702D676B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EAB9E8-E5BC-48E7-A51B-BB4C289E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The four types of epidemiologic measures are</a:t>
            </a:r>
            <a:r>
              <a:rPr lang="en-US" dirty="0"/>
              <a:t>: </a:t>
            </a:r>
            <a:endParaRPr lang="ar-IQ" dirty="0"/>
          </a:p>
          <a:p>
            <a:r>
              <a:rPr lang="en-US" sz="2800" dirty="0"/>
              <a:t>1. Count</a:t>
            </a:r>
            <a:endParaRPr lang="ar-IQ" sz="2800" dirty="0"/>
          </a:p>
          <a:p>
            <a:r>
              <a:rPr lang="en-US" sz="2800" dirty="0"/>
              <a:t>2. Ratio</a:t>
            </a:r>
            <a:endParaRPr lang="ar-IQ" sz="2800" dirty="0"/>
          </a:p>
          <a:p>
            <a:r>
              <a:rPr lang="en-US" sz="2800" dirty="0"/>
              <a:t>3. Proportion</a:t>
            </a:r>
            <a:endParaRPr lang="ar-IQ" sz="2800" dirty="0"/>
          </a:p>
          <a:p>
            <a:r>
              <a:rPr lang="en-US" sz="2800" dirty="0"/>
              <a:t>4. Rate</a:t>
            </a:r>
          </a:p>
        </p:txBody>
      </p:sp>
    </p:spTree>
    <p:extLst>
      <p:ext uri="{BB962C8B-B14F-4D97-AF65-F5344CB8AC3E}">
        <p14:creationId xmlns:p14="http://schemas.microsoft.com/office/powerpoint/2010/main" val="1117573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Vital statistics: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Tools used to </a:t>
            </a:r>
            <a:r>
              <a:rPr lang="en-US" sz="3200" dirty="0">
                <a:solidFill>
                  <a:srgbClr val="FF0000"/>
                </a:solidFill>
              </a:rPr>
              <a:t>evaluate</a:t>
            </a:r>
            <a:r>
              <a:rPr lang="en-US" sz="3200" dirty="0"/>
              <a:t> the </a:t>
            </a:r>
            <a:r>
              <a:rPr lang="en-US" sz="3200" dirty="0">
                <a:solidFill>
                  <a:srgbClr val="FF0000"/>
                </a:solidFill>
              </a:rPr>
              <a:t>health</a:t>
            </a:r>
            <a:r>
              <a:rPr lang="en-US" sz="3200" dirty="0"/>
              <a:t> status of the </a:t>
            </a:r>
            <a:r>
              <a:rPr lang="en-US" sz="3200" dirty="0">
                <a:solidFill>
                  <a:srgbClr val="FF0000"/>
                </a:solidFill>
              </a:rPr>
              <a:t>community</a:t>
            </a:r>
            <a:r>
              <a:rPr lang="en-US" sz="3200" dirty="0"/>
              <a:t> 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By  vital statistics  we refer to data collected from ongoing recording ,registration of all vital events ( birth, deaths ,fetal deaths ,marriages  and divorces ).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The  nurse or physician is responsible for filling the certificates of death , birth and fetal death </a:t>
            </a:r>
          </a:p>
          <a:p>
            <a:pPr marL="0" indent="0" algn="l" rtl="0">
              <a:buNone/>
            </a:pP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2143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Crude Birth Rate (CBR)</a:t>
            </a:r>
            <a:endParaRPr lang="ar-IQ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28650" y="1844823"/>
            <a:ext cx="7886700" cy="4332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Crude Birth Rate (CBR)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:</a:t>
            </a:r>
            <a:r>
              <a:rPr lang="en-US" sz="2800" b="1" dirty="0"/>
              <a:t>Is the No. of live births per 1000 population of certain  locality and year .</a:t>
            </a:r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r>
              <a:rPr lang="en-US" sz="2800" dirty="0"/>
              <a:t>Number of live birth (during a year)</a:t>
            </a:r>
          </a:p>
          <a:p>
            <a:pPr marL="0" indent="0" algn="l" rtl="0">
              <a:buNone/>
            </a:pPr>
            <a:r>
              <a:rPr lang="en-US" sz="2800" dirty="0"/>
              <a:t>------------------------------------------------X (1000)</a:t>
            </a:r>
          </a:p>
          <a:p>
            <a:pPr marL="0" indent="0" algn="l" rtl="0">
              <a:buNone/>
            </a:pPr>
            <a:r>
              <a:rPr lang="en-US" sz="2800" dirty="0"/>
              <a:t>Mid year population in certain locality</a:t>
            </a:r>
          </a:p>
          <a:p>
            <a:pPr marL="0" indent="0" algn="l" rtl="0">
              <a:buNone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979548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  <a:defRPr/>
            </a:pPr>
            <a:r>
              <a:rPr lang="en-US" b="1" dirty="0"/>
              <a:t>Birth rate is generally  high in developing countries including  Iraq , due to :</a:t>
            </a:r>
          </a:p>
          <a:p>
            <a:pPr algn="l" rtl="0">
              <a:buNone/>
              <a:defRPr/>
            </a:pPr>
            <a:r>
              <a:rPr lang="en-US" b="1" dirty="0"/>
              <a:t>1- high fertility rates due social and traditional motives .</a:t>
            </a:r>
            <a:endParaRPr lang="ar-IQ" b="1" dirty="0"/>
          </a:p>
          <a:p>
            <a:pPr algn="l" rtl="0">
              <a:buNone/>
              <a:defRPr/>
            </a:pPr>
            <a:r>
              <a:rPr lang="en-US" b="1" dirty="0"/>
              <a:t>2- poor  family planning facilities </a:t>
            </a:r>
          </a:p>
          <a:p>
            <a:pPr algn="l" rtl="0">
              <a:buNone/>
              <a:defRPr/>
            </a:pPr>
            <a:r>
              <a:rPr lang="en-US" b="1" dirty="0"/>
              <a:t>3</a:t>
            </a:r>
            <a:r>
              <a:rPr lang="en-US" b="1" dirty="0">
                <a:latin typeface="Arial"/>
              </a:rPr>
              <a:t>–</a:t>
            </a:r>
            <a:r>
              <a:rPr lang="en-US" b="1" dirty="0"/>
              <a:t> factors related to marriage ( the  youngest age of marriage  is associated  with long childbearing period .</a:t>
            </a:r>
          </a:p>
        </p:txBody>
      </p:sp>
    </p:spTree>
    <p:extLst>
      <p:ext uri="{BB962C8B-B14F-4D97-AF65-F5344CB8AC3E}">
        <p14:creationId xmlns:p14="http://schemas.microsoft.com/office/powerpoint/2010/main" val="1054695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Crude Death Rate ( CDR)</a:t>
            </a:r>
            <a:r>
              <a:rPr lang="ar-IQ" sz="4000" b="1" dirty="0"/>
              <a:t> </a:t>
            </a:r>
            <a:r>
              <a:rPr lang="en-US" sz="4000" b="1" dirty="0"/>
              <a:t>=</a:t>
            </a:r>
            <a:endParaRPr lang="ar-IQ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/>
              <a:t>Total number of deaths for all ages and causes</a:t>
            </a:r>
          </a:p>
          <a:p>
            <a:pPr marL="0" indent="0" algn="l">
              <a:buNone/>
            </a:pPr>
            <a:r>
              <a:rPr lang="ar-IQ" sz="2800" dirty="0"/>
              <a:t> </a:t>
            </a:r>
            <a:r>
              <a:rPr lang="en-US" sz="2800" dirty="0"/>
              <a:t>------------------------------------------------------*1000</a:t>
            </a:r>
          </a:p>
          <a:p>
            <a:pPr marL="0" indent="0" algn="l">
              <a:buNone/>
            </a:pPr>
            <a:r>
              <a:rPr lang="en-US" sz="2800" dirty="0"/>
              <a:t>Mid year population (MYP)</a:t>
            </a:r>
          </a:p>
          <a:p>
            <a:pPr mar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9715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A5B864-6DAB-4BEE-8305-8D4F48DA3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56D803E-71A2-486C-9502-82D7F6C19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365126"/>
            <a:ext cx="8640960" cy="587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50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                Thanks</a:t>
            </a:r>
            <a:endParaRPr lang="ar-IQ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66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9166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Count</a:t>
            </a:r>
            <a:endParaRPr lang="ar-IQ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/>
              <a:t>The simplest and most frequently performed quantitative measurement in epidemiology is </a:t>
            </a:r>
            <a:r>
              <a:rPr lang="en-US" sz="3200" b="1" u="sng" dirty="0"/>
              <a:t>a count</a:t>
            </a:r>
            <a:r>
              <a:rPr lang="en-US" sz="3200" dirty="0"/>
              <a:t>.  </a:t>
            </a:r>
            <a:endParaRPr lang="ar-IQ" sz="3200" dirty="0"/>
          </a:p>
          <a:p>
            <a:pPr algn="just">
              <a:buFont typeface="Wingdings" pitchFamily="2" charset="2"/>
              <a:buChar char="q"/>
            </a:pPr>
            <a:r>
              <a:rPr lang="en-US" sz="3200" dirty="0"/>
              <a:t>Count of the number of persons in the group  who have a particular disease or a particular characteristics.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/>
              <a:t>E.g. cases of influenza reported in New York, during January of a particular year.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72104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3665" y="1825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4400" b="1" dirty="0"/>
              <a:t>Ratio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25625"/>
            <a:ext cx="8047806" cy="4351338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200" b="1" u="sng" dirty="0"/>
              <a:t>Ratio</a:t>
            </a:r>
            <a:r>
              <a:rPr lang="en-US" sz="3200" dirty="0"/>
              <a:t> is numerical expression, which indicates the relationship in quantity between two parts.</a:t>
            </a:r>
          </a:p>
          <a:p>
            <a:pPr marL="0" indent="0" algn="just">
              <a:buNone/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/>
              <a:t>Obtained by dividing one quantity by another.</a:t>
            </a:r>
          </a:p>
          <a:p>
            <a:pPr marL="0" indent="0" algn="just">
              <a:buNone/>
              <a:defRPr/>
            </a:pPr>
            <a:endParaRPr lang="en-US" sz="3200" dirty="0"/>
          </a:p>
          <a:p>
            <a:pPr algn="just" rtl="0">
              <a:defRPr/>
            </a:pPr>
            <a:r>
              <a:rPr lang="en-US" sz="3200" dirty="0"/>
              <a:t>Example: (</a:t>
            </a:r>
            <a:r>
              <a:rPr lang="en-US" sz="3200" dirty="0">
                <a:solidFill>
                  <a:srgbClr val="FF0000"/>
                </a:solidFill>
              </a:rPr>
              <a:t>20</a:t>
            </a:r>
            <a:r>
              <a:rPr lang="en-US" sz="3200" dirty="0"/>
              <a:t>) male patients were attended the clinic and (</a:t>
            </a:r>
            <a:r>
              <a:rPr lang="en-US" sz="3200" dirty="0">
                <a:solidFill>
                  <a:srgbClr val="FF0000"/>
                </a:solidFill>
              </a:rPr>
              <a:t>10</a:t>
            </a:r>
            <a:r>
              <a:rPr lang="en-US" sz="3200" dirty="0"/>
              <a:t> )female patients  the ratio of male to female is 2:1.</a:t>
            </a:r>
          </a:p>
        </p:txBody>
      </p:sp>
    </p:spTree>
    <p:extLst>
      <p:ext uri="{BB962C8B-B14F-4D97-AF65-F5344CB8AC3E}">
        <p14:creationId xmlns:p14="http://schemas.microsoft.com/office/powerpoint/2010/main" val="352053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C51FB5-810D-4601-B44D-C589B8FC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6AF92ED-D3F7-4BA8-9980-6FDC5EFF58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" y="1916832"/>
            <a:ext cx="78867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48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Proportion</a:t>
            </a:r>
            <a:r>
              <a:rPr lang="en-US" dirty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For a count to be descriptive of a group it must be seen in proportion to it; that is must be divided by the total number in the group.</a:t>
            </a:r>
          </a:p>
          <a:p>
            <a:pPr algn="just"/>
            <a:r>
              <a:rPr lang="en-US" sz="3200" dirty="0"/>
              <a:t>proportions may be expressed as percentages (%)</a:t>
            </a:r>
          </a:p>
        </p:txBody>
      </p:sp>
    </p:spTree>
    <p:extLst>
      <p:ext uri="{BB962C8B-B14F-4D97-AF65-F5344CB8AC3E}">
        <p14:creationId xmlns:p14="http://schemas.microsoft.com/office/powerpoint/2010/main" val="94169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0180EC-2BC3-4A16-A66A-00E1A944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30DEE96-3336-471F-A1F5-C6E85C4D5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556792"/>
            <a:ext cx="788670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3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067" y="260648"/>
            <a:ext cx="8229600" cy="1143000"/>
          </a:xfrm>
        </p:spPr>
        <p:txBody>
          <a:bodyPr/>
          <a:lstStyle/>
          <a:p>
            <a:pPr algn="ctr"/>
            <a:r>
              <a:rPr lang="en-US" sz="3600" b="1" dirty="0"/>
              <a:t>Rate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067" y="1556792"/>
            <a:ext cx="8229600" cy="4389120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  <a:defRPr/>
            </a:pPr>
            <a:r>
              <a:rPr lang="en-US" sz="3200" b="1" u="sng" dirty="0"/>
              <a:t>Rate:</a:t>
            </a:r>
            <a:r>
              <a:rPr lang="en-US" sz="3200" b="1" dirty="0"/>
              <a:t>  </a:t>
            </a:r>
            <a:r>
              <a:rPr lang="en-US" sz="3200" dirty="0"/>
              <a:t>is the quantity amount or degree of something measured in </a:t>
            </a:r>
            <a:r>
              <a:rPr lang="en-US" sz="3200" b="1" dirty="0"/>
              <a:t>specific period of time.</a:t>
            </a:r>
          </a:p>
          <a:p>
            <a:pPr marL="0" indent="0" algn="l" rtl="0">
              <a:lnSpc>
                <a:spcPct val="90000"/>
              </a:lnSpc>
              <a:buNone/>
              <a:defRPr/>
            </a:pPr>
            <a:endParaRPr lang="en-US" sz="3200" b="1" dirty="0"/>
          </a:p>
          <a:p>
            <a:pPr algn="l" rtl="0">
              <a:lnSpc>
                <a:spcPct val="90000"/>
              </a:lnSpc>
              <a:defRPr/>
            </a:pPr>
            <a:r>
              <a:rPr lang="en-US" sz="3200" b="1" dirty="0"/>
              <a:t> </a:t>
            </a:r>
            <a:r>
              <a:rPr lang="en-US" sz="3200" dirty="0"/>
              <a:t>It is similar to proportion but it is calculated  in  a specific period</a:t>
            </a:r>
            <a:r>
              <a:rPr lang="en-US" sz="3200" b="1" dirty="0"/>
              <a:t>(usually one year) </a:t>
            </a:r>
          </a:p>
          <a:p>
            <a:pPr algn="l" rtl="0">
              <a:lnSpc>
                <a:spcPct val="90000"/>
              </a:lnSpc>
              <a:defRPr/>
            </a:pPr>
            <a:endParaRPr lang="en-US" sz="3200" b="1" dirty="0"/>
          </a:p>
          <a:p>
            <a:pPr marL="0" indent="0" algn="l" rtl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263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2C9D0-DAD2-41EF-B5F6-FCEF03F2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224BBC-8FB0-4DB5-9A98-242D30BA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Epidemiologic rates contain the following elements:</a:t>
            </a:r>
          </a:p>
          <a:p>
            <a:r>
              <a:rPr lang="en-US" sz="3200" dirty="0"/>
              <a:t>1- Disease frequency.</a:t>
            </a:r>
          </a:p>
          <a:p>
            <a:r>
              <a:rPr lang="en-US" sz="3200" dirty="0"/>
              <a:t>2- Unit size of population.</a:t>
            </a:r>
          </a:p>
          <a:p>
            <a:r>
              <a:rPr lang="en-US" sz="3200" dirty="0"/>
              <a:t>3- Time period during which an event occurs.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969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768</Words>
  <Application>Microsoft Office PowerPoint</Application>
  <PresentationFormat>عرض على الشاشة (3:4)‏</PresentationFormat>
  <Paragraphs>92</Paragraphs>
  <Slides>25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Office Theme</vt:lpstr>
      <vt:lpstr> Al-Mustaqbal University / Nursing College Academic Year 2024-2025 Epidemiology </vt:lpstr>
      <vt:lpstr>عرض تقديمي في PowerPoint</vt:lpstr>
      <vt:lpstr>Count</vt:lpstr>
      <vt:lpstr>  Ratio</vt:lpstr>
      <vt:lpstr>عرض تقديمي في PowerPoint</vt:lpstr>
      <vt:lpstr>Proportion:</vt:lpstr>
      <vt:lpstr>عرض تقديمي في PowerPoint</vt:lpstr>
      <vt:lpstr>Rate</vt:lpstr>
      <vt:lpstr>عرض تقديمي في PowerPoint</vt:lpstr>
      <vt:lpstr>عرض تقديمي في PowerPoint</vt:lpstr>
      <vt:lpstr>عرض تقديمي في PowerPoint</vt:lpstr>
      <vt:lpstr>Prevalence</vt:lpstr>
      <vt:lpstr>Incidence</vt:lpstr>
      <vt:lpstr>عرض تقديمي في PowerPoint</vt:lpstr>
      <vt:lpstr>Incidence is the measure of disease developing in a person who did not have the disease . </vt:lpstr>
      <vt:lpstr>Factors of`Influencing prevalence rate :</vt:lpstr>
      <vt:lpstr>Period prevalence:</vt:lpstr>
      <vt:lpstr>Point prevalence :</vt:lpstr>
      <vt:lpstr>عرض تقديمي في PowerPoint</vt:lpstr>
      <vt:lpstr>Vital statistics:</vt:lpstr>
      <vt:lpstr>Crude Birth Rate (CBR)</vt:lpstr>
      <vt:lpstr>عرض تقديمي في PowerPoint</vt:lpstr>
      <vt:lpstr>Crude Death Rate ( CDR) =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in Epidemiology</dc:title>
  <dc:creator>DR.Ahmed Saker 2O11</dc:creator>
  <cp:lastModifiedBy>Maher</cp:lastModifiedBy>
  <cp:revision>73</cp:revision>
  <dcterms:created xsi:type="dcterms:W3CDTF">2020-06-06T17:52:51Z</dcterms:created>
  <dcterms:modified xsi:type="dcterms:W3CDTF">2024-12-26T06:35:55Z</dcterms:modified>
</cp:coreProperties>
</file>