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9" r:id="rId4"/>
    <p:sldId id="260" r:id="rId5"/>
    <p:sldId id="261" r:id="rId6"/>
    <p:sldId id="262" r:id="rId7"/>
    <p:sldId id="263" r:id="rId8"/>
    <p:sldId id="309" r:id="rId9"/>
    <p:sldId id="264" r:id="rId10"/>
    <p:sldId id="310" r:id="rId11"/>
    <p:sldId id="311" r:id="rId12"/>
    <p:sldId id="265" r:id="rId13"/>
    <p:sldId id="266" r:id="rId14"/>
    <p:sldId id="267" r:id="rId15"/>
    <p:sldId id="268" r:id="rId16"/>
    <p:sldId id="269" r:id="rId17"/>
    <p:sldId id="270" r:id="rId18"/>
    <p:sldId id="30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6" d="100"/>
          <a:sy n="76" d="100"/>
        </p:scale>
        <p:origin x="-480" y="2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1F250D-D8A0-4A4F-834E-86207C4518A9}" type="datetimeFigureOut">
              <a:rPr lang="en-US" smtClean="0"/>
              <a:t>1/23/2025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D44FC2-598A-44D1-8981-83358BE7D3CE}" type="slidenum">
              <a:rPr lang="en-US" smtClean="0"/>
              <a:t>‹#›</a:t>
            </a:fld>
            <a:endParaRPr lang="en-US"/>
          </a:p>
        </p:txBody>
      </p:sp>
    </p:spTree>
    <p:extLst>
      <p:ext uri="{BB962C8B-B14F-4D97-AF65-F5344CB8AC3E}">
        <p14:creationId xmlns:p14="http://schemas.microsoft.com/office/powerpoint/2010/main" val="2690705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D44FC2-598A-44D1-8981-83358BE7D3CE}" type="slidenum">
              <a:rPr lang="en-US" smtClean="0"/>
              <a:t>8</a:t>
            </a:fld>
            <a:endParaRPr lang="en-US"/>
          </a:p>
        </p:txBody>
      </p:sp>
    </p:spTree>
    <p:extLst>
      <p:ext uri="{BB962C8B-B14F-4D97-AF65-F5344CB8AC3E}">
        <p14:creationId xmlns:p14="http://schemas.microsoft.com/office/powerpoint/2010/main" val="1716757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3" name="مستطيل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مستطيل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مستطيل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مستطيل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مستطيل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مستطيل مستدير الزوايا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مستطيل مستدير الزوايا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مستطيل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8940800" y="4206240"/>
            <a:ext cx="1280160" cy="457200"/>
          </a:xfrm>
        </p:spPr>
        <p:txBody>
          <a:bodyPr/>
          <a:lstStyle/>
          <a:p>
            <a:fld id="{61BBCC16-1382-4F7C-A59F-8AA960441AD5}" type="datetimeFigureOut">
              <a:rPr lang="en-US" smtClean="0"/>
              <a:t>1/23/2025</a:t>
            </a:fld>
            <a:endParaRPr lang="en-US"/>
          </a:p>
        </p:txBody>
      </p:sp>
      <p:sp>
        <p:nvSpPr>
          <p:cNvPr id="17" name="عنصر نائب للتذييل 16"/>
          <p:cNvSpPr>
            <a:spLocks noGrp="1"/>
          </p:cNvSpPr>
          <p:nvPr>
            <p:ph type="ftr" sz="quarter" idx="11"/>
          </p:nvPr>
        </p:nvSpPr>
        <p:spPr>
          <a:xfrm>
            <a:off x="7213600" y="4205288"/>
            <a:ext cx="1727200" cy="457200"/>
          </a:xfrm>
        </p:spPr>
        <p:txBody>
          <a:bodyPr/>
          <a:lstStyle/>
          <a:p>
            <a:endParaRPr lang="en-US"/>
          </a:p>
        </p:txBody>
      </p:sp>
      <p:sp>
        <p:nvSpPr>
          <p:cNvPr id="29" name="عنصر نائب لرقم الشريحة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6B84537E-5FD1-4464-A076-81177906831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1BBCC16-1382-4F7C-A59F-8AA960441AD5}" type="datetimeFigureOut">
              <a:rPr lang="en-US" smtClean="0"/>
              <a:t>1/23/2025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B84537E-5FD1-4464-A076-81177906831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9042400" y="1143000"/>
            <a:ext cx="2540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1143000"/>
            <a:ext cx="83312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1BBCC16-1382-4F7C-A59F-8AA960441AD5}" type="datetimeFigureOut">
              <a:rPr lang="en-US" smtClean="0"/>
              <a:t>1/23/2025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B84537E-5FD1-4464-A076-81177906831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1BBCC16-1382-4F7C-A59F-8AA960441AD5}" type="datetimeFigureOut">
              <a:rPr lang="en-US" smtClean="0"/>
              <a:t>1/23/2025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B84537E-5FD1-4464-A076-81177906831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1BBCC16-1382-4F7C-A59F-8AA960441AD5}" type="datetimeFigureOut">
              <a:rPr lang="en-US" smtClean="0"/>
              <a:t>1/23/2025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B84537E-5FD1-4464-A076-81177906831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61BBCC16-1382-4F7C-A59F-8AA960441AD5}" type="datetimeFigureOut">
              <a:rPr lang="en-US" smtClean="0"/>
              <a:t>1/23/2025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B84537E-5FD1-4464-A076-81177906831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08000" y="1143000"/>
            <a:ext cx="11176000" cy="1069848"/>
          </a:xfrm>
        </p:spPr>
        <p:txBody>
          <a:bodyPr anchor="ctr"/>
          <a:lstStyle>
            <a:lvl1pPr>
              <a:defRPr sz="4000" b="0" i="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تاريخ 25"/>
          <p:cNvSpPr>
            <a:spLocks noGrp="1"/>
          </p:cNvSpPr>
          <p:nvPr>
            <p:ph type="dt" sz="half" idx="10"/>
          </p:nvPr>
        </p:nvSpPr>
        <p:spPr/>
        <p:txBody>
          <a:bodyPr rtlCol="0"/>
          <a:lstStyle/>
          <a:p>
            <a:fld id="{61BBCC16-1382-4F7C-A59F-8AA960441AD5}" type="datetimeFigureOut">
              <a:rPr lang="en-US" smtClean="0"/>
              <a:t>1/23/2025</a:t>
            </a:fld>
            <a:endParaRPr lang="en-US"/>
          </a:p>
        </p:txBody>
      </p:sp>
      <p:sp>
        <p:nvSpPr>
          <p:cNvPr id="27" name="عنصر نائب لرقم الشريحة 26"/>
          <p:cNvSpPr>
            <a:spLocks noGrp="1"/>
          </p:cNvSpPr>
          <p:nvPr>
            <p:ph type="sldNum" sz="quarter" idx="11"/>
          </p:nvPr>
        </p:nvSpPr>
        <p:spPr/>
        <p:txBody>
          <a:bodyPr rtlCol="0"/>
          <a:lstStyle/>
          <a:p>
            <a:fld id="{6B84537E-5FD1-4464-A076-811779068316}" type="slidenum">
              <a:rPr lang="en-US" smtClean="0"/>
              <a:t>‹#›</a:t>
            </a:fld>
            <a:endParaRPr lang="en-US"/>
          </a:p>
        </p:txBody>
      </p:sp>
      <p:sp>
        <p:nvSpPr>
          <p:cNvPr id="28" name="عنصر نائب للتذييل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a:xfrm>
            <a:off x="8778240" y="612648"/>
            <a:ext cx="1276352" cy="457200"/>
          </a:xfrm>
        </p:spPr>
        <p:txBody>
          <a:bodyPr/>
          <a:lstStyle/>
          <a:p>
            <a:fld id="{61BBCC16-1382-4F7C-A59F-8AA960441AD5}" type="datetimeFigureOut">
              <a:rPr lang="en-US" smtClean="0"/>
              <a:t>1/23/2025</a:t>
            </a:fld>
            <a:endParaRPr lang="en-US"/>
          </a:p>
        </p:txBody>
      </p:sp>
      <p:sp>
        <p:nvSpPr>
          <p:cNvPr id="4" name="عنصر نائب للتذييل 3"/>
          <p:cNvSpPr>
            <a:spLocks noGrp="1"/>
          </p:cNvSpPr>
          <p:nvPr>
            <p:ph type="ftr" sz="quarter" idx="11"/>
          </p:nvPr>
        </p:nvSpPr>
        <p:spPr>
          <a:xfrm>
            <a:off x="7010400" y="612648"/>
            <a:ext cx="1767840" cy="457200"/>
          </a:xfrm>
        </p:spPr>
        <p:txBody>
          <a:bodyPr/>
          <a:lstStyle/>
          <a:p>
            <a:endParaRPr lang="en-US"/>
          </a:p>
        </p:txBody>
      </p:sp>
      <p:sp>
        <p:nvSpPr>
          <p:cNvPr id="5" name="عنصر نائب لرقم الشريحة 4"/>
          <p:cNvSpPr>
            <a:spLocks noGrp="1"/>
          </p:cNvSpPr>
          <p:nvPr>
            <p:ph type="sldNum" sz="quarter" idx="12"/>
          </p:nvPr>
        </p:nvSpPr>
        <p:spPr>
          <a:xfrm>
            <a:off x="10899648" y="2272"/>
            <a:ext cx="1016000" cy="365760"/>
          </a:xfrm>
        </p:spPr>
        <p:txBody>
          <a:bodyPr/>
          <a:lstStyle/>
          <a:p>
            <a:fld id="{6B84537E-5FD1-4464-A076-81177906831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1BBCC16-1382-4F7C-A59F-8AA960441AD5}" type="datetimeFigureOut">
              <a:rPr lang="en-US" smtClean="0"/>
              <a:t>1/23/2025</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6B84537E-5FD1-4464-A076-81177906831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137995" y="1101970"/>
            <a:ext cx="4511040" cy="877824"/>
          </a:xfrm>
        </p:spPr>
        <p:txBody>
          <a:bodyPr anchor="b"/>
          <a:lstStyle>
            <a:lvl1pPr algn="l">
              <a:buNone/>
              <a:defRPr sz="1800" b="1"/>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61BBCC16-1382-4F7C-A59F-8AA960441AD5}" type="datetimeFigureOut">
              <a:rPr lang="en-US" smtClean="0"/>
              <a:t>1/23/2025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B84537E-5FD1-4464-A076-81177906831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1BBCC16-1382-4F7C-A59F-8AA960441AD5}" type="datetimeFigureOut">
              <a:rPr lang="en-US" smtClean="0"/>
              <a:t>1/23/2025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B84537E-5FD1-4464-A076-81177906831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مستطيل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مستطيل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مستطيل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مستطيل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مستطيل مستدير الزوايا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مستطيل مستدير الزوايا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مستطيل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مستطيل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مستطيل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مستطيل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مستطيل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مستطيل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عنصر نائب للعنوان 21"/>
          <p:cNvSpPr>
            <a:spLocks noGrp="1"/>
          </p:cNvSpPr>
          <p:nvPr>
            <p:ph type="title"/>
          </p:nvPr>
        </p:nvSpPr>
        <p:spPr>
          <a:xfrm>
            <a:off x="609600" y="1143000"/>
            <a:ext cx="10972800" cy="10668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61BBCC16-1382-4F7C-A59F-8AA960441AD5}" type="datetimeFigureOut">
              <a:rPr lang="en-US" smtClean="0"/>
              <a:t>1/23/2025</a:t>
            </a:fld>
            <a:endParaRPr lang="en-US"/>
          </a:p>
        </p:txBody>
      </p:sp>
      <p:sp>
        <p:nvSpPr>
          <p:cNvPr id="3" name="عنصر نائب للتذييل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عنصر نائب لرقم الشريحة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6B84537E-5FD1-4464-A076-81177906831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onlinedegrees.kent.edu/college-of-public-health/community/epidemiology-in-the-wake-of-a-pandemi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1092292-C389-4A8B-ADB1-1178877C1C4E}"/>
              </a:ext>
            </a:extLst>
          </p:cNvPr>
          <p:cNvSpPr>
            <a:spLocks noGrp="1"/>
          </p:cNvSpPr>
          <p:nvPr>
            <p:ph type="ctrTitle"/>
          </p:nvPr>
        </p:nvSpPr>
        <p:spPr>
          <a:xfrm>
            <a:off x="1524000" y="360928"/>
            <a:ext cx="9144000" cy="1655762"/>
          </a:xfrm>
        </p:spPr>
        <p:txBody>
          <a:bodyPr>
            <a:noAutofit/>
          </a:bodyPr>
          <a:lstStyle/>
          <a:p>
            <a:pPr marL="0" marR="0" algn="ctr">
              <a:lnSpc>
                <a:spcPct val="107000"/>
              </a:lnSpc>
              <a:spcBef>
                <a:spcPts val="0"/>
              </a:spcBef>
              <a:spcAft>
                <a:spcPts val="800"/>
              </a:spcAft>
            </a:pPr>
            <a:r>
              <a:rPr lang="en-US" sz="1400" dirty="0">
                <a:latin typeface="Calibri" panose="020F0502020204030204" pitchFamily="34" charset="0"/>
                <a:ea typeface="Calibri" panose="020F0502020204030204" pitchFamily="34" charset="0"/>
                <a:cs typeface="Arial" panose="020B0604020202020204" pitchFamily="34" charset="0"/>
              </a:rPr>
              <a:t/>
            </a:r>
            <a:br>
              <a:rPr lang="en-US" sz="1400" dirty="0">
                <a:latin typeface="Calibri" panose="020F0502020204030204" pitchFamily="34" charset="0"/>
                <a:ea typeface="Calibri" panose="020F0502020204030204" pitchFamily="34" charset="0"/>
                <a:cs typeface="Arial" panose="020B0604020202020204" pitchFamily="34" charset="0"/>
              </a:rPr>
            </a:br>
            <a:r>
              <a:rPr lang="en-US" sz="2000" b="1" dirty="0">
                <a:latin typeface="Times New Roman" panose="02020603050405020304" pitchFamily="18" charset="0"/>
                <a:ea typeface="Calibri" panose="020F0502020204030204" pitchFamily="34" charset="0"/>
                <a:cs typeface="Arial" panose="020B0604020202020204" pitchFamily="34" charset="0"/>
              </a:rPr>
              <a:t>Al-Mustaqbal University / Nursing College</a:t>
            </a:r>
            <a:r>
              <a:rPr lang="en-US" sz="2000" dirty="0">
                <a:latin typeface="Calibri" panose="020F0502020204030204" pitchFamily="34" charset="0"/>
                <a:ea typeface="Calibri" panose="020F0502020204030204" pitchFamily="34" charset="0"/>
                <a:cs typeface="Arial" panose="020B0604020202020204" pitchFamily="34" charset="0"/>
              </a:rPr>
              <a:t/>
            </a:r>
            <a:br>
              <a:rPr lang="en-US" sz="2000" dirty="0">
                <a:latin typeface="Calibri" panose="020F0502020204030204" pitchFamily="34" charset="0"/>
                <a:ea typeface="Calibri" panose="020F0502020204030204" pitchFamily="34" charset="0"/>
                <a:cs typeface="Arial" panose="020B0604020202020204" pitchFamily="34" charset="0"/>
              </a:rPr>
            </a:br>
            <a:r>
              <a:rPr lang="en-US" sz="2000" b="1" dirty="0">
                <a:latin typeface="Times New Roman" panose="02020603050405020304" pitchFamily="18" charset="0"/>
                <a:ea typeface="Calibri" panose="020F0502020204030204" pitchFamily="34" charset="0"/>
              </a:rPr>
              <a:t>Academic Year </a:t>
            </a:r>
            <a:r>
              <a:rPr lang="en-US" sz="2000" b="1" dirty="0" smtClean="0">
                <a:latin typeface="Times New Roman" panose="02020603050405020304" pitchFamily="18" charset="0"/>
                <a:ea typeface="Calibri" panose="020F0502020204030204" pitchFamily="34" charset="0"/>
              </a:rPr>
              <a:t>2024-2025</a:t>
            </a:r>
            <a:r>
              <a:rPr lang="en-US" sz="2000" b="1" dirty="0">
                <a:latin typeface="Times New Roman" panose="02020603050405020304" pitchFamily="18" charset="0"/>
                <a:ea typeface="Calibri" panose="020F0502020204030204" pitchFamily="34" charset="0"/>
              </a:rPr>
              <a:t/>
            </a:r>
            <a:br>
              <a:rPr lang="en-US" sz="2000" b="1" dirty="0">
                <a:latin typeface="Times New Roman" panose="02020603050405020304" pitchFamily="18" charset="0"/>
                <a:ea typeface="Calibri" panose="020F0502020204030204" pitchFamily="34" charset="0"/>
              </a:rPr>
            </a:br>
            <a:r>
              <a:rPr lang="en-US" sz="2000" b="1" dirty="0">
                <a:latin typeface="Times New Roman" panose="02020603050405020304" pitchFamily="18" charset="0"/>
                <a:ea typeface="Calibri" panose="020F0502020204030204" pitchFamily="34" charset="0"/>
              </a:rPr>
              <a:t>Epidemiology </a:t>
            </a:r>
            <a:endParaRPr lang="en-US" sz="1400" dirty="0"/>
          </a:p>
        </p:txBody>
      </p:sp>
      <p:sp>
        <p:nvSpPr>
          <p:cNvPr id="3" name="Subtitle 2">
            <a:extLst>
              <a:ext uri="{FF2B5EF4-FFF2-40B4-BE49-F238E27FC236}">
                <a16:creationId xmlns="" xmlns:a16="http://schemas.microsoft.com/office/drawing/2014/main" id="{827B4D66-DFAA-4BE4-93F2-871B41B92084}"/>
              </a:ext>
            </a:extLst>
          </p:cNvPr>
          <p:cNvSpPr>
            <a:spLocks noGrp="1"/>
          </p:cNvSpPr>
          <p:nvPr>
            <p:ph type="subTitle" idx="1"/>
          </p:nvPr>
        </p:nvSpPr>
        <p:spPr>
          <a:xfrm>
            <a:off x="1524000" y="2467627"/>
            <a:ext cx="9144000" cy="2790173"/>
          </a:xfrm>
        </p:spPr>
        <p:txBody>
          <a:bodyPr>
            <a:normAutofit/>
          </a:bodyPr>
          <a:lstStyle/>
          <a:p>
            <a:pPr algn="ctr"/>
            <a:endParaRPr lang="en-US" dirty="0" smtClean="0">
              <a:solidFill>
                <a:srgbClr val="FF0000"/>
              </a:solidFill>
              <a:latin typeface="Bahnschrift Condensed" panose="020B0502040204020203" pitchFamily="34" charset="0"/>
            </a:endParaRPr>
          </a:p>
          <a:p>
            <a:pPr algn="ctr"/>
            <a:endParaRPr lang="en-US" dirty="0">
              <a:solidFill>
                <a:srgbClr val="FF0000"/>
              </a:solidFill>
              <a:latin typeface="Bahnschrift Condensed" panose="020B0502040204020203" pitchFamily="34" charset="0"/>
            </a:endParaRPr>
          </a:p>
          <a:p>
            <a:pPr algn="ctr"/>
            <a:r>
              <a:rPr lang="en-US" dirty="0" smtClean="0">
                <a:solidFill>
                  <a:srgbClr val="FF0000"/>
                </a:solidFill>
                <a:latin typeface="Bahnschrift Condensed" panose="020B0502040204020203" pitchFamily="34" charset="0"/>
              </a:rPr>
              <a:t>Lecture </a:t>
            </a:r>
            <a:r>
              <a:rPr lang="en-US" dirty="0">
                <a:solidFill>
                  <a:srgbClr val="FF0000"/>
                </a:solidFill>
                <a:latin typeface="Bahnschrift Condensed" panose="020B0502040204020203" pitchFamily="34" charset="0"/>
              </a:rPr>
              <a:t>3</a:t>
            </a:r>
          </a:p>
          <a:p>
            <a:pPr algn="ctr"/>
            <a:r>
              <a:rPr lang="en-US" sz="3200" dirty="0">
                <a:solidFill>
                  <a:srgbClr val="FF0000"/>
                </a:solidFill>
                <a:latin typeface="Bahnschrift Condensed" panose="020B0502040204020203" pitchFamily="34" charset="0"/>
              </a:rPr>
              <a:t>Epidemiologic triad</a:t>
            </a:r>
          </a:p>
          <a:p>
            <a:pPr algn="ctr"/>
            <a:r>
              <a:rPr lang="en-US" dirty="0">
                <a:solidFill>
                  <a:srgbClr val="FF0000"/>
                </a:solidFill>
                <a:latin typeface="Bahnschrift Condensed" panose="020B0502040204020203" pitchFamily="34" charset="0"/>
              </a:rPr>
              <a:t>By </a:t>
            </a:r>
          </a:p>
          <a:p>
            <a:pPr lvl="0" algn="ctr"/>
            <a:r>
              <a:rPr lang="en-US" dirty="0">
                <a:solidFill>
                  <a:srgbClr val="FF0000"/>
                </a:solidFill>
                <a:latin typeface="Bahnschrift Condensed" panose="020B0502040204020203" pitchFamily="34" charset="0"/>
              </a:rPr>
              <a:t>Dr. </a:t>
            </a:r>
            <a:r>
              <a:rPr lang="en-US" dirty="0" err="1">
                <a:solidFill>
                  <a:srgbClr val="FF0000"/>
                </a:solidFill>
                <a:latin typeface="Bahnschrift Condensed" panose="020B0502040204020203" pitchFamily="34" charset="0"/>
              </a:rPr>
              <a:t>Salim</a:t>
            </a:r>
            <a:r>
              <a:rPr lang="en-US" dirty="0">
                <a:solidFill>
                  <a:srgbClr val="FF0000"/>
                </a:solidFill>
                <a:latin typeface="Bahnschrift Condensed" panose="020B0502040204020203" pitchFamily="34" charset="0"/>
              </a:rPr>
              <a:t> k. </a:t>
            </a:r>
            <a:r>
              <a:rPr lang="en-US" dirty="0" err="1">
                <a:solidFill>
                  <a:srgbClr val="FF0000"/>
                </a:solidFill>
                <a:latin typeface="Bahnschrift Condensed" panose="020B0502040204020203" pitchFamily="34" charset="0"/>
              </a:rPr>
              <a:t>Hajwal</a:t>
            </a:r>
            <a:r>
              <a:rPr lang="en-US" dirty="0">
                <a:solidFill>
                  <a:srgbClr val="FF0000"/>
                </a:solidFill>
                <a:latin typeface="Bahnschrift Condensed" panose="020B0502040204020203" pitchFamily="34" charset="0"/>
              </a:rPr>
              <a:t> </a:t>
            </a:r>
          </a:p>
        </p:txBody>
      </p:sp>
      <p:pic>
        <p:nvPicPr>
          <p:cNvPr id="5" name="صورة 2">
            <a:extLst>
              <a:ext uri="{FF2B5EF4-FFF2-40B4-BE49-F238E27FC236}">
                <a16:creationId xmlns="" xmlns:a16="http://schemas.microsoft.com/office/drawing/2014/main" id="{321EFF99-52EB-49E1-8366-60E6BCA4DBA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8918532" y="225468"/>
            <a:ext cx="2801653" cy="2387600"/>
          </a:xfrm>
          <a:prstGeom prst="rect">
            <a:avLst/>
          </a:prstGeom>
        </p:spPr>
      </p:pic>
      <p:pic>
        <p:nvPicPr>
          <p:cNvPr id="9" name="Picture 8">
            <a:extLst>
              <a:ext uri="{FF2B5EF4-FFF2-40B4-BE49-F238E27FC236}">
                <a16:creationId xmlns="" xmlns:a16="http://schemas.microsoft.com/office/drawing/2014/main" id="{A4A62E0A-586F-4BF0-BC7D-B48293FC5D5D}"/>
              </a:ext>
            </a:extLst>
          </p:cNvPr>
          <p:cNvPicPr>
            <a:picLocks noChangeAspect="1"/>
          </p:cNvPicPr>
          <p:nvPr/>
        </p:nvPicPr>
        <p:blipFill>
          <a:blip r:embed="rId3"/>
          <a:stretch>
            <a:fillRect/>
          </a:stretch>
        </p:blipFill>
        <p:spPr>
          <a:xfrm>
            <a:off x="471815" y="225468"/>
            <a:ext cx="3022947" cy="2387600"/>
          </a:xfrm>
          <a:prstGeom prst="rect">
            <a:avLst/>
          </a:prstGeom>
        </p:spPr>
      </p:pic>
    </p:spTree>
    <p:extLst>
      <p:ext uri="{BB962C8B-B14F-4D97-AF65-F5344CB8AC3E}">
        <p14:creationId xmlns:p14="http://schemas.microsoft.com/office/powerpoint/2010/main" val="3014516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851770" y="551145"/>
            <a:ext cx="10246289" cy="5536504"/>
          </a:xfrm>
          <a:prstGeom prst="rect">
            <a:avLst/>
          </a:prstGeom>
        </p:spPr>
      </p:pic>
    </p:spTree>
    <p:extLst>
      <p:ext uri="{BB962C8B-B14F-4D97-AF65-F5344CB8AC3E}">
        <p14:creationId xmlns:p14="http://schemas.microsoft.com/office/powerpoint/2010/main" val="3940769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09600" y="1002082"/>
            <a:ext cx="10972800" cy="5572454"/>
          </a:xfrm>
        </p:spPr>
        <p:txBody>
          <a:bodyPr>
            <a:normAutofit/>
          </a:bodyPr>
          <a:lstStyle/>
          <a:p>
            <a:r>
              <a:rPr lang="en-US" b="1" dirty="0"/>
              <a:t>Epidemiologic Triangle for COVID-19</a:t>
            </a:r>
          </a:p>
          <a:p>
            <a:r>
              <a:rPr lang="en-US" dirty="0"/>
              <a:t>The National Institute for Health has broken down how the triangle can be applied to </a:t>
            </a:r>
            <a:r>
              <a:rPr lang="en-US" dirty="0">
                <a:hlinkClick r:id="rId2"/>
              </a:rPr>
              <a:t>COVID-19</a:t>
            </a:r>
            <a:r>
              <a:rPr lang="en-US" dirty="0"/>
              <a:t>.</a:t>
            </a:r>
            <a:r>
              <a:rPr lang="en-US" baseline="30000" dirty="0"/>
              <a:t>8</a:t>
            </a:r>
            <a:endParaRPr lang="en-US" dirty="0"/>
          </a:p>
          <a:p>
            <a:r>
              <a:rPr lang="en-US" dirty="0"/>
              <a:t>First epidemiologists have to identify the three vertices of the triangle:</a:t>
            </a:r>
          </a:p>
          <a:p>
            <a:r>
              <a:rPr lang="en-US" b="1" dirty="0"/>
              <a:t>Agent:</a:t>
            </a:r>
            <a:r>
              <a:rPr lang="en-US" dirty="0"/>
              <a:t> A type of virus called a coronavirus, identified as SARS-CoV-2</a:t>
            </a:r>
            <a:r>
              <a:rPr lang="en-US" dirty="0"/>
              <a:t>. </a:t>
            </a:r>
            <a:r>
              <a:rPr lang="en-US" dirty="0" smtClean="0"/>
              <a:t>(Severe </a:t>
            </a:r>
            <a:r>
              <a:rPr lang="en-US" dirty="0"/>
              <a:t>acute </a:t>
            </a:r>
            <a:r>
              <a:rPr lang="en-US" dirty="0" smtClean="0"/>
              <a:t>respiratory syndrome </a:t>
            </a:r>
            <a:r>
              <a:rPr lang="en-US" dirty="0"/>
              <a:t>coronavirus </a:t>
            </a:r>
            <a:r>
              <a:rPr lang="en-US" dirty="0" smtClean="0"/>
              <a:t>2)</a:t>
            </a:r>
            <a:endParaRPr lang="en-US" dirty="0"/>
          </a:p>
          <a:p>
            <a:r>
              <a:rPr lang="en-US" b="1" dirty="0"/>
              <a:t>Host: </a:t>
            </a:r>
            <a:r>
              <a:rPr lang="en-US" dirty="0"/>
              <a:t>Humans, especially those with comorbidities, and older adults.</a:t>
            </a:r>
          </a:p>
          <a:p>
            <a:r>
              <a:rPr lang="en-US" b="1" dirty="0"/>
              <a:t>Environment:</a:t>
            </a:r>
            <a:r>
              <a:rPr lang="en-US" dirty="0"/>
              <a:t> SARS-CoV-2 spreads through droplets in the air and on surfaces</a:t>
            </a:r>
          </a:p>
          <a:p>
            <a:pPr marL="109728" indent="0">
              <a:buNone/>
            </a:pPr>
            <a:endParaRPr lang="en-US" dirty="0"/>
          </a:p>
        </p:txBody>
      </p:sp>
    </p:spTree>
    <p:extLst>
      <p:ext uri="{BB962C8B-B14F-4D97-AF65-F5344CB8AC3E}">
        <p14:creationId xmlns:p14="http://schemas.microsoft.com/office/powerpoint/2010/main" val="500193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58503E-35CB-4765-815F-242FD93FC40D}"/>
              </a:ext>
            </a:extLst>
          </p:cNvPr>
          <p:cNvSpPr>
            <a:spLocks noGrp="1"/>
          </p:cNvSpPr>
          <p:nvPr>
            <p:ph type="title"/>
          </p:nvPr>
        </p:nvSpPr>
        <p:spPr/>
        <p:txBody>
          <a:bodyPr/>
          <a:lstStyle/>
          <a:p>
            <a:pPr algn="ctr"/>
            <a:r>
              <a:rPr lang="en-US" dirty="0">
                <a:latin typeface="Bahnschrift Condensed" panose="020B0502040204020203" pitchFamily="34" charset="0"/>
              </a:rPr>
              <a:t>Chain of Causation</a:t>
            </a:r>
          </a:p>
        </p:txBody>
      </p:sp>
      <p:sp>
        <p:nvSpPr>
          <p:cNvPr id="5" name="Content Placeholder 4">
            <a:extLst>
              <a:ext uri="{FF2B5EF4-FFF2-40B4-BE49-F238E27FC236}">
                <a16:creationId xmlns="" xmlns:a16="http://schemas.microsoft.com/office/drawing/2014/main" id="{3088CCDD-868A-41C6-8100-59067E1AC2F2}"/>
              </a:ext>
            </a:extLst>
          </p:cNvPr>
          <p:cNvSpPr>
            <a:spLocks noGrp="1"/>
          </p:cNvSpPr>
          <p:nvPr>
            <p:ph idx="1"/>
          </p:nvPr>
        </p:nvSpPr>
        <p:spPr/>
        <p:txBody>
          <a:bodyPr>
            <a:normAutofit/>
          </a:bodyPr>
          <a:lstStyle/>
          <a:p>
            <a:pPr marL="0" indent="0">
              <a:buNone/>
            </a:pPr>
            <a:r>
              <a:rPr lang="en-US" dirty="0"/>
              <a:t>The chain begins by </a:t>
            </a:r>
          </a:p>
          <a:p>
            <a:pPr marL="0" indent="0">
              <a:buNone/>
            </a:pPr>
            <a:r>
              <a:rPr lang="en-US" b="1" dirty="0"/>
              <a:t>Reservoir: </a:t>
            </a:r>
            <a:r>
              <a:rPr lang="en-US" dirty="0"/>
              <a:t>Any human beings, animals, plants in which an infectious agent normally lives and multiplies and from which it passes to a new host.</a:t>
            </a:r>
            <a:endParaRPr lang="en-US" b="1" dirty="0"/>
          </a:p>
          <a:p>
            <a:pPr marL="0" indent="0">
              <a:buNone/>
            </a:pPr>
            <a:r>
              <a:rPr lang="en-US" dirty="0"/>
              <a:t>EX; plague, that reservoir may be other humans, rats,, and a few other animals. </a:t>
            </a:r>
          </a:p>
          <a:p>
            <a:pPr marL="0" indent="0">
              <a:buNone/>
            </a:pPr>
            <a:r>
              <a:rPr lang="en-US" dirty="0"/>
              <a:t>malaria, infected humans are the major reservoir for the parasitic</a:t>
            </a:r>
          </a:p>
          <a:p>
            <a:pPr marL="0" indent="0">
              <a:buNone/>
            </a:pPr>
            <a:endParaRPr lang="en-US" dirty="0"/>
          </a:p>
        </p:txBody>
      </p:sp>
    </p:spTree>
    <p:extLst>
      <p:ext uri="{BB962C8B-B14F-4D97-AF65-F5344CB8AC3E}">
        <p14:creationId xmlns:p14="http://schemas.microsoft.com/office/powerpoint/2010/main" val="13968796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6A91F0-80BC-4FFF-A02B-FDB281900093}"/>
              </a:ext>
            </a:extLst>
          </p:cNvPr>
          <p:cNvSpPr>
            <a:spLocks noGrp="1"/>
          </p:cNvSpPr>
          <p:nvPr>
            <p:ph type="title"/>
          </p:nvPr>
        </p:nvSpPr>
        <p:spPr/>
        <p:txBody>
          <a:bodyPr/>
          <a:lstStyle/>
          <a:p>
            <a:pPr algn="ctr"/>
            <a:r>
              <a:rPr lang="en-US" dirty="0">
                <a:solidFill>
                  <a:prstClr val="black"/>
                </a:solidFill>
                <a:latin typeface="Bahnschrift Condensed" panose="020B0502040204020203" pitchFamily="34" charset="0"/>
              </a:rPr>
              <a:t>Chain of Causation</a:t>
            </a:r>
            <a:endParaRPr lang="en-US" b="1" dirty="0">
              <a:latin typeface="Bahnschrift SemiLight SemiConde" panose="020B0502040204020203" pitchFamily="34" charset="0"/>
            </a:endParaRPr>
          </a:p>
        </p:txBody>
      </p:sp>
      <p:sp>
        <p:nvSpPr>
          <p:cNvPr id="5" name="Content Placeholder 4">
            <a:extLst>
              <a:ext uri="{FF2B5EF4-FFF2-40B4-BE49-F238E27FC236}">
                <a16:creationId xmlns="" xmlns:a16="http://schemas.microsoft.com/office/drawing/2014/main" id="{EA501394-692B-47E3-BBB7-E14CC0617396}"/>
              </a:ext>
            </a:extLst>
          </p:cNvPr>
          <p:cNvSpPr>
            <a:spLocks noGrp="1"/>
          </p:cNvSpPr>
          <p:nvPr>
            <p:ph idx="1"/>
          </p:nvPr>
        </p:nvSpPr>
        <p:spPr/>
        <p:txBody>
          <a:bodyPr/>
          <a:lstStyle/>
          <a:p>
            <a:r>
              <a:rPr lang="en-US" dirty="0"/>
              <a:t>Next, the agent must have a </a:t>
            </a:r>
            <a:r>
              <a:rPr lang="en-US" b="1" dirty="0"/>
              <a:t>portal of exit </a:t>
            </a:r>
            <a:r>
              <a:rPr lang="en-US" dirty="0"/>
              <a:t>from the reservoir, as well as some </a:t>
            </a:r>
            <a:r>
              <a:rPr lang="en-US" b="1" dirty="0"/>
              <a:t>mode of transmission. </a:t>
            </a:r>
          </a:p>
          <a:p>
            <a:pPr marL="0" indent="0">
              <a:buNone/>
            </a:pPr>
            <a:endParaRPr lang="en-US" dirty="0"/>
          </a:p>
          <a:p>
            <a:r>
              <a:rPr lang="en-US" dirty="0"/>
              <a:t>For example, the bite of an Anopheles mosquito provides a portal of exit for the malaria parasites</a:t>
            </a:r>
          </a:p>
          <a:p>
            <a:pPr marL="0" indent="0">
              <a:buNone/>
            </a:pPr>
            <a:endParaRPr lang="en-US" dirty="0"/>
          </a:p>
          <a:p>
            <a:r>
              <a:rPr lang="en-US" dirty="0"/>
              <a:t>Mosquito in this case is the </a:t>
            </a:r>
            <a:r>
              <a:rPr lang="en-US" b="1" dirty="0"/>
              <a:t>mode of transmission.</a:t>
            </a:r>
          </a:p>
          <a:p>
            <a:pPr marL="0" indent="0">
              <a:buNone/>
            </a:pPr>
            <a:endParaRPr lang="en-US" dirty="0"/>
          </a:p>
        </p:txBody>
      </p:sp>
    </p:spTree>
    <p:extLst>
      <p:ext uri="{BB962C8B-B14F-4D97-AF65-F5344CB8AC3E}">
        <p14:creationId xmlns:p14="http://schemas.microsoft.com/office/powerpoint/2010/main" val="13442935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E15D15-A76C-4202-8F78-2353B2F8DC8B}"/>
              </a:ext>
            </a:extLst>
          </p:cNvPr>
          <p:cNvSpPr>
            <a:spLocks noGrp="1"/>
          </p:cNvSpPr>
          <p:nvPr>
            <p:ph type="title"/>
          </p:nvPr>
        </p:nvSpPr>
        <p:spPr/>
        <p:txBody>
          <a:bodyPr/>
          <a:lstStyle/>
          <a:p>
            <a:pPr algn="ctr"/>
            <a:r>
              <a:rPr lang="en-US" dirty="0">
                <a:solidFill>
                  <a:prstClr val="black"/>
                </a:solidFill>
                <a:latin typeface="Bahnschrift Condensed" panose="020B0502040204020203" pitchFamily="34" charset="0"/>
              </a:rPr>
              <a:t>Chain of Causation</a:t>
            </a:r>
            <a:endParaRPr lang="en-US" dirty="0">
              <a:latin typeface="Bahnschrift Condensed" panose="020B0502040204020203" pitchFamily="34" charset="0"/>
            </a:endParaRPr>
          </a:p>
        </p:txBody>
      </p:sp>
      <p:sp>
        <p:nvSpPr>
          <p:cNvPr id="5" name="Content Placeholder 4">
            <a:extLst>
              <a:ext uri="{FF2B5EF4-FFF2-40B4-BE49-F238E27FC236}">
                <a16:creationId xmlns="" xmlns:a16="http://schemas.microsoft.com/office/drawing/2014/main" id="{62F56BA0-43C5-46C3-9B7B-603415E5D39E}"/>
              </a:ext>
            </a:extLst>
          </p:cNvPr>
          <p:cNvSpPr>
            <a:spLocks noGrp="1"/>
          </p:cNvSpPr>
          <p:nvPr>
            <p:ph idx="1"/>
          </p:nvPr>
        </p:nvSpPr>
        <p:spPr/>
        <p:txBody>
          <a:bodyPr/>
          <a:lstStyle/>
          <a:p>
            <a:pPr marL="0" indent="0">
              <a:buNone/>
            </a:pPr>
            <a:r>
              <a:rPr lang="en-US" dirty="0"/>
              <a:t>The next link in the chain of causation is the </a:t>
            </a:r>
            <a:r>
              <a:rPr lang="en-US" b="1" dirty="0"/>
              <a:t>agent itself</a:t>
            </a:r>
            <a:r>
              <a:rPr lang="en-US" dirty="0"/>
              <a:t>. </a:t>
            </a:r>
          </a:p>
          <a:p>
            <a:pPr marL="0" indent="0">
              <a:buNone/>
            </a:pPr>
            <a:r>
              <a:rPr lang="en-US" dirty="0"/>
              <a:t>The next link is the </a:t>
            </a:r>
            <a:r>
              <a:rPr lang="en-US" b="1" dirty="0"/>
              <a:t>portal of entry</a:t>
            </a:r>
            <a:r>
              <a:rPr lang="en-US" dirty="0"/>
              <a:t>. In the case of malaria, the mosquito bite provides a portal of exit as well as a portal of entry into the human </a:t>
            </a:r>
            <a:r>
              <a:rPr lang="en-US" b="1" dirty="0"/>
              <a:t>host</a:t>
            </a:r>
            <a:r>
              <a:rPr lang="en-US" dirty="0"/>
              <a:t>.</a:t>
            </a:r>
          </a:p>
        </p:txBody>
      </p:sp>
    </p:spTree>
    <p:extLst>
      <p:ext uri="{BB962C8B-B14F-4D97-AF65-F5344CB8AC3E}">
        <p14:creationId xmlns:p14="http://schemas.microsoft.com/office/powerpoint/2010/main" val="1306517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1E2A7542-6430-4B94-9C6F-952BF46D0375}"/>
              </a:ext>
            </a:extLst>
          </p:cNvPr>
          <p:cNvSpPr>
            <a:spLocks noGrp="1"/>
          </p:cNvSpPr>
          <p:nvPr>
            <p:ph type="title"/>
          </p:nvPr>
        </p:nvSpPr>
        <p:spPr/>
        <p:txBody>
          <a:bodyPr/>
          <a:lstStyle/>
          <a:p>
            <a:endParaRPr lang="en-US"/>
          </a:p>
        </p:txBody>
      </p:sp>
      <p:pic>
        <p:nvPicPr>
          <p:cNvPr id="8" name="عنصر نائب للمحتوى 3">
            <a:extLst>
              <a:ext uri="{FF2B5EF4-FFF2-40B4-BE49-F238E27FC236}">
                <a16:creationId xmlns="" xmlns:a16="http://schemas.microsoft.com/office/drawing/2014/main" id="{CCA3FC1A-F962-40E2-8058-4B3DD21E51F2}"/>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9823" y="365125"/>
            <a:ext cx="11527436" cy="6127751"/>
          </a:xfrm>
          <a:prstGeom prst="rect">
            <a:avLst/>
          </a:prstGeom>
          <a:noFill/>
          <a:ln>
            <a:noFill/>
          </a:ln>
          <a:effectLst/>
          <a:extLst/>
        </p:spPr>
      </p:pic>
    </p:spTree>
    <p:extLst>
      <p:ext uri="{BB962C8B-B14F-4D97-AF65-F5344CB8AC3E}">
        <p14:creationId xmlns:p14="http://schemas.microsoft.com/office/powerpoint/2010/main" val="1688186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60EAA5-06BC-44BC-B630-9B9A6C64579B}"/>
              </a:ext>
            </a:extLst>
          </p:cNvPr>
          <p:cNvSpPr>
            <a:spLocks noGrp="1"/>
          </p:cNvSpPr>
          <p:nvPr>
            <p:ph type="title"/>
          </p:nvPr>
        </p:nvSpPr>
        <p:spPr/>
        <p:txBody>
          <a:bodyPr/>
          <a:lstStyle/>
          <a:p>
            <a:pPr algn="ctr"/>
            <a:r>
              <a:rPr lang="en-US" b="1" dirty="0">
                <a:latin typeface="Bahnschrift SemiLight SemiConde" panose="020B0502040204020203" pitchFamily="34" charset="0"/>
              </a:rPr>
              <a:t>Mode of transmission:</a:t>
            </a:r>
          </a:p>
        </p:txBody>
      </p:sp>
      <p:sp>
        <p:nvSpPr>
          <p:cNvPr id="4" name="Content Placeholder 3">
            <a:extLst>
              <a:ext uri="{FF2B5EF4-FFF2-40B4-BE49-F238E27FC236}">
                <a16:creationId xmlns="" xmlns:a16="http://schemas.microsoft.com/office/drawing/2014/main" id="{17F93687-3C90-450D-81DC-4A34C84E0A7F}"/>
              </a:ext>
            </a:extLst>
          </p:cNvPr>
          <p:cNvSpPr>
            <a:spLocks noGrp="1"/>
          </p:cNvSpPr>
          <p:nvPr>
            <p:ph idx="1"/>
          </p:nvPr>
        </p:nvSpPr>
        <p:spPr/>
        <p:txBody>
          <a:bodyPr>
            <a:normAutofit lnSpcReduction="10000"/>
          </a:bodyPr>
          <a:lstStyle/>
          <a:p>
            <a:pPr marL="0" indent="0">
              <a:buNone/>
            </a:pPr>
            <a:r>
              <a:rPr lang="en-US" dirty="0"/>
              <a:t>The way disease agents are transmitted from the source of infection to new hosts by the following :</a:t>
            </a:r>
          </a:p>
          <a:p>
            <a:pPr marL="0" indent="0">
              <a:buNone/>
            </a:pPr>
            <a:r>
              <a:rPr lang="en-US" b="1" dirty="0"/>
              <a:t>1. Droplet contact route </a:t>
            </a:r>
            <a:r>
              <a:rPr lang="en-US" dirty="0"/>
              <a:t>– coughing or sneezing on another individual</a:t>
            </a:r>
          </a:p>
          <a:p>
            <a:pPr marL="0" indent="0">
              <a:buNone/>
            </a:pPr>
            <a:r>
              <a:rPr lang="en-US" b="1" dirty="0"/>
              <a:t>2. Direct physical contact route</a:t>
            </a:r>
          </a:p>
          <a:p>
            <a:pPr marL="0" indent="0">
              <a:buNone/>
            </a:pPr>
            <a:r>
              <a:rPr lang="en-US" b="1" dirty="0"/>
              <a:t>3. Indirect physical contact route</a:t>
            </a:r>
            <a:r>
              <a:rPr lang="en-US" dirty="0"/>
              <a:t>: touching a contaminated surface, including soil</a:t>
            </a:r>
          </a:p>
          <a:p>
            <a:pPr marL="0" indent="0">
              <a:buNone/>
            </a:pPr>
            <a:r>
              <a:rPr lang="en-US" b="1" dirty="0"/>
              <a:t>4. Airborne route</a:t>
            </a:r>
          </a:p>
          <a:p>
            <a:pPr marL="0" indent="0">
              <a:buNone/>
            </a:pPr>
            <a:r>
              <a:rPr lang="en-US" b="1" dirty="0"/>
              <a:t>5. Fecal-oral route</a:t>
            </a:r>
          </a:p>
          <a:p>
            <a:pPr marL="0" indent="0">
              <a:buNone/>
            </a:pPr>
            <a:r>
              <a:rPr lang="en-US" b="1" dirty="0"/>
              <a:t>6. Transmission by insect or animal bite</a:t>
            </a:r>
          </a:p>
        </p:txBody>
      </p:sp>
    </p:spTree>
    <p:extLst>
      <p:ext uri="{BB962C8B-B14F-4D97-AF65-F5344CB8AC3E}">
        <p14:creationId xmlns:p14="http://schemas.microsoft.com/office/powerpoint/2010/main" val="1153856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838A61-4E5B-4FB0-8C1F-E95AAAA798F5}"/>
              </a:ext>
            </a:extLst>
          </p:cNvPr>
          <p:cNvSpPr>
            <a:spLocks noGrp="1"/>
          </p:cNvSpPr>
          <p:nvPr>
            <p:ph type="title"/>
          </p:nvPr>
        </p:nvSpPr>
        <p:spPr/>
        <p:txBody>
          <a:bodyPr>
            <a:normAutofit fontScale="90000"/>
          </a:bodyPr>
          <a:lstStyle/>
          <a:p>
            <a:r>
              <a:rPr lang="en-US" b="1" dirty="0">
                <a:latin typeface="Aharoni" panose="02010803020104030203" pitchFamily="2" charset="-79"/>
                <a:cs typeface="Aharoni" panose="02010803020104030203" pitchFamily="2" charset="-79"/>
              </a:rPr>
              <a:t>Communicable diseases classification in epidemiology:</a:t>
            </a:r>
          </a:p>
        </p:txBody>
      </p:sp>
      <p:sp>
        <p:nvSpPr>
          <p:cNvPr id="4" name="Content Placeholder 3">
            <a:extLst>
              <a:ext uri="{FF2B5EF4-FFF2-40B4-BE49-F238E27FC236}">
                <a16:creationId xmlns="" xmlns:a16="http://schemas.microsoft.com/office/drawing/2014/main" id="{A4201969-0B48-4330-9A4B-DB07FB4FC880}"/>
              </a:ext>
            </a:extLst>
          </p:cNvPr>
          <p:cNvSpPr>
            <a:spLocks noGrp="1"/>
          </p:cNvSpPr>
          <p:nvPr>
            <p:ph idx="1"/>
          </p:nvPr>
        </p:nvSpPr>
        <p:spPr/>
        <p:txBody>
          <a:bodyPr/>
          <a:lstStyle/>
          <a:p>
            <a:r>
              <a:rPr lang="en-US" dirty="0"/>
              <a:t>1</a:t>
            </a:r>
            <a:r>
              <a:rPr lang="en-US" b="1" dirty="0"/>
              <a:t>)Endemic</a:t>
            </a:r>
            <a:r>
              <a:rPr lang="en-US" dirty="0"/>
              <a:t>: when an infectious agent or disease has a constant presence within a defined geographic area.</a:t>
            </a:r>
          </a:p>
          <a:p>
            <a:pPr marL="0" indent="0">
              <a:buNone/>
            </a:pPr>
            <a:endParaRPr lang="en-US" dirty="0"/>
          </a:p>
          <a:p>
            <a:r>
              <a:rPr lang="en-US" b="1" dirty="0"/>
              <a:t>2) Epidemic</a:t>
            </a:r>
            <a:r>
              <a:rPr lang="en-US" dirty="0"/>
              <a:t>: occurrences of infectious agent or disease that clearly exceed the usual expected frequency of the disease in a particular population.</a:t>
            </a:r>
          </a:p>
          <a:p>
            <a:pPr marL="0" indent="0">
              <a:buNone/>
            </a:pPr>
            <a:endParaRPr lang="en-US" dirty="0"/>
          </a:p>
          <a:p>
            <a:r>
              <a:rPr lang="en-US" b="1" dirty="0"/>
              <a:t>3) Pandemic</a:t>
            </a:r>
            <a:r>
              <a:rPr lang="en-US" dirty="0"/>
              <a:t>: when an epidemic outbreak occurs worldwide. </a:t>
            </a:r>
          </a:p>
        </p:txBody>
      </p:sp>
    </p:spTree>
    <p:extLst>
      <p:ext uri="{BB962C8B-B14F-4D97-AF65-F5344CB8AC3E}">
        <p14:creationId xmlns:p14="http://schemas.microsoft.com/office/powerpoint/2010/main" val="29805484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a:extLst>
              <a:ext uri="{FF2B5EF4-FFF2-40B4-BE49-F238E27FC236}">
                <a16:creationId xmlns="" xmlns:a16="http://schemas.microsoft.com/office/drawing/2014/main" id="{53E32121-DC3C-44E6-8D8E-AAB8784502EE}"/>
              </a:ext>
            </a:extLst>
          </p:cNvPr>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cs typeface="Arial" panose="020B0604020202020204" pitchFamily="34" charset="0"/>
              </a:defRPr>
            </a:lvl1pPr>
            <a:lvl2pPr marL="742950" indent="-285750" algn="r" rtl="1">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cs typeface="Arial" panose="020B0604020202020204" pitchFamily="34" charset="0"/>
              </a:defRPr>
            </a:lvl2pPr>
            <a:lvl3pPr marL="1143000" indent="-228600" algn="r" rtl="1">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cs typeface="Arial" panose="020B0604020202020204" pitchFamily="34" charset="0"/>
              </a:defRPr>
            </a:lvl4pPr>
            <a:lvl5pPr marL="2057400" indent="-228600" algn="r" rtl="1">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9pPr>
          </a:lstStyle>
          <a:p>
            <a:pPr algn="l" rtl="0" fontAlgn="base">
              <a:spcBef>
                <a:spcPct val="0"/>
              </a:spcBef>
              <a:spcAft>
                <a:spcPct val="0"/>
              </a:spcAft>
              <a:buClrTx/>
              <a:buSzTx/>
              <a:buNone/>
            </a:pPr>
            <a:endParaRPr lang="en-US" altLang="en-US" sz="1200" dirty="0">
              <a:solidFill>
                <a:srgbClr val="000000"/>
              </a:solidFill>
            </a:endParaRPr>
          </a:p>
        </p:txBody>
      </p:sp>
      <p:sp>
        <p:nvSpPr>
          <p:cNvPr id="35843" name="Slide Number Placeholder 5">
            <a:extLst>
              <a:ext uri="{FF2B5EF4-FFF2-40B4-BE49-F238E27FC236}">
                <a16:creationId xmlns="" xmlns:a16="http://schemas.microsoft.com/office/drawing/2014/main" id="{B5D2BD12-A99A-4F68-B42B-CAE7FD627C9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cs typeface="Arial" panose="020B0604020202020204" pitchFamily="34" charset="0"/>
              </a:defRPr>
            </a:lvl1pPr>
            <a:lvl2pPr marL="742950" indent="-285750" algn="r" rtl="1">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cs typeface="Arial" panose="020B0604020202020204" pitchFamily="34" charset="0"/>
              </a:defRPr>
            </a:lvl2pPr>
            <a:lvl3pPr marL="1143000" indent="-228600" algn="r" rtl="1">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cs typeface="Arial" panose="020B0604020202020204" pitchFamily="34" charset="0"/>
              </a:defRPr>
            </a:lvl4pPr>
            <a:lvl5pPr marL="2057400" indent="-228600" algn="r" rtl="1">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9pPr>
          </a:lstStyle>
          <a:p>
            <a:pPr rtl="0" fontAlgn="base">
              <a:spcBef>
                <a:spcPct val="0"/>
              </a:spcBef>
              <a:spcAft>
                <a:spcPct val="0"/>
              </a:spcAft>
              <a:buClrTx/>
              <a:buSzTx/>
              <a:buNone/>
            </a:pPr>
            <a:fld id="{A7CAF663-CC97-480C-85B3-1AEC3590CE57}" type="slidenum">
              <a:rPr lang="ar-SA" altLang="en-US" sz="1200">
                <a:solidFill>
                  <a:srgbClr val="000000"/>
                </a:solidFill>
              </a:rPr>
              <a:pPr rtl="0" fontAlgn="base">
                <a:spcBef>
                  <a:spcPct val="0"/>
                </a:spcBef>
                <a:spcAft>
                  <a:spcPct val="0"/>
                </a:spcAft>
                <a:buClrTx/>
                <a:buSzTx/>
                <a:buNone/>
              </a:pPr>
              <a:t>18</a:t>
            </a:fld>
            <a:endParaRPr lang="en-US" altLang="en-US" sz="1200">
              <a:solidFill>
                <a:srgbClr val="000000"/>
              </a:solidFill>
            </a:endParaRPr>
          </a:p>
        </p:txBody>
      </p:sp>
      <p:sp>
        <p:nvSpPr>
          <p:cNvPr id="35845" name="WordArt 5">
            <a:extLst>
              <a:ext uri="{FF2B5EF4-FFF2-40B4-BE49-F238E27FC236}">
                <a16:creationId xmlns="" xmlns:a16="http://schemas.microsoft.com/office/drawing/2014/main" id="{3652C043-4703-4C0F-99D4-76F397DE5451}"/>
              </a:ext>
            </a:extLst>
          </p:cNvPr>
          <p:cNvSpPr>
            <a:spLocks noChangeArrowheads="1" noChangeShapeType="1" noTextEdit="1"/>
          </p:cNvSpPr>
          <p:nvPr/>
        </p:nvSpPr>
        <p:spPr bwMode="auto">
          <a:xfrm>
            <a:off x="2782888" y="1773239"/>
            <a:ext cx="7110412" cy="3227387"/>
          </a:xfrm>
          <a:prstGeom prst="rect">
            <a:avLst/>
          </a:prstGeom>
        </p:spPr>
        <p:txBody>
          <a:bodyPr wrap="none" fromWordArt="1">
            <a:prstTxWarp prst="textFadeUp">
              <a:avLst>
                <a:gd name="adj" fmla="val 9991"/>
              </a:avLst>
            </a:prstTxWarp>
          </a:bodyPr>
          <a:lstStyle/>
          <a:p>
            <a:pPr algn="ctr" eaLnBrk="0" fontAlgn="base" hangingPunct="0">
              <a:spcBef>
                <a:spcPct val="0"/>
              </a:spcBef>
              <a:spcAft>
                <a:spcPct val="0"/>
              </a:spcAft>
            </a:pPr>
            <a:r>
              <a:rPr lang="en-US" sz="5400" kern="10" dirty="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lgerian" pitchFamily="82" charset="0"/>
                <a:cs typeface="Arial" panose="020B0604020202020204" pitchFamily="34" charset="0"/>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0BD9410C-B0FB-4F26-8BA4-8305E8FF1A90}"/>
              </a:ext>
            </a:extLst>
          </p:cNvPr>
          <p:cNvSpPr>
            <a:spLocks noGrp="1"/>
          </p:cNvSpPr>
          <p:nvPr>
            <p:ph type="title"/>
          </p:nvPr>
        </p:nvSpPr>
        <p:spPr>
          <a:xfrm>
            <a:off x="684756" y="779746"/>
            <a:ext cx="10972800" cy="1066800"/>
          </a:xfrm>
        </p:spPr>
        <p:txBody>
          <a:bodyPr/>
          <a:lstStyle/>
          <a:p>
            <a:pPr lvl="0" algn="ctr">
              <a:spcBef>
                <a:spcPts val="1000"/>
              </a:spcBef>
            </a:pPr>
            <a:r>
              <a:rPr lang="en-US" sz="3200" dirty="0">
                <a:solidFill>
                  <a:prstClr val="black"/>
                </a:solidFill>
                <a:latin typeface="Bahnschrift Condensed" panose="020B0502040204020203" pitchFamily="34" charset="0"/>
                <a:ea typeface="+mn-ea"/>
                <a:cs typeface="+mn-cs"/>
              </a:rPr>
              <a:t>Epidemiologic triad</a:t>
            </a:r>
          </a:p>
        </p:txBody>
      </p:sp>
      <p:sp>
        <p:nvSpPr>
          <p:cNvPr id="3" name="Content Placeholder 2">
            <a:extLst>
              <a:ext uri="{FF2B5EF4-FFF2-40B4-BE49-F238E27FC236}">
                <a16:creationId xmlns="" xmlns:a16="http://schemas.microsoft.com/office/drawing/2014/main" id="{F4EE1632-23A4-42CD-9968-30FDE181696C}"/>
              </a:ext>
            </a:extLst>
          </p:cNvPr>
          <p:cNvSpPr>
            <a:spLocks noGrp="1"/>
          </p:cNvSpPr>
          <p:nvPr>
            <p:ph idx="1"/>
          </p:nvPr>
        </p:nvSpPr>
        <p:spPr>
          <a:xfrm>
            <a:off x="601249" y="1690688"/>
            <a:ext cx="10752551" cy="4486275"/>
          </a:xfrm>
        </p:spPr>
        <p:txBody>
          <a:bodyPr>
            <a:normAutofit/>
          </a:bodyPr>
          <a:lstStyle/>
          <a:p>
            <a:pPr marL="109728" indent="0">
              <a:lnSpc>
                <a:spcPct val="150000"/>
              </a:lnSpc>
              <a:buNone/>
            </a:pPr>
            <a:endParaRPr lang="en-US" dirty="0" smtClean="0"/>
          </a:p>
          <a:p>
            <a:pPr>
              <a:lnSpc>
                <a:spcPct val="150000"/>
              </a:lnSpc>
              <a:buFont typeface="Wingdings" panose="05000000000000000000" pitchFamily="2" charset="2"/>
              <a:buChar char="Ø"/>
            </a:pPr>
            <a:r>
              <a:rPr lang="en-US" dirty="0" smtClean="0"/>
              <a:t>The </a:t>
            </a:r>
            <a:r>
              <a:rPr lang="en-US" dirty="0"/>
              <a:t>science of epidemiology draws on certain basic concepts and principles to analyze and understand patterns of occurrence among aggregate health conditions.</a:t>
            </a:r>
          </a:p>
        </p:txBody>
      </p:sp>
    </p:spTree>
    <p:extLst>
      <p:ext uri="{BB962C8B-B14F-4D97-AF65-F5344CB8AC3E}">
        <p14:creationId xmlns:p14="http://schemas.microsoft.com/office/powerpoint/2010/main" val="1432596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F26D6B4-710F-4884-A38C-1FD3142AF63E}"/>
              </a:ext>
            </a:extLst>
          </p:cNvPr>
          <p:cNvSpPr>
            <a:spLocks noGrp="1"/>
          </p:cNvSpPr>
          <p:nvPr>
            <p:ph type="title"/>
          </p:nvPr>
        </p:nvSpPr>
        <p:spPr/>
        <p:txBody>
          <a:bodyPr/>
          <a:lstStyle/>
          <a:p>
            <a:pPr algn="ctr"/>
            <a:r>
              <a:rPr lang="en-US" b="1" dirty="0">
                <a:latin typeface="Bahnschrift Condensed" panose="020B0502040204020203" pitchFamily="34" charset="0"/>
              </a:rPr>
              <a:t>Epidemiologic triad</a:t>
            </a:r>
          </a:p>
        </p:txBody>
      </p:sp>
      <p:sp>
        <p:nvSpPr>
          <p:cNvPr id="4" name="Content Placeholder 3">
            <a:extLst>
              <a:ext uri="{FF2B5EF4-FFF2-40B4-BE49-F238E27FC236}">
                <a16:creationId xmlns="" xmlns:a16="http://schemas.microsoft.com/office/drawing/2014/main" id="{2D9F1D4E-B804-40A1-9E81-28D22B636884}"/>
              </a:ext>
            </a:extLst>
          </p:cNvPr>
          <p:cNvSpPr>
            <a:spLocks noGrp="1"/>
          </p:cNvSpPr>
          <p:nvPr>
            <p:ph idx="1"/>
          </p:nvPr>
        </p:nvSpPr>
        <p:spPr/>
        <p:txBody>
          <a:bodyPr>
            <a:normAutofit/>
          </a:bodyPr>
          <a:lstStyle/>
          <a:p>
            <a:pPr marL="0" indent="0">
              <a:buNone/>
            </a:pPr>
            <a:endParaRPr lang="en-US" dirty="0"/>
          </a:p>
          <a:p>
            <a:pPr marL="0" indent="0">
              <a:buNone/>
            </a:pPr>
            <a:r>
              <a:rPr lang="en-US" dirty="0"/>
              <a:t>The epidemiology model promote understanding the relationship between </a:t>
            </a:r>
          </a:p>
          <a:p>
            <a:pPr>
              <a:buFont typeface="Wingdings" panose="05000000000000000000" pitchFamily="2" charset="2"/>
              <a:buChar char="Ø"/>
            </a:pPr>
            <a:r>
              <a:rPr lang="en-US" b="1" dirty="0"/>
              <a:t>Host</a:t>
            </a:r>
          </a:p>
          <a:p>
            <a:pPr>
              <a:buFont typeface="Wingdings" panose="05000000000000000000" pitchFamily="2" charset="2"/>
              <a:buChar char="Ø"/>
            </a:pPr>
            <a:r>
              <a:rPr lang="en-US" b="1" dirty="0"/>
              <a:t>Agent</a:t>
            </a:r>
          </a:p>
          <a:p>
            <a:pPr>
              <a:buFont typeface="Wingdings" panose="05000000000000000000" pitchFamily="2" charset="2"/>
              <a:buChar char="Ø"/>
            </a:pPr>
            <a:r>
              <a:rPr lang="en-US" b="1" dirty="0"/>
              <a:t>environment.</a:t>
            </a:r>
            <a:endParaRPr lang="en-US" dirty="0"/>
          </a:p>
          <a:p>
            <a:pPr marL="0" indent="0">
              <a:buNone/>
            </a:pPr>
            <a:r>
              <a:rPr lang="en-US" dirty="0"/>
              <a:t>The interrelationship of these elements results in a state of illness.</a:t>
            </a:r>
          </a:p>
        </p:txBody>
      </p:sp>
    </p:spTree>
    <p:extLst>
      <p:ext uri="{BB962C8B-B14F-4D97-AF65-F5344CB8AC3E}">
        <p14:creationId xmlns:p14="http://schemas.microsoft.com/office/powerpoint/2010/main" val="1726353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A876BD-0260-4B01-BE8B-2C3D626D2C62}"/>
              </a:ext>
            </a:extLst>
          </p:cNvPr>
          <p:cNvSpPr>
            <a:spLocks noGrp="1"/>
          </p:cNvSpPr>
          <p:nvPr>
            <p:ph type="title"/>
          </p:nvPr>
        </p:nvSpPr>
        <p:spPr/>
        <p:txBody>
          <a:bodyPr>
            <a:normAutofit/>
          </a:bodyPr>
          <a:lstStyle/>
          <a:p>
            <a:r>
              <a:rPr lang="en-US" sz="4800" b="1" dirty="0">
                <a:latin typeface="Bahnschrift Condensed" panose="020B0502040204020203" pitchFamily="34" charset="0"/>
              </a:rPr>
              <a:t>Host</a:t>
            </a:r>
            <a:endParaRPr lang="en-US" sz="4800" dirty="0">
              <a:latin typeface="Bahnschrift Condensed" panose="020B0502040204020203" pitchFamily="34" charset="0"/>
            </a:endParaRPr>
          </a:p>
        </p:txBody>
      </p:sp>
      <p:sp>
        <p:nvSpPr>
          <p:cNvPr id="4" name="Content Placeholder 3">
            <a:extLst>
              <a:ext uri="{FF2B5EF4-FFF2-40B4-BE49-F238E27FC236}">
                <a16:creationId xmlns="" xmlns:a16="http://schemas.microsoft.com/office/drawing/2014/main" id="{A0FB5F9C-0E46-45E2-83E0-881020D44D11}"/>
              </a:ext>
            </a:extLst>
          </p:cNvPr>
          <p:cNvSpPr>
            <a:spLocks noGrp="1"/>
          </p:cNvSpPr>
          <p:nvPr>
            <p:ph idx="1"/>
          </p:nvPr>
        </p:nvSpPr>
        <p:spPr/>
        <p:txBody>
          <a:bodyPr/>
          <a:lstStyle/>
          <a:p>
            <a:pPr marL="0" indent="0">
              <a:buNone/>
            </a:pPr>
            <a:r>
              <a:rPr lang="en-US" dirty="0"/>
              <a:t>The host susceptible human or animal who ports and nourish a disease-causing agent.</a:t>
            </a:r>
          </a:p>
          <a:p>
            <a:pPr marL="0" indent="0">
              <a:buNone/>
            </a:pPr>
            <a:endParaRPr lang="en-US" dirty="0"/>
          </a:p>
          <a:p>
            <a:pPr marL="0" indent="0">
              <a:buNone/>
            </a:pPr>
            <a:r>
              <a:rPr lang="en-US" dirty="0"/>
              <a:t>Many physical psychological and lifestyle factors influence the host weakness and response to an agent.</a:t>
            </a:r>
          </a:p>
        </p:txBody>
      </p:sp>
    </p:spTree>
    <p:extLst>
      <p:ext uri="{BB962C8B-B14F-4D97-AF65-F5344CB8AC3E}">
        <p14:creationId xmlns:p14="http://schemas.microsoft.com/office/powerpoint/2010/main" val="3008733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C7D3A8-D425-4C99-8302-77EAA1CB67C4}"/>
              </a:ext>
            </a:extLst>
          </p:cNvPr>
          <p:cNvSpPr>
            <a:spLocks noGrp="1"/>
          </p:cNvSpPr>
          <p:nvPr>
            <p:ph type="title"/>
          </p:nvPr>
        </p:nvSpPr>
        <p:spPr>
          <a:xfrm>
            <a:off x="759912" y="629433"/>
            <a:ext cx="10972800" cy="1066800"/>
          </a:xfrm>
        </p:spPr>
        <p:txBody>
          <a:bodyPr/>
          <a:lstStyle/>
          <a:p>
            <a:r>
              <a:rPr lang="en-US" b="1" dirty="0">
                <a:latin typeface="Bahnschrift Condensed" panose="020B0502040204020203" pitchFamily="34" charset="0"/>
              </a:rPr>
              <a:t>Factors influence the host</a:t>
            </a:r>
            <a:endParaRPr lang="en-US" dirty="0">
              <a:latin typeface="Bahnschrift Condensed" panose="020B0502040204020203" pitchFamily="34" charset="0"/>
            </a:endParaRPr>
          </a:p>
        </p:txBody>
      </p:sp>
      <p:sp>
        <p:nvSpPr>
          <p:cNvPr id="5" name="Content Placeholder 4">
            <a:extLst>
              <a:ext uri="{FF2B5EF4-FFF2-40B4-BE49-F238E27FC236}">
                <a16:creationId xmlns="" xmlns:a16="http://schemas.microsoft.com/office/drawing/2014/main" id="{E8F7F1FC-F462-43A2-822E-2588C169B88F}"/>
              </a:ext>
            </a:extLst>
          </p:cNvPr>
          <p:cNvSpPr>
            <a:spLocks noGrp="1"/>
          </p:cNvSpPr>
          <p:nvPr>
            <p:ph idx="1"/>
          </p:nvPr>
        </p:nvSpPr>
        <p:spPr>
          <a:xfrm>
            <a:off x="676405" y="1840614"/>
            <a:ext cx="10677395" cy="4537597"/>
          </a:xfrm>
        </p:spPr>
        <p:txBody>
          <a:bodyPr/>
          <a:lstStyle/>
          <a:p>
            <a:pPr marL="0" indent="0">
              <a:buNone/>
            </a:pPr>
            <a:r>
              <a:rPr lang="en-US" b="1" u="sng" dirty="0"/>
              <a:t>1-Physical factor</a:t>
            </a:r>
            <a:r>
              <a:rPr lang="en-US" dirty="0"/>
              <a:t>: include age, gender, and genetic factor influence on the host resistance.</a:t>
            </a:r>
          </a:p>
          <a:p>
            <a:pPr marL="0" indent="0">
              <a:buNone/>
            </a:pPr>
            <a:r>
              <a:rPr lang="en-US" b="1" u="sng" dirty="0"/>
              <a:t>2-Psychological factor: </a:t>
            </a:r>
            <a:r>
              <a:rPr lang="en-US" dirty="0"/>
              <a:t>such as people outlook and response to stress, can be strongly influence on host exposure.</a:t>
            </a:r>
          </a:p>
          <a:p>
            <a:pPr marL="0" indent="0">
              <a:buNone/>
            </a:pPr>
            <a:r>
              <a:rPr lang="en-US" b="1" u="sng" dirty="0"/>
              <a:t>3-Life style factor:</a:t>
            </a:r>
            <a:r>
              <a:rPr lang="en-US" dirty="0"/>
              <a:t> that play major role include diet, exercise, sleep pattern, healthy and unhealthy habits all contribute to decrease or increase weakness to the disease causing agent.</a:t>
            </a:r>
          </a:p>
          <a:p>
            <a:pPr marL="0" indent="0">
              <a:buNone/>
            </a:pPr>
            <a:endParaRPr lang="en-US" dirty="0"/>
          </a:p>
        </p:txBody>
      </p:sp>
    </p:spTree>
    <p:extLst>
      <p:ext uri="{BB962C8B-B14F-4D97-AF65-F5344CB8AC3E}">
        <p14:creationId xmlns:p14="http://schemas.microsoft.com/office/powerpoint/2010/main" val="4244787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07148ED-B094-4EE1-AE1D-CF2E7AAB3F0E}"/>
              </a:ext>
            </a:extLst>
          </p:cNvPr>
          <p:cNvSpPr>
            <a:spLocks noGrp="1"/>
          </p:cNvSpPr>
          <p:nvPr>
            <p:ph type="title"/>
          </p:nvPr>
        </p:nvSpPr>
        <p:spPr/>
        <p:txBody>
          <a:bodyPr/>
          <a:lstStyle/>
          <a:p>
            <a:pPr algn="ctr"/>
            <a:r>
              <a:rPr lang="en-US" b="1" dirty="0">
                <a:latin typeface="Bahnschrift Condensed" panose="020B0502040204020203" pitchFamily="34" charset="0"/>
              </a:rPr>
              <a:t>Agent</a:t>
            </a:r>
            <a:endParaRPr lang="en-US" dirty="0"/>
          </a:p>
        </p:txBody>
      </p:sp>
      <p:sp>
        <p:nvSpPr>
          <p:cNvPr id="4" name="Content Placeholder 3">
            <a:extLst>
              <a:ext uri="{FF2B5EF4-FFF2-40B4-BE49-F238E27FC236}">
                <a16:creationId xmlns="" xmlns:a16="http://schemas.microsoft.com/office/drawing/2014/main" id="{F6ADC644-C25D-486C-BA41-8BA7373C3AD7}"/>
              </a:ext>
            </a:extLst>
          </p:cNvPr>
          <p:cNvSpPr>
            <a:spLocks noGrp="1"/>
          </p:cNvSpPr>
          <p:nvPr>
            <p:ph idx="1"/>
          </p:nvPr>
        </p:nvSpPr>
        <p:spPr>
          <a:xfrm>
            <a:off x="688932" y="1825625"/>
            <a:ext cx="10664868" cy="4351338"/>
          </a:xfrm>
        </p:spPr>
        <p:txBody>
          <a:bodyPr/>
          <a:lstStyle/>
          <a:p>
            <a:pPr marL="0" indent="0">
              <a:lnSpc>
                <a:spcPct val="150000"/>
              </a:lnSpc>
              <a:buNone/>
            </a:pPr>
            <a:r>
              <a:rPr lang="en-US" dirty="0"/>
              <a:t>Agent: </a:t>
            </a:r>
          </a:p>
          <a:p>
            <a:pPr marL="0" indent="0">
              <a:lnSpc>
                <a:spcPct val="150000"/>
              </a:lnSpc>
              <a:buNone/>
            </a:pPr>
            <a:r>
              <a:rPr lang="en-US" dirty="0"/>
              <a:t>is a factor that causes or contribute to health condition or problems. Causative agent can be present such as bacterial that cause tuberculosis or lacking of iron in the body that cause anemia.</a:t>
            </a:r>
          </a:p>
          <a:p>
            <a:pPr marL="0" indent="0">
              <a:buNone/>
            </a:pPr>
            <a:endParaRPr lang="en-US" dirty="0"/>
          </a:p>
        </p:txBody>
      </p:sp>
    </p:spTree>
    <p:extLst>
      <p:ext uri="{BB962C8B-B14F-4D97-AF65-F5344CB8AC3E}">
        <p14:creationId xmlns:p14="http://schemas.microsoft.com/office/powerpoint/2010/main" val="365575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02B302-C5DC-4A32-9884-55D53D682B28}"/>
              </a:ext>
            </a:extLst>
          </p:cNvPr>
          <p:cNvSpPr>
            <a:spLocks noGrp="1"/>
          </p:cNvSpPr>
          <p:nvPr>
            <p:ph type="title"/>
          </p:nvPr>
        </p:nvSpPr>
        <p:spPr>
          <a:xfrm>
            <a:off x="900830" y="230100"/>
            <a:ext cx="10515600" cy="1009651"/>
          </a:xfrm>
        </p:spPr>
        <p:txBody>
          <a:bodyPr>
            <a:normAutofit fontScale="90000"/>
          </a:bodyPr>
          <a:lstStyle/>
          <a:p>
            <a:pPr algn="ctr"/>
            <a:r>
              <a:rPr lang="en-US" b="1" dirty="0" smtClean="0">
                <a:latin typeface="Bahnschrift Condensed" panose="020B0502040204020203" pitchFamily="34" charset="0"/>
              </a:rPr>
              <a:t/>
            </a:r>
            <a:br>
              <a:rPr lang="en-US" b="1" dirty="0" smtClean="0">
                <a:latin typeface="Bahnschrift Condensed" panose="020B0502040204020203" pitchFamily="34" charset="0"/>
              </a:rPr>
            </a:br>
            <a:r>
              <a:rPr lang="en-US" b="1" dirty="0">
                <a:latin typeface="Bahnschrift Condensed" panose="020B0502040204020203" pitchFamily="34" charset="0"/>
              </a:rPr>
              <a:t/>
            </a:r>
            <a:br>
              <a:rPr lang="en-US" b="1" dirty="0">
                <a:latin typeface="Bahnschrift Condensed" panose="020B0502040204020203" pitchFamily="34" charset="0"/>
              </a:rPr>
            </a:br>
            <a:r>
              <a:rPr lang="en-US" b="1" dirty="0" smtClean="0">
                <a:latin typeface="Bahnschrift Condensed" panose="020B0502040204020203" pitchFamily="34" charset="0"/>
              </a:rPr>
              <a:t>Types </a:t>
            </a:r>
            <a:r>
              <a:rPr lang="en-US" b="1" dirty="0">
                <a:latin typeface="Bahnschrift Condensed" panose="020B0502040204020203" pitchFamily="34" charset="0"/>
              </a:rPr>
              <a:t>of Agents</a:t>
            </a:r>
            <a:br>
              <a:rPr lang="en-US" b="1" dirty="0">
                <a:latin typeface="Bahnschrift Condensed" panose="020B0502040204020203" pitchFamily="34" charset="0"/>
              </a:rPr>
            </a:br>
            <a:r>
              <a:rPr lang="en-US" dirty="0"/>
              <a:t/>
            </a:r>
            <a:br>
              <a:rPr lang="en-US" dirty="0"/>
            </a:br>
            <a:endParaRPr lang="en-US" dirty="0"/>
          </a:p>
        </p:txBody>
      </p:sp>
      <p:sp>
        <p:nvSpPr>
          <p:cNvPr id="3" name="Content Placeholder 2">
            <a:extLst>
              <a:ext uri="{FF2B5EF4-FFF2-40B4-BE49-F238E27FC236}">
                <a16:creationId xmlns="" xmlns:a16="http://schemas.microsoft.com/office/drawing/2014/main" id="{9C67B749-CF03-4B65-A8D2-0EFB3511501C}"/>
              </a:ext>
            </a:extLst>
          </p:cNvPr>
          <p:cNvSpPr>
            <a:spLocks noGrp="1"/>
          </p:cNvSpPr>
          <p:nvPr>
            <p:ph idx="1"/>
          </p:nvPr>
        </p:nvSpPr>
        <p:spPr>
          <a:xfrm>
            <a:off x="838200" y="1177447"/>
            <a:ext cx="10515600" cy="5110619"/>
          </a:xfrm>
        </p:spPr>
        <p:txBody>
          <a:bodyPr>
            <a:normAutofit lnSpcReduction="10000"/>
          </a:bodyPr>
          <a:lstStyle/>
          <a:p>
            <a:pPr marL="0" indent="0">
              <a:buNone/>
            </a:pPr>
            <a:r>
              <a:rPr lang="en-US" dirty="0"/>
              <a:t>Agents can be classified into six types:</a:t>
            </a:r>
          </a:p>
          <a:p>
            <a:pPr marL="0" indent="0">
              <a:buNone/>
            </a:pPr>
            <a:r>
              <a:rPr lang="en-US" b="1" u="sng" dirty="0"/>
              <a:t>1-Biological agent :</a:t>
            </a:r>
            <a:r>
              <a:rPr lang="en-US" dirty="0"/>
              <a:t>that include bacterial, viral, fungi, protozoa, worms and insects.</a:t>
            </a:r>
          </a:p>
          <a:p>
            <a:pPr marL="0" indent="0">
              <a:buNone/>
            </a:pPr>
            <a:r>
              <a:rPr lang="en-US" b="1" u="sng" dirty="0"/>
              <a:t>2-Chemial agent: </a:t>
            </a:r>
            <a:r>
              <a:rPr lang="en-US" dirty="0"/>
              <a:t>may in the form of liquid, soils, gases, dusts.</a:t>
            </a:r>
          </a:p>
          <a:p>
            <a:pPr marL="0" indent="0">
              <a:buNone/>
            </a:pPr>
            <a:r>
              <a:rPr lang="en-US" b="1" u="sng" dirty="0"/>
              <a:t>3-Nutreint agent: </a:t>
            </a:r>
            <a:r>
              <a:rPr lang="en-US" dirty="0"/>
              <a:t>include essential dietary components which if deficiency or taken in excess can product illness.</a:t>
            </a:r>
          </a:p>
          <a:p>
            <a:pPr marL="0" indent="0">
              <a:buNone/>
            </a:pPr>
            <a:r>
              <a:rPr lang="en-US" b="1" u="sng" dirty="0"/>
              <a:t>4-Physical agent: </a:t>
            </a:r>
            <a:r>
              <a:rPr lang="en-US" dirty="0"/>
              <a:t>include anything mechanical, material, radiation that causes injury to human.</a:t>
            </a:r>
          </a:p>
          <a:p>
            <a:pPr marL="0" indent="0">
              <a:buNone/>
            </a:pPr>
            <a:r>
              <a:rPr lang="en-US" b="1" u="sng" dirty="0"/>
              <a:t>5-Psychological agent : </a:t>
            </a:r>
            <a:r>
              <a:rPr lang="en-US" dirty="0"/>
              <a:t>are events producing stress that lead to health problems.</a:t>
            </a:r>
          </a:p>
          <a:p>
            <a:pPr marL="0" indent="0">
              <a:buNone/>
            </a:pPr>
            <a:r>
              <a:rPr lang="en-US" b="1" dirty="0"/>
              <a:t>6.</a:t>
            </a:r>
            <a:r>
              <a:rPr lang="en-US" dirty="0"/>
              <a:t> </a:t>
            </a:r>
            <a:r>
              <a:rPr lang="en-US" b="1" u="sng" dirty="0"/>
              <a:t>Genetic agents :</a:t>
            </a:r>
            <a:r>
              <a:rPr lang="en-US" dirty="0"/>
              <a:t>arise from genetic transmission from parent to child</a:t>
            </a:r>
          </a:p>
          <a:p>
            <a:pPr marL="0" indent="0">
              <a:buNone/>
            </a:pPr>
            <a:endParaRPr lang="en-US" dirty="0"/>
          </a:p>
        </p:txBody>
      </p:sp>
    </p:spTree>
    <p:extLst>
      <p:ext uri="{BB962C8B-B14F-4D97-AF65-F5344CB8AC3E}">
        <p14:creationId xmlns:p14="http://schemas.microsoft.com/office/powerpoint/2010/main" val="2433048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E7DB0A-C46B-4580-A1EE-5627A054F72E}"/>
              </a:ext>
            </a:extLst>
          </p:cNvPr>
          <p:cNvSpPr>
            <a:spLocks noGrp="1"/>
          </p:cNvSpPr>
          <p:nvPr>
            <p:ph type="title"/>
          </p:nvPr>
        </p:nvSpPr>
        <p:spPr/>
        <p:txBody>
          <a:bodyPr/>
          <a:lstStyle/>
          <a:p>
            <a:endParaRPr lang="en-US"/>
          </a:p>
        </p:txBody>
      </p:sp>
      <p:pic>
        <p:nvPicPr>
          <p:cNvPr id="4" name="Content Placeholder 3">
            <a:extLst>
              <a:ext uri="{FF2B5EF4-FFF2-40B4-BE49-F238E27FC236}">
                <a16:creationId xmlns="" xmlns:a16="http://schemas.microsoft.com/office/drawing/2014/main" id="{E8A56F78-EB34-4785-B48A-032F8C7ED490}"/>
              </a:ext>
            </a:extLst>
          </p:cNvPr>
          <p:cNvPicPr>
            <a:picLocks noGrp="1" noChangeAspect="1"/>
          </p:cNvPicPr>
          <p:nvPr>
            <p:ph idx="1"/>
          </p:nvPr>
        </p:nvPicPr>
        <p:blipFill>
          <a:blip r:embed="rId3"/>
          <a:stretch>
            <a:fillRect/>
          </a:stretch>
        </p:blipFill>
        <p:spPr>
          <a:xfrm>
            <a:off x="413359" y="526093"/>
            <a:ext cx="10940441" cy="6150279"/>
          </a:xfrm>
          <a:prstGeom prst="rect">
            <a:avLst/>
          </a:prstGeom>
        </p:spPr>
      </p:pic>
    </p:spTree>
    <p:extLst>
      <p:ext uri="{BB962C8B-B14F-4D97-AF65-F5344CB8AC3E}">
        <p14:creationId xmlns:p14="http://schemas.microsoft.com/office/powerpoint/2010/main" val="1217651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68ED0A-6158-472A-AAEE-FEA0F6AF7EC5}"/>
              </a:ext>
            </a:extLst>
          </p:cNvPr>
          <p:cNvSpPr>
            <a:spLocks noGrp="1"/>
          </p:cNvSpPr>
          <p:nvPr>
            <p:ph type="title"/>
          </p:nvPr>
        </p:nvSpPr>
        <p:spPr>
          <a:xfrm>
            <a:off x="697283" y="454069"/>
            <a:ext cx="10972800" cy="1066800"/>
          </a:xfrm>
        </p:spPr>
        <p:txBody>
          <a:bodyPr/>
          <a:lstStyle/>
          <a:p>
            <a:pPr algn="ctr"/>
            <a:r>
              <a:rPr lang="en-US" dirty="0">
                <a:latin typeface="Bahnschrift" panose="020B0502040204020203" pitchFamily="34" charset="0"/>
              </a:rPr>
              <a:t>Environment</a:t>
            </a:r>
          </a:p>
        </p:txBody>
      </p:sp>
      <p:sp>
        <p:nvSpPr>
          <p:cNvPr id="4" name="Content Placeholder 3">
            <a:extLst>
              <a:ext uri="{FF2B5EF4-FFF2-40B4-BE49-F238E27FC236}">
                <a16:creationId xmlns="" xmlns:a16="http://schemas.microsoft.com/office/drawing/2014/main" id="{766330B1-5C40-4092-B361-5B0D64A026A1}"/>
              </a:ext>
            </a:extLst>
          </p:cNvPr>
          <p:cNvSpPr>
            <a:spLocks noGrp="1"/>
          </p:cNvSpPr>
          <p:nvPr>
            <p:ph idx="1"/>
          </p:nvPr>
        </p:nvSpPr>
        <p:spPr>
          <a:xfrm>
            <a:off x="439438" y="1536595"/>
            <a:ext cx="11377534" cy="4993858"/>
          </a:xfrm>
        </p:spPr>
        <p:txBody>
          <a:bodyPr/>
          <a:lstStyle/>
          <a:p>
            <a:pPr marL="0" indent="0">
              <a:buNone/>
            </a:pPr>
            <a:r>
              <a:rPr lang="en-US" b="1" u="sng" dirty="0"/>
              <a:t>Environment</a:t>
            </a:r>
            <a:r>
              <a:rPr lang="en-US" dirty="0"/>
              <a:t>: The environment refers to all external factors surrounding the host that might influence vulnerability or resistance.</a:t>
            </a:r>
          </a:p>
          <a:p>
            <a:pPr marL="0" indent="0">
              <a:buNone/>
            </a:pPr>
            <a:endParaRPr lang="en-US" dirty="0"/>
          </a:p>
          <a:p>
            <a:pPr marL="0" indent="0">
              <a:buNone/>
            </a:pPr>
            <a:r>
              <a:rPr lang="en-US" b="1" u="sng" dirty="0"/>
              <a:t>1-physical environment</a:t>
            </a:r>
            <a:r>
              <a:rPr lang="en-US" dirty="0"/>
              <a:t>: include factors like geography, climate ,weather, safety building.</a:t>
            </a:r>
          </a:p>
          <a:p>
            <a:pPr marL="0" indent="0">
              <a:buNone/>
            </a:pPr>
            <a:endParaRPr lang="en-US" dirty="0"/>
          </a:p>
          <a:p>
            <a:pPr marL="0" indent="0">
              <a:buNone/>
            </a:pPr>
            <a:r>
              <a:rPr lang="en-US" b="1" u="sng" dirty="0"/>
              <a:t>2-psychological environment: </a:t>
            </a:r>
            <a:r>
              <a:rPr lang="en-US" dirty="0"/>
              <a:t>refer to culture social and economic and psychological influence and condition that effect health.</a:t>
            </a:r>
          </a:p>
        </p:txBody>
      </p:sp>
    </p:spTree>
    <p:extLst>
      <p:ext uri="{BB962C8B-B14F-4D97-AF65-F5344CB8AC3E}">
        <p14:creationId xmlns:p14="http://schemas.microsoft.com/office/powerpoint/2010/main" val="12615655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ضر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749</TotalTime>
  <Words>681</Words>
  <Application>Microsoft Office PowerPoint</Application>
  <PresentationFormat>مخصص</PresentationFormat>
  <Paragraphs>79</Paragraphs>
  <Slides>18</Slides>
  <Notes>1</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حضري</vt:lpstr>
      <vt:lpstr> Al-Mustaqbal University / Nursing College Academic Year 2024-2025 Epidemiology </vt:lpstr>
      <vt:lpstr>Epidemiologic triad</vt:lpstr>
      <vt:lpstr>Epidemiologic triad</vt:lpstr>
      <vt:lpstr>Host</vt:lpstr>
      <vt:lpstr>Factors influence the host</vt:lpstr>
      <vt:lpstr>Agent</vt:lpstr>
      <vt:lpstr>  Types of Agents  </vt:lpstr>
      <vt:lpstr>عرض تقديمي في PowerPoint</vt:lpstr>
      <vt:lpstr>Environment</vt:lpstr>
      <vt:lpstr>عرض تقديمي في PowerPoint</vt:lpstr>
      <vt:lpstr>عرض تقديمي في PowerPoint</vt:lpstr>
      <vt:lpstr>Chain of Causation</vt:lpstr>
      <vt:lpstr>Chain of Causation</vt:lpstr>
      <vt:lpstr>Chain of Causation</vt:lpstr>
      <vt:lpstr>عرض تقديمي في PowerPoint</vt:lpstr>
      <vt:lpstr>Mode of transmission:</vt:lpstr>
      <vt:lpstr>Communicable diseases classification in epidemiology:</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Al-Mustaqbal University / Nursing College Academic Year 2023-2024 Epidemiology</dc:title>
  <dc:creator>DR.Ghassan</dc:creator>
  <cp:lastModifiedBy>Maher</cp:lastModifiedBy>
  <cp:revision>59</cp:revision>
  <dcterms:created xsi:type="dcterms:W3CDTF">2023-09-20T20:31:44Z</dcterms:created>
  <dcterms:modified xsi:type="dcterms:W3CDTF">2025-01-23T03:51:32Z</dcterms:modified>
</cp:coreProperties>
</file>