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437" r:id="rId2"/>
    <p:sldId id="271" r:id="rId3"/>
    <p:sldId id="441" r:id="rId4"/>
    <p:sldId id="274" r:id="rId5"/>
    <p:sldId id="275" r:id="rId6"/>
    <p:sldId id="276" r:id="rId7"/>
    <p:sldId id="442" r:id="rId8"/>
    <p:sldId id="278" r:id="rId9"/>
    <p:sldId id="279" r:id="rId10"/>
    <p:sldId id="281" r:id="rId11"/>
    <p:sldId id="282" r:id="rId12"/>
    <p:sldId id="283" r:id="rId13"/>
    <p:sldId id="284" r:id="rId14"/>
    <p:sldId id="443" r:id="rId15"/>
    <p:sldId id="285" r:id="rId16"/>
    <p:sldId id="444" r:id="rId17"/>
    <p:sldId id="286" r:id="rId18"/>
    <p:sldId id="287" r:id="rId19"/>
    <p:sldId id="445" r:id="rId20"/>
    <p:sldId id="288" r:id="rId21"/>
    <p:sldId id="289" r:id="rId22"/>
    <p:sldId id="446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447" r:id="rId32"/>
    <p:sldId id="448" r:id="rId33"/>
    <p:sldId id="300" r:id="rId34"/>
    <p:sldId id="301" r:id="rId35"/>
    <p:sldId id="302" r:id="rId36"/>
    <p:sldId id="449" r:id="rId37"/>
    <p:sldId id="303" r:id="rId38"/>
    <p:sldId id="450" r:id="rId39"/>
    <p:sldId id="304" r:id="rId40"/>
    <p:sldId id="451" r:id="rId41"/>
    <p:sldId id="305" r:id="rId42"/>
    <p:sldId id="306" r:id="rId43"/>
    <p:sldId id="307" r:id="rId44"/>
    <p:sldId id="452" r:id="rId45"/>
    <p:sldId id="309" r:id="rId46"/>
    <p:sldId id="453" r:id="rId47"/>
    <p:sldId id="436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her" initials="MF" lastIdx="8" clrIdx="0"/>
  <p:cmAuthor id="1" name="karim Gebur" initials="kG" lastIdx="5" clrIdx="1">
    <p:extLst>
      <p:ext uri="{19B8F6BF-5375-455C-9EA6-DF929625EA0E}">
        <p15:presenceInfo xmlns:p15="http://schemas.microsoft.com/office/powerpoint/2012/main" userId="fec2711c76dbf63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C8"/>
    <a:srgbClr val="3377FF"/>
    <a:srgbClr val="CC9900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3605" autoAdjust="0"/>
  </p:normalViewPr>
  <p:slideViewPr>
    <p:cSldViewPr>
      <p:cViewPr varScale="1">
        <p:scale>
          <a:sx n="62" d="100"/>
          <a:sy n="62" d="100"/>
        </p:scale>
        <p:origin x="158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28T23:00:34.052" idx="3">
    <p:pos x="1440" y="2828"/>
    <p:text>Fluoride is a trace mineral naturally found in small amounts in a variety of foods. It is most recognized for its role in preventing and reversing dental caries and building strong teeth and bones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25T19:14:43.055" idx="1">
    <p:pos x="4922" y="1715"/>
    <p:text>بدون نكهه</p:text>
    <p:extLst>
      <p:ext uri="{C676402C-5697-4E1C-873F-D02D1690AC5C}">
        <p15:threadingInfo xmlns:p15="http://schemas.microsoft.com/office/powerpoint/2012/main" timeZoneBias="-180"/>
      </p:ext>
    </p:extLst>
  </p:cm>
  <p:cm authorId="1" dt="2024-10-25T19:15:35.446" idx="2">
    <p:pos x="1296" y="3037"/>
    <p:text>الاطعمه المفرومة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28T23:29:16.415" idx="4">
    <p:pos x="3037" y="2657"/>
    <p:text>Screening test = Thyroid, DM, PKU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29T00:39:31.304" idx="5">
    <p:pos x="4085" y="2527"/>
    <p:text>صناديق تحتوي على العاب تشغل الطفل</p:text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D9B9027-B51C-4710-828A-2397FDA709CD}" type="datetimeFigureOut">
              <a:rPr lang="ar-IQ" smtClean="0"/>
              <a:t>2‏/5‏/1446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FE8342B-5FC3-48F2-958B-FFABD2A303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76271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D075B8-DA12-40B7-8DBA-0E38158C5A12}" type="datetimeFigureOut">
              <a:rPr lang="ar-IQ" smtClean="0"/>
              <a:t>2‏/5‏/1446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5CD3C9-DCFA-4612-BF8F-0C147922E9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420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815" y="455676"/>
            <a:ext cx="7772400" cy="859205"/>
          </a:xfrm>
          <a:effectLst/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600" kern="1200" dirty="0">
                <a:solidFill>
                  <a:srgbClr val="0043C8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815" y="1219201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3377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0138-C8C6-4A4D-9D19-8FC6ED1F6A88}" type="datetime1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596-FB9A-4A14-AA2F-EE0FC22AC374}" type="datetime1">
              <a:rPr lang="en-US" smtClean="0"/>
              <a:t>11/3/24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4B2E-C7DC-47C1-A86A-99DCFCD05E57}" type="datetime1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53383-052F-4D1D-B712-D85198DDC2D3}" type="datetime1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41"/>
            <a:ext cx="8229600" cy="3918803"/>
          </a:xfrm>
        </p:spPr>
        <p:txBody>
          <a:bodyPr/>
          <a:lstStyle>
            <a:lvl1pPr>
              <a:defRPr sz="2800">
                <a:solidFill>
                  <a:srgbClr val="3377FF"/>
                </a:solidFill>
              </a:defRPr>
            </a:lvl1pPr>
            <a:lvl2pPr>
              <a:defRPr>
                <a:solidFill>
                  <a:srgbClr val="3377FF"/>
                </a:solidFill>
              </a:defRPr>
            </a:lvl2pPr>
            <a:lvl3pPr>
              <a:defRPr>
                <a:solidFill>
                  <a:srgbClr val="3377FF"/>
                </a:solidFill>
              </a:defRPr>
            </a:lvl3pPr>
            <a:lvl4pPr>
              <a:defRPr>
                <a:solidFill>
                  <a:srgbClr val="3377FF"/>
                </a:solidFill>
              </a:defRPr>
            </a:lvl4pPr>
            <a:lvl5pPr>
              <a:defRPr>
                <a:solidFill>
                  <a:srgbClr val="3377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D5A3-1060-40C2-BF1D-37EC360CB344}" type="datetime1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7"/>
            <a:ext cx="7016195" cy="4275740"/>
          </a:xfrm>
        </p:spPr>
        <p:txBody>
          <a:bodyPr/>
          <a:lstStyle>
            <a:lvl1pPr>
              <a:defRPr sz="2800">
                <a:solidFill>
                  <a:srgbClr val="3377FF"/>
                </a:solidFill>
              </a:defRPr>
            </a:lvl1pPr>
            <a:lvl2pPr>
              <a:defRPr>
                <a:solidFill>
                  <a:srgbClr val="3377FF"/>
                </a:solidFill>
              </a:defRPr>
            </a:lvl2pPr>
            <a:lvl3pPr>
              <a:defRPr>
                <a:solidFill>
                  <a:srgbClr val="3377FF"/>
                </a:solidFill>
              </a:defRPr>
            </a:lvl3pPr>
            <a:lvl4pPr>
              <a:defRPr>
                <a:solidFill>
                  <a:srgbClr val="3377FF"/>
                </a:solidFill>
              </a:defRPr>
            </a:lvl4pPr>
            <a:lvl5pPr>
              <a:defRPr>
                <a:solidFill>
                  <a:srgbClr val="3377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57FA-0F2F-4578-B14A-FD66CDAEB9A7}" type="datetime1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B11-30D5-45E3-AF66-F21468DBEEC8}" type="datetime1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9F75-04E2-4299-9B81-40D88F9C6F5A}" type="datetime1">
              <a:rPr lang="en-US" smtClean="0"/>
              <a:t>11/3/24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5354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59654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7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6" y="2226403"/>
            <a:ext cx="4040188" cy="379858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1" y="159654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7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1" y="2226403"/>
            <a:ext cx="4041775" cy="379858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8A3-2CE2-42F7-8D97-ECE9B1DBB916}" type="datetime1">
              <a:rPr lang="en-US" smtClean="0"/>
              <a:t>11/3/24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C1CE-5354-451F-83DB-9ADE62ED5EFC}" type="datetime1">
              <a:rPr lang="en-US" smtClean="0"/>
              <a:t>11/3/24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3018-880A-40AE-BC0C-B1D00ED55ACD}" type="datetime1">
              <a:rPr lang="en-US" smtClean="0"/>
              <a:t>11/3/24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D117-4E95-48FE-B341-C807B4B39FC9}" type="datetime1">
              <a:rPr lang="en-US" smtClean="0"/>
              <a:t>11/3/24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F710C-4A39-4E50-A06A-88D202ED5B6D}" type="datetime1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d.uio.no/learning-content/pediatrics-barnesykdommer/videos/physical-examination-and-clinical-skills/Neurological%20examination/12%20months/12mo_15.gif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hyperlink" Target="http://www.med.uio.no/learning-content/pediatrics-barnesykdommer/videos/physical-examination-and-clinical-skills/Neurological%20examination/12%20months/12mo_12.mo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.uio.no/learning-content/pediatrics-barnesykdommer/videos/physical-examination-and-clinical-skills/Neurological%20examination/12%20months/12mo_07.mov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://www.med.uio.no/learning-content/pediatrics-barnesykdommer/videos/physical-examination-and-clinical-skills/Neurological%20examination/12%20months/12mo_14.mov" TargetMode="External"/><Relationship Id="rId9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99D0DA-8D32-D3C1-3681-A27AAAC99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F74EC9A-90AC-7A1F-2697-33C87C14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95982"/>
            <a:ext cx="8229600" cy="526603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IQ" sz="5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IQ" sz="5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rgbClr val="FF0000"/>
                </a:solidFill>
              </a:rPr>
              <a:t>Growth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FF0000"/>
                </a:solidFill>
              </a:rPr>
              <a:t>&amp;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FF0000"/>
                </a:solidFill>
              </a:rPr>
              <a:t>Development</a:t>
            </a:r>
          </a:p>
          <a:p>
            <a:pPr marL="0" indent="0" algn="ctr">
              <a:buNone/>
            </a:pPr>
            <a:r>
              <a:rPr lang="en-US" sz="4100" b="1" dirty="0">
                <a:solidFill>
                  <a:srgbClr val="FF0000"/>
                </a:solidFill>
              </a:rPr>
              <a:t>o</a:t>
            </a:r>
            <a:r>
              <a:rPr lang="en-IQ" sz="4100" b="1" dirty="0">
                <a:solidFill>
                  <a:srgbClr val="FF0000"/>
                </a:solidFill>
              </a:rPr>
              <a:t>f </a:t>
            </a:r>
          </a:p>
          <a:p>
            <a:pPr marL="0" indent="0" algn="ctr">
              <a:buNone/>
            </a:pPr>
            <a:r>
              <a:rPr lang="en-IQ" sz="4600" b="1" dirty="0">
                <a:solidFill>
                  <a:srgbClr val="FF0000"/>
                </a:solidFill>
              </a:rPr>
              <a:t>Infant</a:t>
            </a:r>
          </a:p>
          <a:p>
            <a:pPr marL="0" indent="0" algn="ctr">
              <a:buNone/>
            </a:pPr>
            <a:endParaRPr lang="en-IQ" dirty="0"/>
          </a:p>
          <a:p>
            <a:pPr marL="0" indent="0" algn="ctr">
              <a:buNone/>
            </a:pPr>
            <a:endParaRPr lang="en-IQ" dirty="0"/>
          </a:p>
          <a:p>
            <a:pPr marL="0" indent="0">
              <a:buNone/>
            </a:pPr>
            <a:r>
              <a:rPr lang="en-IQ" sz="2400" dirty="0"/>
              <a:t>Prepared by </a:t>
            </a:r>
          </a:p>
          <a:p>
            <a:pPr marL="0" indent="0">
              <a:buNone/>
            </a:pPr>
            <a:r>
              <a:rPr lang="en-IQ" sz="2400" dirty="0"/>
              <a:t>Dr. Kareem J. Dhaidan</a:t>
            </a:r>
          </a:p>
        </p:txBody>
      </p:sp>
      <p:pic>
        <p:nvPicPr>
          <p:cNvPr id="2" name="Picture 5" descr="Rolling -A Key Stage in Motor Development">
            <a:extLst>
              <a:ext uri="{FF2B5EF4-FFF2-40B4-BE49-F238E27FC236}">
                <a16:creationId xmlns:a16="http://schemas.microsoft.com/office/drawing/2014/main" id="{68BE8F36-FFAE-FA69-3D18-20B9CFE82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1" y="4455319"/>
            <a:ext cx="2369824" cy="1606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528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57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i="1" u="sng" dirty="0">
                <a:solidFill>
                  <a:srgbClr val="FF0000"/>
                </a:solidFill>
              </a:rPr>
              <a:t>Gross motor development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1669" y="833016"/>
            <a:ext cx="8542331" cy="5735756"/>
          </a:xfrm>
        </p:spPr>
        <p:txBody>
          <a:bodyPr>
            <a:normAutofit fontScale="92500" lnSpcReduction="10000"/>
          </a:bodyPr>
          <a:lstStyle/>
          <a:p>
            <a:pPr algn="l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rgbClr val="0043C8"/>
                </a:solidFill>
                <a:cs typeface="+mj-cs"/>
              </a:rPr>
              <a:t>First month: </a:t>
            </a:r>
            <a:r>
              <a:rPr lang="en-US" sz="3200" dirty="0">
                <a:solidFill>
                  <a:schemeClr val="tx1"/>
                </a:solidFill>
                <a:cs typeface="+mj-cs"/>
              </a:rPr>
              <a:t>Raises head </a:t>
            </a:r>
            <a:r>
              <a:rPr lang="en-US" sz="3200" dirty="0">
                <a:solidFill>
                  <a:srgbClr val="7030A0"/>
                </a:solidFill>
                <a:cs typeface="+mj-cs"/>
              </a:rPr>
              <a:t>momentarily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3200" dirty="0">
                <a:solidFill>
                  <a:schemeClr val="tx1"/>
                </a:solidFill>
                <a:cs typeface="+mj-cs"/>
              </a:rPr>
              <a:t>when prone, hips extended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rgbClr val="0043C8"/>
                </a:solidFill>
                <a:cs typeface="+mj-cs"/>
              </a:rPr>
              <a:t>Second months: </a:t>
            </a:r>
            <a:r>
              <a:rPr lang="en-US" sz="3000" dirty="0">
                <a:solidFill>
                  <a:schemeClr val="tx1"/>
                </a:solidFill>
                <a:cs typeface="+mj-cs"/>
              </a:rPr>
              <a:t>When prone</a:t>
            </a:r>
            <a:r>
              <a:rPr lang="en-US" sz="3000" dirty="0">
                <a:solidFill>
                  <a:srgbClr val="7030A0"/>
                </a:solidFill>
                <a:cs typeface="+mj-cs"/>
              </a:rPr>
              <a:t>, raises chin </a:t>
            </a:r>
            <a:r>
              <a:rPr lang="en-US" sz="3000" dirty="0">
                <a:solidFill>
                  <a:schemeClr val="tx1"/>
                </a:solidFill>
                <a:cs typeface="+mj-cs"/>
              </a:rPr>
              <a:t>off</a:t>
            </a:r>
            <a:r>
              <a:rPr lang="ar-SA" sz="3000" dirty="0">
                <a:solidFill>
                  <a:schemeClr val="tx1"/>
                </a:solidFill>
                <a:cs typeface="+mj-cs"/>
              </a:rPr>
              <a:t> </a:t>
            </a:r>
            <a:r>
              <a:rPr lang="en-US" sz="3000" dirty="0">
                <a:solidFill>
                  <a:schemeClr val="tx1"/>
                </a:solidFill>
                <a:cs typeface="+mj-cs"/>
              </a:rPr>
              <a:t>couch</a:t>
            </a:r>
            <a:endParaRPr lang="en-US" dirty="0">
              <a:solidFill>
                <a:schemeClr val="tx1"/>
              </a:solidFill>
              <a:cs typeface="+mj-cs"/>
            </a:endParaRPr>
          </a:p>
          <a:p>
            <a:pPr marL="19050" indent="-19050" algn="l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rgbClr val="0043C8"/>
                </a:solidFill>
                <a:cs typeface="+mj-cs"/>
              </a:rPr>
              <a:t>Third</a:t>
            </a:r>
            <a:r>
              <a:rPr lang="en-US" sz="3200" dirty="0">
                <a:solidFill>
                  <a:srgbClr val="0043C8"/>
                </a:solidFill>
                <a:cs typeface="+mj-cs"/>
              </a:rPr>
              <a:t> </a:t>
            </a:r>
            <a:r>
              <a:rPr lang="en-US" sz="3200" b="1" dirty="0">
                <a:solidFill>
                  <a:srgbClr val="0043C8"/>
                </a:solidFill>
                <a:cs typeface="+mj-cs"/>
              </a:rPr>
              <a:t>months: </a:t>
            </a:r>
            <a:r>
              <a:rPr lang="en-US" sz="3200" dirty="0">
                <a:solidFill>
                  <a:schemeClr val="tx1"/>
                </a:solidFill>
                <a:cs typeface="+mj-cs"/>
              </a:rPr>
              <a:t>In a prone position, he will rest on</a:t>
            </a:r>
            <a:r>
              <a:rPr lang="ar-SA" sz="3200" dirty="0">
                <a:solidFill>
                  <a:schemeClr val="tx1"/>
                </a:solidFill>
                <a:cs typeface="+mj-cs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j-cs"/>
              </a:rPr>
              <a:t>forearm, keep head in midline, make</a:t>
            </a:r>
            <a:r>
              <a:rPr lang="ar-SA" sz="3200" dirty="0">
                <a:solidFill>
                  <a:schemeClr val="tx1"/>
                </a:solidFill>
                <a:cs typeface="+mj-cs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j-cs"/>
              </a:rPr>
              <a:t>crawling movements with legs, arches back, and supports head</a:t>
            </a:r>
            <a:r>
              <a:rPr lang="ar-SA" sz="3200" dirty="0">
                <a:solidFill>
                  <a:schemeClr val="tx1"/>
                </a:solidFill>
                <a:cs typeface="+mj-cs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j-cs"/>
              </a:rPr>
              <a:t>when held erect.</a:t>
            </a:r>
            <a:endParaRPr lang="en-US" sz="3200" b="1" dirty="0">
              <a:solidFill>
                <a:schemeClr val="tx1"/>
              </a:solidFill>
              <a:cs typeface="+mj-cs"/>
            </a:endParaRP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rgbClr val="0043C8"/>
                </a:solidFill>
                <a:cs typeface="+mj-cs"/>
              </a:rPr>
              <a:t>Fourth</a:t>
            </a:r>
            <a:r>
              <a:rPr lang="en-US" sz="3200" dirty="0">
                <a:solidFill>
                  <a:srgbClr val="0043C8"/>
                </a:solidFill>
                <a:cs typeface="+mj-cs"/>
              </a:rPr>
              <a:t> </a:t>
            </a:r>
            <a:r>
              <a:rPr lang="en-US" sz="3200" b="1" dirty="0">
                <a:solidFill>
                  <a:srgbClr val="0043C8"/>
                </a:solidFill>
                <a:cs typeface="+mj-cs"/>
              </a:rPr>
              <a:t>months: </a:t>
            </a:r>
            <a:r>
              <a:rPr lang="en-US" dirty="0">
                <a:solidFill>
                  <a:srgbClr val="FF0000"/>
                </a:solidFill>
                <a:cs typeface="+mj-cs"/>
              </a:rPr>
              <a:t>Sits with support.</a:t>
            </a:r>
            <a:r>
              <a:rPr lang="ar-SA" dirty="0">
                <a:solidFill>
                  <a:srgbClr val="FF0000"/>
                </a:solidFill>
                <a:cs typeface="+mj-cs"/>
              </a:rPr>
              <a:t> </a:t>
            </a:r>
            <a:r>
              <a:rPr lang="en-US" dirty="0">
                <a:solidFill>
                  <a:srgbClr val="FF0000"/>
                </a:solidFill>
                <a:cs typeface="+mj-cs"/>
              </a:rPr>
              <a:t>Moro reflex disappears.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57EEFB-E4A3-45F9-BED7-ADF27E4769E8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43DC61-DEA8-4655-BF0F-956056B4BCA2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992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70" y="400047"/>
            <a:ext cx="6421670" cy="64531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b="1" i="1" u="sng" dirty="0"/>
              <a:t>Cont. Gross motor </a:t>
            </a:r>
            <a:br>
              <a:rPr lang="en-US" sz="2800" b="1" i="1" u="sng" dirty="0"/>
            </a:br>
            <a:r>
              <a:rPr lang="en-US" sz="2800" b="1" i="1" u="sng" dirty="0"/>
              <a:t>development.</a:t>
            </a:r>
            <a:r>
              <a:rPr lang="en-US" sz="4000" b="1" i="1" u="sng" dirty="0"/>
              <a:t> 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1130"/>
            <a:ext cx="7779720" cy="5065221"/>
          </a:xfrm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  <a:cs typeface="Times New Roman" pitchFamily="18" charset="0"/>
              </a:rPr>
              <a:t>6</a:t>
            </a:r>
            <a:r>
              <a:rPr lang="en-US" sz="2000" b="1" dirty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43C8"/>
                </a:solidFill>
                <a:cs typeface="Times New Roman" pitchFamily="18" charset="0"/>
              </a:rPr>
              <a:t>months</a:t>
            </a:r>
            <a:r>
              <a:rPr lang="en-US" sz="2400" b="1" dirty="0">
                <a:solidFill>
                  <a:schemeClr val="hlink"/>
                </a:solidFill>
                <a:cs typeface="Times New Roman" pitchFamily="18" charset="0"/>
              </a:rPr>
              <a:t>  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Puts feet in mouth in supine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                    position.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Starts crawling.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43C8"/>
                </a:solidFill>
                <a:cs typeface="Times New Roman" pitchFamily="18" charset="0"/>
              </a:rPr>
              <a:t>7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43C8"/>
                </a:solidFill>
                <a:cs typeface="Times New Roman" pitchFamily="18" charset="0"/>
              </a:rPr>
              <a:t>months</a:t>
            </a:r>
            <a:r>
              <a:rPr lang="en-US" sz="2400" b="1" dirty="0"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Sits without support leaning</a:t>
            </a:r>
            <a:endParaRPr lang="ar-SA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forward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8 months   Rolls over from prone to supine.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cs typeface="Times New Roman" pitchFamily="18" charset="0"/>
              </a:rPr>
              <a:t>                   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Sits well with no support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43C8"/>
                </a:solidFill>
                <a:cs typeface="Times New Roman" pitchFamily="18" charset="0"/>
              </a:rPr>
              <a:t>9-10</a:t>
            </a:r>
            <a:r>
              <a:rPr lang="en-US" sz="2400" b="1" dirty="0">
                <a:cs typeface="Times New Roman" pitchFamily="18" charset="0"/>
              </a:rPr>
              <a:t>            </a:t>
            </a: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Creeps and pulls self upright.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43C8"/>
                </a:solidFill>
                <a:cs typeface="Times New Roman" pitchFamily="18" charset="0"/>
              </a:rPr>
              <a:t>11</a:t>
            </a:r>
            <a:r>
              <a:rPr lang="en-US" sz="2400" b="1" dirty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43C8"/>
                </a:solidFill>
                <a:cs typeface="Times New Roman" pitchFamily="18" charset="0"/>
              </a:rPr>
              <a:t>months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Stands unsupported.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43C8"/>
                </a:solidFill>
                <a:cs typeface="Times New Roman" pitchFamily="18" charset="0"/>
              </a:rPr>
              <a:t>12</a:t>
            </a:r>
            <a:r>
              <a:rPr lang="en-US" sz="2400" b="1" dirty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43C8"/>
                </a:solidFill>
                <a:cs typeface="Times New Roman" pitchFamily="18" charset="0"/>
              </a:rPr>
              <a:t>months</a:t>
            </a:r>
            <a:r>
              <a:rPr lang="en-US" sz="2400" b="1" dirty="0"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Walks supported. Toddles’ way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                    and cruises around furniture.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                    Walks well.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                    Starts crawling upstairs.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4198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BADBEB-C09C-436A-894C-F1F19503F6AC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4C5D1D-B398-4FFE-A311-3872A5D78650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latin typeface="Verdana" pitchFamily="34" charset="0"/>
              <a:cs typeface="Arial" charset="0"/>
            </a:endParaRPr>
          </a:p>
        </p:txBody>
      </p:sp>
      <p:pic>
        <p:nvPicPr>
          <p:cNvPr id="41989" name="Picture 5" descr="fy_month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6512" y="1052512"/>
            <a:ext cx="1614488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0" name="Picture 7" descr="stock-photo-cute-month-old-baby-sitting-on-bed-with-hand-in-mouth-37136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7945" y="2996805"/>
            <a:ext cx="1593056" cy="1997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9421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Motor development in infants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2171700"/>
            <a:ext cx="7543800" cy="4184651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endParaRPr lang="en-US" sz="2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b="1" dirty="0">
                <a:cs typeface="Times New Roman" pitchFamily="18" charset="0"/>
              </a:rPr>
              <a:t>9-11 months         12 months                Parachute</a:t>
            </a:r>
            <a:r>
              <a:rPr lang="en-US" sz="2000" dirty="0">
                <a:cs typeface="Times New Roman" pitchFamily="18" charset="0"/>
              </a:rPr>
              <a:t>                </a:t>
            </a:r>
            <a:r>
              <a:rPr lang="en-US" sz="2000" b="1" dirty="0">
                <a:cs typeface="Times New Roman" pitchFamily="18" charset="0"/>
              </a:rPr>
              <a:t>Walks</a:t>
            </a:r>
            <a:r>
              <a:rPr lang="ar-SA" sz="2000" b="1" dirty="0">
                <a:cs typeface="Times New Roman" pitchFamily="18" charset="0"/>
              </a:rPr>
              <a:t> </a:t>
            </a:r>
            <a:r>
              <a:rPr lang="en-US" sz="2000" b="1" dirty="0">
                <a:cs typeface="Times New Roman" pitchFamily="18" charset="0"/>
              </a:rPr>
              <a:t>well</a:t>
            </a:r>
          </a:p>
          <a:p>
            <a:pPr>
              <a:buNone/>
            </a:pPr>
            <a:r>
              <a:rPr lang="en-US" sz="2000" b="1" dirty="0">
                <a:cs typeface="Times New Roman" pitchFamily="18" charset="0"/>
              </a:rPr>
              <a:t>       creeping                walks                        reflex                           12 months</a:t>
            </a:r>
            <a:r>
              <a:rPr lang="ar-SA" sz="2000" b="1" dirty="0">
                <a:cs typeface="Times New Roman" pitchFamily="18" charset="0"/>
              </a:rPr>
              <a:t>.             </a:t>
            </a:r>
            <a:r>
              <a:rPr lang="en-US" sz="2000" b="1" dirty="0">
                <a:cs typeface="Times New Roman" pitchFamily="18" charset="0"/>
              </a:rPr>
              <a:t>Supported</a:t>
            </a:r>
            <a:r>
              <a:rPr lang="ar-SA" sz="2000" b="1" dirty="0">
                <a:cs typeface="Times New Roman" pitchFamily="18" charset="0"/>
              </a:rPr>
              <a:t>          . </a:t>
            </a:r>
            <a:r>
              <a:rPr lang="en-US" sz="2000" b="1" dirty="0">
                <a:cs typeface="Times New Roman" pitchFamily="18" charset="0"/>
              </a:rPr>
              <a:t>6-12 months</a:t>
            </a:r>
            <a:endParaRPr lang="en-US" sz="2000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z="2000" b="1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ar-SA" sz="2000" b="1" dirty="0">
                <a:cs typeface="Times New Roman" pitchFamily="18" charset="0"/>
              </a:rPr>
              <a:t>                                                        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301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97A23E-6CF4-4D71-8A89-5009AF4A8C77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462441-2D7A-4C9D-ACE6-156A69D69EFB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latin typeface="Verdana" pitchFamily="34" charset="0"/>
              <a:cs typeface="Arial" charset="0"/>
            </a:endParaRPr>
          </a:p>
        </p:txBody>
      </p:sp>
      <p:pic>
        <p:nvPicPr>
          <p:cNvPr id="43013" name="Picture 5" descr="12mo_12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970486"/>
            <a:ext cx="1863329" cy="194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7" descr="12mo_14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6330" y="1970485"/>
            <a:ext cx="1674019" cy="1999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9" descr="12mo_07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0347" y="1970485"/>
            <a:ext cx="1727597" cy="1999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6" name="Picture 11" descr="See full size image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62712" y="1970485"/>
            <a:ext cx="1538288" cy="1999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709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6524"/>
            <a:ext cx="8229600" cy="10461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/>
              <a:t>Fine motor development</a:t>
            </a:r>
            <a:endParaRPr lang="en-US" sz="4400" b="1" u="sng" dirty="0"/>
          </a:p>
        </p:txBody>
      </p:sp>
      <p:sp>
        <p:nvSpPr>
          <p:cNvPr id="440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1669" y="833016"/>
            <a:ext cx="7787956" cy="5523336"/>
          </a:xfrm>
        </p:spPr>
        <p:txBody>
          <a:bodyPr>
            <a:normAutofit/>
          </a:bodyPr>
          <a:lstStyle/>
          <a:p>
            <a:pPr marL="19050" indent="-19050" algn="l" eaLnBrk="1" hangingPunct="1">
              <a:lnSpc>
                <a:spcPct val="17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en-US" sz="15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months:</a:t>
            </a:r>
            <a:r>
              <a:rPr lang="ar-SA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Follows a moving object to midline. Responds to</a:t>
            </a:r>
            <a:r>
              <a:rPr lang="ar-SA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sounds by blinking.</a:t>
            </a: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  <a:p>
            <a:pPr marL="19050" indent="-19050" algn="l" rtl="0" eaLnBrk="1" hangingPunct="1">
              <a:lnSpc>
                <a:spcPct val="17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2 months:</a:t>
            </a:r>
            <a:r>
              <a:rPr lang="ar-SA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Hands often open. Grasp reflex is</a:t>
            </a:r>
            <a:r>
              <a:rPr lang="ar-SA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fading</a:t>
            </a:r>
            <a:endParaRPr lang="en-US" b="1" dirty="0">
              <a:cs typeface="Times New Roman" pitchFamily="18" charset="0"/>
            </a:endParaRPr>
          </a:p>
          <a:p>
            <a:pPr marL="19050" indent="-19050" algn="l" rtl="0" eaLnBrk="1" hangingPunct="1">
              <a:lnSpc>
                <a:spcPct val="17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3 months: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Hands mostly open. Regards his hands. Can hold a rattle if placed in his hand. Follows object to 180° by eye. </a:t>
            </a:r>
            <a:endParaRPr lang="ar-SA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>
              <a:cs typeface="Times New Roman" pitchFamily="18" charset="0"/>
            </a:endParaRP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065901-5C38-46F4-A7C2-79D9F92AACD9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6F78F6-C2FA-4381-A0D2-F6A321309AC6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4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BC9F8-9F2B-CC4E-3760-23544900D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0309"/>
            <a:ext cx="8229600" cy="5676041"/>
          </a:xfrm>
        </p:spPr>
        <p:txBody>
          <a:bodyPr>
            <a:noAutofit/>
          </a:bodyPr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4 months</a:t>
            </a:r>
            <a:endParaRPr lang="ar-SA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162900" algn="l" rtl="0" eaLnBrk="1" hangingPunct="1"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inspects and plays with hands.</a:t>
            </a:r>
            <a:endParaRPr lang="ar-SA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162900" algn="l" rtl="0" eaLnBrk="1" hangingPunct="1">
              <a:buFont typeface="Wingdings" pitchFamily="2" charset="2"/>
              <a:buNone/>
              <a:tabLst>
                <a:tab pos="7864475" algn="r"/>
              </a:tabLst>
            </a:pPr>
            <a:r>
              <a:rPr lang="en-US" b="1" dirty="0">
                <a:cs typeface="Times New Roman" pitchFamily="18" charset="0"/>
              </a:rPr>
              <a:t>Tries to reach objects with hands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. Grasps</a:t>
            </a:r>
            <a:endParaRPr lang="ar-SA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162900" algn="l" rtl="0" eaLnBrk="1" hangingPunct="1">
              <a:buFont typeface="Wingdings" pitchFamily="2" charset="2"/>
              <a:buNone/>
              <a:tabLst>
                <a:tab pos="7864475" algn="r"/>
              </a:tabLst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objects with</a:t>
            </a:r>
            <a:r>
              <a:rPr lang="ar-SA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both hands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. Can carry objects to mouth</a:t>
            </a:r>
            <a:endParaRPr lang="ar-SA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162900" algn="l" rtl="0" eaLnBrk="1" hangingPunct="1">
              <a:buFont typeface="Wingdings" pitchFamily="2" charset="2"/>
              <a:buNone/>
            </a:pPr>
            <a:endParaRPr lang="en-US" b="1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5 months</a:t>
            </a:r>
            <a:endParaRPr lang="ar-SA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Turns head to sound. Brings hands together.</a:t>
            </a:r>
            <a:endParaRPr lang="ar-SA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b="1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6 months</a:t>
            </a:r>
            <a:endParaRPr lang="ar-SA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60325" indent="-60325" algn="l" rtl="0" eaLnBrk="1" hangingPunct="1"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Able to reach object by hand and get it. Grasps feet and pull to</a:t>
            </a:r>
            <a:r>
              <a:rPr lang="ar-SA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mouth</a:t>
            </a:r>
          </a:p>
          <a:p>
            <a: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D4260-BCA6-F60F-2C12-0962F5821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783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4900"/>
            <a:ext cx="7033023" cy="7635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Cont. Fine motor development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15540" y="1138425"/>
            <a:ext cx="7874085" cy="5217926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hlink"/>
              </a:buClr>
              <a:buFont typeface="+mj-lt"/>
              <a:buAutoNum type="arabicPeriod" startAt="7"/>
              <a:defRPr/>
            </a:pPr>
            <a:r>
              <a:rPr lang="en-US" b="1" dirty="0">
                <a:solidFill>
                  <a:schemeClr val="hlink"/>
                </a:solidFill>
              </a:rPr>
              <a:t>Months</a:t>
            </a:r>
            <a:endParaRPr lang="ar-SA" b="1" dirty="0">
              <a:solidFill>
                <a:schemeClr val="hlink"/>
              </a:solidFill>
            </a:endParaRPr>
          </a:p>
          <a:p>
            <a:pPr marL="0" indent="0">
              <a:buClr>
                <a:schemeClr val="hlink"/>
              </a:buClr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Can transfer a rattle from hands to hand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dirty="0">
                <a:solidFill>
                  <a:schemeClr val="tx1"/>
                </a:solidFill>
              </a:rPr>
              <a:t>Reaches</a:t>
            </a:r>
            <a:endParaRPr lang="ar-SA" dirty="0">
              <a:solidFill>
                <a:schemeClr val="tx1"/>
              </a:solidFill>
            </a:endParaRPr>
          </a:p>
          <a:p>
            <a:pPr marL="0" indent="0">
              <a:buClr>
                <a:schemeClr val="hlink"/>
              </a:buClr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objects and brings them to mouth. Has ambidextrous approach</a:t>
            </a:r>
            <a:endParaRPr lang="ar-SA" dirty="0">
              <a:solidFill>
                <a:schemeClr val="tx1"/>
              </a:solidFill>
            </a:endParaRPr>
          </a:p>
          <a:p>
            <a:pPr marL="0" indent="0">
              <a:buClr>
                <a:schemeClr val="hlink"/>
              </a:buClr>
              <a:buNone/>
              <a:defRPr/>
            </a:pPr>
            <a:endParaRPr lang="en-US" b="1" dirty="0"/>
          </a:p>
          <a:p>
            <a:pPr marL="428625" indent="-428625">
              <a:buNone/>
              <a:defRPr/>
            </a:pPr>
            <a:r>
              <a:rPr lang="en-US" b="1" dirty="0">
                <a:solidFill>
                  <a:schemeClr val="hlink"/>
                </a:solidFill>
              </a:rPr>
              <a:t>8 months</a:t>
            </a:r>
            <a:endParaRPr lang="ar-SA" b="1" dirty="0">
              <a:solidFill>
                <a:schemeClr val="hlink"/>
              </a:solidFill>
            </a:endParaRPr>
          </a:p>
          <a:p>
            <a:pPr marL="19050" indent="-19050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has beginning pincer grasp. Can feed himself with a biscuit.</a:t>
            </a:r>
            <a:endParaRPr lang="ar-SA" dirty="0">
              <a:solidFill>
                <a:srgbClr val="FF0000"/>
              </a:solidFill>
            </a:endParaRPr>
          </a:p>
          <a:p>
            <a:pPr marL="428625" indent="-428625">
              <a:buNone/>
              <a:defRPr/>
            </a:pPr>
            <a:endParaRPr lang="en-US" b="1" dirty="0"/>
          </a:p>
          <a:p>
            <a:pPr marL="428625" indent="-428625">
              <a:buNone/>
              <a:defRPr/>
            </a:pPr>
            <a:r>
              <a:rPr lang="en-US" b="1" dirty="0">
                <a:solidFill>
                  <a:schemeClr val="hlink"/>
                </a:solidFill>
              </a:rPr>
              <a:t>9 months</a:t>
            </a:r>
            <a:endParaRPr lang="ar-SA" b="1" dirty="0">
              <a:solidFill>
                <a:schemeClr val="hlink"/>
              </a:solidFill>
            </a:endParaRPr>
          </a:p>
          <a:p>
            <a:pPr marL="19050" indent="-1905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Tries picking things with fingers. Preference for use of dominant hand</a:t>
            </a:r>
          </a:p>
          <a:p>
            <a:pPr marL="428625" indent="-428625">
              <a:lnSpc>
                <a:spcPct val="80000"/>
              </a:lnSpc>
              <a:buFont typeface="Wingdings"/>
              <a:buChar char=""/>
              <a:defRPr/>
            </a:pPr>
            <a:endParaRPr lang="en-US" dirty="0"/>
          </a:p>
          <a:p>
            <a:pPr marL="428625" indent="-428625">
              <a:lnSpc>
                <a:spcPct val="80000"/>
              </a:lnSpc>
              <a:buFont typeface="Wingdings"/>
              <a:buChar char=""/>
              <a:defRPr/>
            </a:pPr>
            <a:endParaRPr lang="en-US" sz="1275" dirty="0"/>
          </a:p>
        </p:txBody>
      </p:sp>
      <p:sp>
        <p:nvSpPr>
          <p:cNvPr id="4505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2886FB-42E8-46E7-8576-70B2F97C319C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28BEB6-EF5C-48F7-9CC3-2152C2F634C2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696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BF6AB-1F76-7D1E-2AE6-EDE664207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7605"/>
            <a:ext cx="8229600" cy="5828746"/>
          </a:xfrm>
        </p:spPr>
        <p:txBody>
          <a:bodyPr/>
          <a:lstStyle/>
          <a:p>
            <a:pPr marL="428625" indent="-428625">
              <a:lnSpc>
                <a:spcPct val="80000"/>
              </a:lnSpc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10 months</a:t>
            </a:r>
            <a:endParaRPr lang="ar-SA" b="1" dirty="0">
              <a:solidFill>
                <a:srgbClr val="FF0000"/>
              </a:solidFill>
            </a:endParaRPr>
          </a:p>
          <a:p>
            <a:pPr marL="428625" indent="-428625">
              <a:buNone/>
              <a:defRPr/>
            </a:pPr>
            <a:r>
              <a:rPr lang="en-US" b="1" dirty="0">
                <a:solidFill>
                  <a:schemeClr val="tx1"/>
                </a:solidFill>
              </a:rPr>
              <a:t>Crude release of an object beginning. Grasps</a:t>
            </a:r>
            <a:endParaRPr lang="ar-SA" b="1" dirty="0">
              <a:solidFill>
                <a:schemeClr val="tx1"/>
              </a:solidFill>
            </a:endParaRPr>
          </a:p>
          <a:p>
            <a:pPr marL="428625" indent="-428625">
              <a:buNone/>
              <a:defRPr/>
            </a:pPr>
            <a:r>
              <a:rPr lang="en-US" b="1" dirty="0">
                <a:solidFill>
                  <a:schemeClr val="tx1"/>
                </a:solidFill>
              </a:rPr>
              <a:t>bell by handle.</a:t>
            </a:r>
            <a:endParaRPr lang="ar-SA" b="1" dirty="0">
              <a:solidFill>
                <a:schemeClr val="tx1"/>
              </a:solidFill>
            </a:endParaRPr>
          </a:p>
          <a:p>
            <a:pPr marL="428625" indent="-428625">
              <a:lnSpc>
                <a:spcPct val="80000"/>
              </a:lnSpc>
              <a:buNone/>
              <a:defRPr/>
            </a:pPr>
            <a:endParaRPr lang="en-US" b="1" dirty="0"/>
          </a:p>
          <a:p>
            <a:pPr marL="428625" indent="-428625">
              <a:lnSpc>
                <a:spcPct val="80000"/>
              </a:lnSpc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11 months</a:t>
            </a:r>
            <a:endParaRPr lang="ar-SA" b="1" dirty="0">
              <a:solidFill>
                <a:srgbClr val="FF0000"/>
              </a:solidFill>
            </a:endParaRPr>
          </a:p>
          <a:p>
            <a:pPr marL="19050" indent="-19050">
              <a:buNone/>
              <a:defRPr/>
            </a:pPr>
            <a:r>
              <a:rPr lang="en-US" b="1" dirty="0">
                <a:solidFill>
                  <a:schemeClr val="tx1"/>
                </a:solidFill>
              </a:rPr>
              <a:t>Can use a thumb and finger </a:t>
            </a:r>
            <a:r>
              <a:rPr lang="en-US" b="1" dirty="0">
                <a:solidFill>
                  <a:srgbClr val="FF0000"/>
                </a:solidFill>
              </a:rPr>
              <a:t>to pick a cube</a:t>
            </a:r>
            <a:r>
              <a:rPr lang="en-US" b="1" dirty="0">
                <a:solidFill>
                  <a:schemeClr val="tx1"/>
                </a:solidFill>
              </a:rPr>
              <a:t>. Grasps by thumb and finger.</a:t>
            </a:r>
            <a:endParaRPr lang="ar-SA" b="1" dirty="0">
              <a:solidFill>
                <a:schemeClr val="tx1"/>
              </a:solidFill>
            </a:endParaRPr>
          </a:p>
          <a:p>
            <a:pPr marL="428625" indent="-428625">
              <a:lnSpc>
                <a:spcPct val="80000"/>
              </a:lnSpc>
              <a:buNone/>
              <a:defRPr/>
            </a:pPr>
            <a:endParaRPr lang="en-US" b="1" dirty="0"/>
          </a:p>
          <a:p>
            <a:pPr marL="428625" indent="-428625">
              <a:lnSpc>
                <a:spcPct val="80000"/>
              </a:lnSpc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12 months</a:t>
            </a:r>
            <a:endParaRPr lang="ar-SA" b="1" dirty="0">
              <a:solidFill>
                <a:srgbClr val="FF0000"/>
              </a:solidFill>
            </a:endParaRPr>
          </a:p>
          <a:p>
            <a:pPr marL="19050" indent="-19050">
              <a:buNone/>
              <a:defRPr/>
            </a:pPr>
            <a:r>
              <a:rPr lang="en-US" b="1" dirty="0">
                <a:solidFill>
                  <a:schemeClr val="tx1"/>
                </a:solidFill>
              </a:rPr>
              <a:t>Can pick small objects </a:t>
            </a:r>
            <a:r>
              <a:rPr lang="en-US" b="1" dirty="0">
                <a:solidFill>
                  <a:schemeClr val="tx1"/>
                </a:solidFill>
                <a:latin typeface="Arial"/>
              </a:rPr>
              <a:t>“</a:t>
            </a:r>
            <a:r>
              <a:rPr lang="en-US" b="1" dirty="0">
                <a:solidFill>
                  <a:schemeClr val="tx1"/>
                </a:solidFill>
              </a:rPr>
              <a:t>pellets "No longer puts objects in mouth. Builds a tower of 2 blocks but fails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b="1" dirty="0">
                <a:solidFill>
                  <a:schemeClr val="tx1"/>
                </a:solidFill>
              </a:rPr>
              <a:t>Throw objects. Holds cup to drink.</a:t>
            </a:r>
          </a:p>
          <a:p>
            <a: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15EEC-0F95-E37B-F610-73793677F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6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136525"/>
            <a:ext cx="7321605" cy="84919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/>
              <a:t>Psychosocial Development of the Infant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39618" y="917886"/>
            <a:ext cx="8142426" cy="5370630"/>
          </a:xfrm>
        </p:spPr>
        <p:txBody>
          <a:bodyPr>
            <a:no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First develops a sense of trust when fed on</a:t>
            </a:r>
            <a:endParaRPr lang="ar-SA" dirty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demand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By 2 months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distinguishes mother or primary care giver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Eventually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learns that not every need is met immediately on demand</a:t>
            </a:r>
          </a:p>
          <a:p>
            <a:pPr marL="60325" indent="307975"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Slowly becomes aware that something or someone separate from oneself fulfills one’s needs</a:t>
            </a:r>
          </a:p>
        </p:txBody>
      </p:sp>
      <p:sp>
        <p:nvSpPr>
          <p:cNvPr id="4608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CAA1B1-2177-4FE9-A6F1-47664B89403C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2D7E75-CA28-4B24-B229-C7E9A86717A8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984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6260" y="374901"/>
            <a:ext cx="8246070" cy="5650084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Gradually learns that the environment responds to desires expressed through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one’s own efforts and signals such as crying bring the attention of mother 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Finally becomes aware that the environment is separate from self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cs typeface="Times New Roman" pitchFamily="18" charset="0"/>
            </a:endParaRPr>
          </a:p>
        </p:txBody>
      </p:sp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F42E0F-27D9-4E0C-873B-6A83E6E09FC8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459649-F195-4D1F-BCF6-62BE0073A9F9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442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DBE11-B687-4B99-DC12-9B9B2CEA8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7605"/>
            <a:ext cx="8229600" cy="5497380"/>
          </a:xfrm>
        </p:spPr>
        <p:txBody>
          <a:bodyPr>
            <a:normAutofit fontScale="92500" lnSpcReduction="10000"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By 3 to 4 months: smiles in response to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smile of others .shows interest in other family members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By 7 to 8 months :shows fear of strangers (strangers anxiety).</a:t>
            </a:r>
          </a:p>
          <a:p>
            <a:pPr marL="19050" indent="-19050"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By 9 to 10 months: play simple games with adults ,e. g. </a:t>
            </a:r>
            <a:r>
              <a:rPr lang="en-US" sz="32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‘’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bye-bye</a:t>
            </a:r>
            <a:r>
              <a:rPr lang="en-US" sz="32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’’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. play with adult games such as </a:t>
            </a:r>
            <a:r>
              <a:rPr lang="en-US" sz="32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‘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’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peek-a-boo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’’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 by 10 months</a:t>
            </a:r>
            <a:r>
              <a:rPr lang="en-IQ" sz="3200" dirty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401C21-9148-4924-FEC5-05950C1D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01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FF0000"/>
                </a:solidFill>
              </a:rPr>
              <a:t>Infant Normal Growth &amp; Development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4375" y="1596541"/>
            <a:ext cx="7482545" cy="4581150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sz="3200" dirty="0">
                <a:cs typeface="Times New Roman" pitchFamily="18" charset="0"/>
              </a:rPr>
              <a:t>Assessment of normal growth.</a:t>
            </a:r>
          </a:p>
          <a:p>
            <a:pPr algn="l" rtl="0" eaLnBrk="1" hangingPunct="1"/>
            <a:r>
              <a:rPr lang="en-US" sz="3200" dirty="0">
                <a:cs typeface="Times New Roman" pitchFamily="18" charset="0"/>
              </a:rPr>
              <a:t>Development is assessed as:</a:t>
            </a:r>
          </a:p>
          <a:p>
            <a:pPr lvl="1" algn="l" rtl="0" eaLnBrk="1" hangingPunct="1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Gross motor.</a:t>
            </a:r>
          </a:p>
          <a:p>
            <a:pPr lvl="1" algn="l" rtl="0" eaLnBrk="1" hangingPunct="1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Fine motor (sensory motor).</a:t>
            </a:r>
          </a:p>
          <a:p>
            <a:pPr lvl="1" algn="l" rtl="0" eaLnBrk="1" hangingPunct="1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Personal-social.</a:t>
            </a:r>
          </a:p>
          <a:p>
            <a:pPr lvl="1" algn="l" rtl="0" eaLnBrk="1" hangingPunct="1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Language.</a:t>
            </a:r>
          </a:p>
          <a:p>
            <a:pPr lvl="1" algn="l" rtl="0" eaLnBrk="1" hangingPunct="1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Cognitive.</a:t>
            </a:r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727CF6-581C-4160-9551-CBBB4B712A50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A9074A-F9C6-483A-8A14-AD86C4165107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80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68580" tIns="34290" rIns="68580" bIns="3429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150">
                <a:latin typeface="Arial" charset="0"/>
                <a:cs typeface="Times New Roman" pitchFamily="18" charset="0"/>
              </a:rPr>
              <a:t>’</a:t>
            </a:r>
            <a:r>
              <a:rPr lang="en-US" sz="3150">
                <a:cs typeface="Times New Roman" pitchFamily="18" charset="0"/>
              </a:rPr>
              <a:t>peek-a-boo</a:t>
            </a:r>
            <a:r>
              <a:rPr lang="en-US" sz="3150">
                <a:latin typeface="Arial" charset="0"/>
                <a:cs typeface="Times New Roman" pitchFamily="18" charset="0"/>
              </a:rPr>
              <a:t>’’</a:t>
            </a:r>
            <a:r>
              <a:rPr lang="en-US" sz="3150">
                <a:cs typeface="Times New Roman" pitchFamily="18" charset="0"/>
              </a:rPr>
              <a:t> by 10 months</a:t>
            </a:r>
          </a:p>
        </p:txBody>
      </p:sp>
      <p:pic>
        <p:nvPicPr>
          <p:cNvPr id="48130" name="Picture 6" descr="peekaboo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18085" y="1916907"/>
            <a:ext cx="4647009" cy="3655219"/>
          </a:xfrm>
        </p:spPr>
      </p:pic>
    </p:spTree>
    <p:extLst>
      <p:ext uri="{BB962C8B-B14F-4D97-AF65-F5344CB8AC3E}">
        <p14:creationId xmlns:p14="http://schemas.microsoft.com/office/powerpoint/2010/main" val="4198841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3554" y="302577"/>
            <a:ext cx="9000446" cy="6346576"/>
          </a:xfrm>
        </p:spPr>
        <p:txBody>
          <a:bodyPr>
            <a:normAutofit fontScale="92500" lnSpcReduction="20000"/>
          </a:bodyPr>
          <a:lstStyle/>
          <a:p>
            <a:pPr algn="l" rtl="0" eaLnBrk="1" hangingPunct="1"/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Eye -to -eye contact, 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smiling and vocalization</a:t>
            </a:r>
            <a:endParaRPr lang="ar-SA" sz="3200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l" rtl="0" eaLnBrk="1" hangingPunct="1"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are the evidences of attachment between the</a:t>
            </a:r>
            <a:endParaRPr lang="ar-SA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l" rtl="0" eaLnBrk="1" hangingPunct="1"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infant and his parent, especially his mother.</a:t>
            </a:r>
            <a:endParaRPr lang="ar-SA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2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According to Erickson, through the infant</a:t>
            </a:r>
            <a:endParaRPr lang="ar-SA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2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interaction with care-giver (mainly the mother), 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especially during the feeding. 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He learns to trust others</a:t>
            </a:r>
            <a:r>
              <a:rPr lang="ar-SA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through the relief of basic needs, i.e., to trust   those who give pleasant sensations.</a:t>
            </a:r>
          </a:p>
          <a:p>
            <a:pPr algn="l" rtl="0" eaLnBrk="1" hangingPunct="1"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 Sense of trust 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will result also from being 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held, talked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 to, 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cuddled, warmed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, and so... on. </a:t>
            </a:r>
          </a:p>
          <a:p>
            <a:pPr algn="l" rtl="0" eaLnBrk="1" hangingPunct="1"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If this sense of trust in others is not learned, the reverse, a sense of mistrust is acquired </a:t>
            </a:r>
          </a:p>
        </p:txBody>
      </p:sp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B93591-1A44-48B8-AED4-1A0D75A54B23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7A2BC3-EDE3-4857-8BE2-C3ECE074078E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576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5C7CB-378D-84A5-8802-CD9299F2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782" y="184034"/>
            <a:ext cx="8229600" cy="801686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SEQUENTIAL STAGES OF THE COGNITIVE DEVELOPMENT</a:t>
            </a:r>
            <a:r>
              <a:rPr lang="ar-SA" sz="31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31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OF THE INFANT</a:t>
            </a:r>
            <a:endParaRPr lang="en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0E9F0-00C0-81B8-AB71-2AA16E709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1130"/>
            <a:ext cx="8229600" cy="5382835"/>
          </a:xfrm>
        </p:spPr>
        <p:txBody>
          <a:bodyPr>
            <a:normAutofit/>
          </a:bodyPr>
          <a:lstStyle/>
          <a:p>
            <a:pPr marL="342900" indent="-342900" defTabSz="91440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dirty="0">
                <a:solidFill>
                  <a:srgbClr val="0043C8"/>
                </a:solidFill>
              </a:rPr>
              <a:t>First few weeks of life</a:t>
            </a:r>
            <a:r>
              <a:rPr lang="ar-SA" b="1" dirty="0">
                <a:solidFill>
                  <a:srgbClr val="0043C8"/>
                </a:solidFill>
              </a:rPr>
              <a:t> </a:t>
            </a:r>
            <a:endParaRPr lang="en-US" b="1" dirty="0">
              <a:solidFill>
                <a:srgbClr val="0043C8"/>
              </a:solidFill>
            </a:endParaRPr>
          </a:p>
          <a:p>
            <a:pPr marL="0" indent="0" defTabSz="914400" eaLnBrk="1" latinLnBrk="0" hangingPunct="1">
              <a:spcBef>
                <a:spcPct val="200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- Actions such as kicking and sucking are</a:t>
            </a:r>
            <a:r>
              <a:rPr lang="en-US" b="1" dirty="0">
                <a:solidFill>
                  <a:schemeClr val="tx1"/>
                </a:solidFill>
              </a:rPr>
              <a:t> reflex </a:t>
            </a:r>
          </a:p>
          <a:p>
            <a:pPr marL="0" indent="0" defTabSz="914400" eaLnBrk="1" latinLnBrk="0" hangingPunct="1">
              <a:spcBef>
                <a:spcPct val="20000"/>
              </a:spcBef>
              <a:buNone/>
            </a:pPr>
            <a:r>
              <a:rPr lang="en-US" b="1" dirty="0">
                <a:solidFill>
                  <a:schemeClr val="tx1"/>
                </a:solidFill>
              </a:rPr>
              <a:t>activities</a:t>
            </a:r>
          </a:p>
          <a:p>
            <a:pPr marL="342900" indent="-342900" defTabSz="91440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dirty="0">
                <a:solidFill>
                  <a:srgbClr val="0043C8"/>
                </a:solidFill>
              </a:rPr>
              <a:t>Next sequential stage</a:t>
            </a:r>
          </a:p>
          <a:p>
            <a:pPr marL="0" indent="0" defTabSz="914400" eaLnBrk="1" latinLnBrk="0" hangingPunct="1">
              <a:spcBef>
                <a:spcPct val="200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Reflexes are coordinated and elaborated</a:t>
            </a:r>
          </a:p>
          <a:p>
            <a:pPr marL="342900" indent="-342900" defTabSz="91440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dirty="0">
                <a:solidFill>
                  <a:srgbClr val="0043C8"/>
                </a:solidFill>
              </a:rPr>
              <a:t>Latter part of first year</a:t>
            </a:r>
          </a:p>
          <a:p>
            <a:pPr marL="0" indent="0" defTabSz="914400" eaLnBrk="1" latinLnBrk="0" hangingPunct="1">
              <a:spcBef>
                <a:spcPct val="200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rgbClr val="FF0000"/>
                </a:solidFill>
              </a:rPr>
              <a:t>Intentional movements </a:t>
            </a:r>
            <a:r>
              <a:rPr lang="en-US" dirty="0">
                <a:solidFill>
                  <a:schemeClr val="tx1"/>
                </a:solidFill>
              </a:rPr>
              <a:t>to bring changes; expects that certain results follow certain actions</a:t>
            </a:r>
          </a:p>
          <a:p>
            <a:pPr marL="0" indent="0" defTabSz="914400" eaLnBrk="1" latinLnBrk="0" hangingPunct="1">
              <a:spcBef>
                <a:spcPct val="200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- Cannot apply abstract reasoning; </a:t>
            </a:r>
            <a:r>
              <a:rPr lang="en-US" dirty="0">
                <a:solidFill>
                  <a:srgbClr val="FF0000"/>
                </a:solidFill>
              </a:rPr>
              <a:t>understands through five senses</a:t>
            </a:r>
            <a:endParaRPr lang="en-IQ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0C7BF0-725A-2E99-C383-935E0A85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891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Health promotion of the infant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85900" y="2057401"/>
            <a:ext cx="5600700" cy="3655219"/>
          </a:xfrm>
        </p:spPr>
        <p:txBody>
          <a:bodyPr/>
          <a:lstStyle/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Nutrition requirements</a:t>
            </a:r>
          </a:p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Promoting sleep</a:t>
            </a:r>
          </a:p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Dental care</a:t>
            </a:r>
          </a:p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Accident prevention</a:t>
            </a:r>
          </a:p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Toy selection</a:t>
            </a:r>
          </a:p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F12124-3D3F-4221-B963-12A5F28585AB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190832-E3F5-473A-A9C1-C95A3134BAF3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283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6524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</a:rPr>
              <a:t>Supplemental Nutrients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3835"/>
            <a:ext cx="7474310" cy="4581150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Vitamins C and D</a:t>
            </a:r>
          </a:p>
          <a:p>
            <a:pPr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Iron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Breast-fed infants need supplements of iron, as well as vitamin D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By 6 months of age, iron-rich foods are needed as supplements</a:t>
            </a:r>
          </a:p>
          <a:p>
            <a:pPr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Fluoride</a:t>
            </a:r>
          </a:p>
          <a:p>
            <a:pPr algn="l" rtl="0"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5222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A5D54F-C96D-4B58-9DA7-30594C87BF64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1F62ED-D0CD-42D1-B376-BAABB401BE84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795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Introducing Solid Foods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6259" y="985719"/>
            <a:ext cx="8229599" cy="5370631"/>
          </a:xfrm>
        </p:spPr>
        <p:txBody>
          <a:bodyPr>
            <a:normAutofit fontScale="92500" lnSpcReduction="20000"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Protect the baby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’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s clothes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Give part of the formula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before giving solids 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Start foods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in small amounts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, 1 or 2 tsp daily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Prepare the food smooth, thin, lukewarm, and bland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Offer new foods one at a time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Allow 4 or 5 days before introducing another food to detect any allergy or intolerance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Add chopped foods at about 9 or 10 months of age (if teeth have erupted)</a:t>
            </a:r>
          </a:p>
          <a:p>
            <a:pPr algn="l" rtl="0" eaLnBrk="1" hangingPunct="1">
              <a:lnSpc>
                <a:spcPct val="150000"/>
              </a:lnSpc>
            </a:pPr>
            <a:endParaRPr lang="en-US" dirty="0">
              <a:cs typeface="Times New Roman" pitchFamily="18" charset="0"/>
            </a:endParaRPr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5355E2-C6FF-4742-898B-E08A28860A9C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1052DE-CA17-4092-A3AC-27AB7C6AACD1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613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07080" y="347864"/>
            <a:ext cx="6000750" cy="50720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</a:rPr>
              <a:t>Self-Feeding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38425"/>
            <a:ext cx="7627015" cy="5039265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7 or 8 months of age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May grab spoon from the caregiver, examine it, and mouth it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May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stick fingers in the food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to feel the texture and to bring it to the mouth for tasting </a:t>
            </a:r>
          </a:p>
          <a:p>
            <a:pPr marL="457200" lvl="1" indent="0" algn="l" rtl="0" eaLnBrk="1" hangingPunct="1"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this is an essential, although messy, part of the learning experience</a:t>
            </a:r>
          </a:p>
          <a:p>
            <a:pPr algn="l" rtl="0" eaLnBrk="1" hangingPunct="1"/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After preliminary testing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infant’s next task is to try self-feeding</a:t>
            </a:r>
            <a:endParaRPr lang="en-US" dirty="0">
              <a:cs typeface="Times New Roman" pitchFamily="18" charset="0"/>
            </a:endParaRPr>
          </a:p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5427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10FA1B-0714-49DE-8FA6-C7559D822367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248F84-D1F6-4550-AA6C-BD99E7CC5880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04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</a:rPr>
              <a:t>Components of Health Promotion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and Maintenance of the Infant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59785" y="1901950"/>
            <a:ext cx="6566315" cy="4275740"/>
          </a:xfrm>
        </p:spPr>
        <p:txBody>
          <a:bodyPr/>
          <a:lstStyle/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Routine checkups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Immunizations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Family teaching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Education about accident prevention</a:t>
            </a:r>
            <a:endParaRPr lang="en-US" dirty="0">
              <a:cs typeface="Times New Roman" pitchFamily="18" charset="0"/>
            </a:endParaRPr>
          </a:p>
          <a:p>
            <a:pPr algn="l" rtl="0"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5529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0FFA64-AB13-4815-A1D0-6BF595ACCA2A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F40F8A-02C5-4E21-9357-D79EE26421FD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814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788"/>
            <a:ext cx="8229600" cy="737227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Well-Baby Visits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199" y="985718"/>
            <a:ext cx="7321605" cy="5735757"/>
          </a:xfrm>
        </p:spPr>
        <p:txBody>
          <a:bodyPr>
            <a:normAutofit lnSpcReduction="10000"/>
          </a:bodyPr>
          <a:lstStyle/>
          <a:p>
            <a:pPr algn="l" rtl="0" eaLnBrk="1" hangingPunct="1"/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Occur at 2 weeks, and at 2, 4, 6, 9, 10 and 12 months</a:t>
            </a:r>
          </a:p>
          <a:p>
            <a:pPr algn="l" rtl="0" eaLnBrk="1" hangingPunct="1"/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The nurse collects data regarding: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Growth and development (weight, height, head circumference)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Nutrition and sleep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caregiver–infant relationship</a:t>
            </a:r>
          </a:p>
          <a:p>
            <a:pPr lvl="1" algn="l" rtl="0" eaLnBrk="1" hangingPunct="1"/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Any potential problems</a:t>
            </a:r>
            <a:r>
              <a:rPr lang="ar-SA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  <a:p>
            <a:pPr algn="l" rtl="0" eaLnBrk="1" hangingPunct="1"/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Immunizations are given to guard against disease</a:t>
            </a:r>
          </a:p>
          <a:p>
            <a:pPr algn="l" rtl="0" eaLnBrk="1" hangingPunct="1"/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Family teaching is provided</a:t>
            </a:r>
          </a:p>
          <a:p>
            <a:pPr algn="l" rtl="0" eaLnBrk="1" hangingPunct="1"/>
            <a:endParaRPr lang="en-US" sz="1950" dirty="0">
              <a:cs typeface="Times New Roman" pitchFamily="18" charset="0"/>
            </a:endParaRPr>
          </a:p>
          <a:p>
            <a:pPr eaLnBrk="1" hangingPunct="1"/>
            <a:endParaRPr lang="en-US" sz="1950" dirty="0">
              <a:cs typeface="Times New Roman" pitchFamily="18" charset="0"/>
            </a:endParaRPr>
          </a:p>
        </p:txBody>
      </p:sp>
      <p:sp>
        <p:nvSpPr>
          <p:cNvPr id="5632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AB2652-56C9-4982-A53C-C2A503809675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735402-2F38-4439-9799-3269D99BDA38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831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27356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Health protection of the infant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43000"/>
            <a:ext cx="7627015" cy="4881985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Immunization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BCG (Tuberculosis)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Hepatitis A and B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Polio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DPT (Diphtheria, Pertussis, and Tetanus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Measles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German measles (rubella)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Mumps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Varicella (chickenpox)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Haemophilus influenza meningitis (HIB)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Pneumococcal disease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b="1" dirty="0">
              <a:cs typeface="Times New Roman" pitchFamily="18" charset="0"/>
            </a:endParaRPr>
          </a:p>
        </p:txBody>
      </p:sp>
      <p:sp>
        <p:nvSpPr>
          <p:cNvPr id="5734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7EAE27-450B-41FA-9530-E35227FEF748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CDD5B1-7BBC-4EE5-8467-978CF8FDA11D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5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540" y="180553"/>
            <a:ext cx="8229600" cy="1097571"/>
          </a:xfrm>
        </p:spPr>
        <p:txBody>
          <a:bodyPr/>
          <a:lstStyle/>
          <a:p>
            <a:pPr>
              <a:defRPr/>
            </a:pPr>
            <a:r>
              <a:rPr lang="en-US" b="1" u="sng" dirty="0">
                <a:solidFill>
                  <a:srgbClr val="FF0000"/>
                </a:solidFill>
              </a:rPr>
              <a:t>Normal Infant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6260" y="1450310"/>
            <a:ext cx="7635250" cy="4733855"/>
          </a:xfrm>
        </p:spPr>
        <p:txBody>
          <a:bodyPr>
            <a:normAutofit/>
          </a:bodyPr>
          <a:lstStyle/>
          <a:p>
            <a:pPr algn="l" eaLnBrk="1" hangingPunct="1">
              <a:buFont typeface="Wingdings" pitchFamily="2" charset="2"/>
              <a:buNone/>
            </a:pPr>
            <a:r>
              <a:rPr lang="en-US" sz="3200" b="1" u="sng" dirty="0">
                <a:cs typeface="Times New Roman" pitchFamily="18" charset="0"/>
              </a:rPr>
              <a:t>length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During the first year in life, the infant gains in length roughly 2.5cm cm/month during the first 6 months of age. Average height is 65 cm at 6 months and 75cm at 12 months</a:t>
            </a:r>
            <a:endParaRPr lang="en-US" i="1" dirty="0">
              <a:solidFill>
                <a:schemeClr val="tx1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Increase by about 25 cm in 1st year</a:t>
            </a:r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3EADE7-7BF0-429A-8A5E-3E02AF679D2C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8D85EC-8226-4D1E-B1F4-91CD02A3F227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504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3540"/>
            <a:ext cx="8229600" cy="6918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  <a:cs typeface="Times New Roman" pitchFamily="18" charset="0"/>
              </a:rPr>
              <a:t>Injury prevention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7080" y="1596540"/>
            <a:ext cx="6179520" cy="4581149"/>
          </a:xfrm>
        </p:spPr>
        <p:txBody>
          <a:bodyPr/>
          <a:lstStyle/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Falling down</a:t>
            </a:r>
          </a:p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Aspiration</a:t>
            </a:r>
          </a:p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Poisoning</a:t>
            </a:r>
          </a:p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Suffocation</a:t>
            </a:r>
          </a:p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Burns</a:t>
            </a:r>
          </a:p>
          <a:p>
            <a:pPr algn="l" rtl="0" eaLnBrk="1" hangingPunct="1"/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Motor vehicle accidents</a:t>
            </a:r>
          </a:p>
          <a:p>
            <a:pPr eaLnBrk="1" hangingPunct="1"/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837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E5BA7-0138-4421-B9D1-2B2A71257855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0D8BD3-1522-4EF4-A4CB-B0EED69D9965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228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5B6DD-BCB0-0C35-00F9-7100F9CE4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4"/>
            <a:ext cx="8229600" cy="1001901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 Injury prevention</a:t>
            </a:r>
            <a:endParaRPr lang="en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56436-CE5B-917E-FA3C-29FC6FDD3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8425"/>
            <a:ext cx="8229600" cy="5217926"/>
          </a:xfrm>
        </p:spPr>
        <p:txBody>
          <a:bodyPr>
            <a:normAutofit/>
          </a:bodyPr>
          <a:lstStyle/>
          <a:p>
            <a:pPr marL="514350" indent="-514350" algn="l" rtl="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Accidental injuries are a major cause of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death during infancy; common causes include: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a) Falls off beds and down stairs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b) Aspiration of small objects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c) Poisoning from overdose of medications or ingestion of toxic household substances </a:t>
            </a:r>
          </a:p>
          <a:p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86EDE0-22AC-2CFE-C85B-793E4D730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70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876DF-EF94-32DE-F19A-865CCCD14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7605"/>
            <a:ext cx="8229600" cy="5650085"/>
          </a:xfrm>
        </p:spPr>
        <p:txBody>
          <a:bodyPr/>
          <a:lstStyle/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d) Suffocation due to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unintentional covering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of the nose and mouth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, pressure on the throat 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or chest, or prolonged lack of air such as in a closed parked car</a:t>
            </a:r>
            <a:br>
              <a:rPr lang="en-US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e) Burns from hot liquids or foods, scalding bath water, excessive sun exposure, or electrical injury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f)   Motor vehicle accidents, most commonly linked to improper use or non-use of an infant car seat.</a:t>
            </a:r>
          </a:p>
          <a:p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F07FA4-6656-7AD4-13F9-685759994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65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6525"/>
            <a:ext cx="8229600" cy="1008856"/>
          </a:xfrm>
        </p:spPr>
        <p:txBody>
          <a:bodyPr vert="horz" wrap="square" lIns="68580" tIns="34290" rIns="68580" bIns="34290" numCol="1" rtlCol="0" anchor="b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sz="2800" b="1" cap="none" dirty="0">
                <a:solidFill>
                  <a:srgbClr val="FF0000"/>
                </a:solidFill>
                <a:cs typeface="Times New Roman" pitchFamily="18" charset="0"/>
              </a:rPr>
              <a:t>NURSING CONSIDERATIONS ASSOCIATED WITH ACCIDENT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1130"/>
            <a:ext cx="8229600" cy="5065221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Prevention include:</a:t>
            </a:r>
          </a:p>
          <a:p>
            <a:pPr algn="l" rtl="0" eaLnBrk="1" hangingPunct="1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a) Instructing parents to maintain a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safe</a:t>
            </a:r>
          </a:p>
          <a:p>
            <a:pPr marL="0" indent="0" algn="l" rtl="0" eaLnBrk="1" hangingPunct="1">
              <a:buNone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environment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for the infant by keeping breakables, sharp objects, and harmful substances out of reach.</a:t>
            </a:r>
          </a:p>
          <a:p>
            <a:pPr algn="l" rtl="0" eaLnBrk="1" hangingPunct="1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b) Alert parents to age-specific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potential injury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sources and accident-prevention strategies.</a:t>
            </a:r>
          </a:p>
          <a:p>
            <a:pPr algn="l" rtl="0" eaLnBrk="1" hangingPunct="1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c) Encourage parents to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avoid repetitive negative expressions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for the sake of safety and to stress positive aspects of the infant's behavior, such as playing with suitable toys.</a:t>
            </a:r>
          </a:p>
        </p:txBody>
      </p:sp>
      <p:sp>
        <p:nvSpPr>
          <p:cNvPr id="6041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DEBB17-6891-42BC-BD97-62862F3ED748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A92446-C5F3-4B95-A250-2DB12F7037AF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93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3540"/>
            <a:ext cx="8229600" cy="6918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</a:rPr>
              <a:t>HEALTH PROMOTION OF THE INFANT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614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199" y="1443835"/>
            <a:ext cx="7779721" cy="4960625"/>
          </a:xfrm>
        </p:spPr>
        <p:txBody>
          <a:bodyPr>
            <a:normAutofit fontScale="92500" lnSpcReduction="10000"/>
          </a:bodyPr>
          <a:lstStyle/>
          <a:p>
            <a:pPr algn="l" rtl="0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3500" b="1" dirty="0">
                <a:solidFill>
                  <a:schemeClr val="tx1"/>
                </a:solidFill>
                <a:cs typeface="Times New Roman" pitchFamily="18" charset="0"/>
              </a:rPr>
              <a:t>a. Toy selection</a:t>
            </a:r>
          </a:p>
          <a:p>
            <a:pPr algn="l" rtl="0" eaLnBrk="1" hangingPunct="1">
              <a:lnSpc>
                <a:spcPct val="110000"/>
              </a:lnSpc>
            </a:pPr>
            <a:r>
              <a:rPr lang="en-US" sz="3200" u="sng" dirty="0">
                <a:solidFill>
                  <a:schemeClr val="tx1"/>
                </a:solidFill>
                <a:cs typeface="Times New Roman" pitchFamily="18" charset="0"/>
              </a:rPr>
              <a:t>Infant toys serve several purposes, including: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11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a) Stimulation for psychosocial development</a:t>
            </a:r>
          </a:p>
          <a:p>
            <a:pPr algn="l" rtl="0" eaLnBrk="1" hangingPunct="1">
              <a:lnSpc>
                <a:spcPct val="11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b) Diversion for relieving boredom, pain, and discomfort</a:t>
            </a:r>
          </a:p>
          <a:p>
            <a:pPr algn="l" rtl="0" eaLnBrk="1" hangingPunct="1">
              <a:lnSpc>
                <a:spcPct val="11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c) A means of communicating and expressing feelings</a:t>
            </a:r>
          </a:p>
          <a:p>
            <a:pPr algn="l" rtl="0" eaLnBrk="1" hangingPunct="1">
              <a:lnSpc>
                <a:spcPct val="11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d) Aid in the development of sensor motor skills</a:t>
            </a:r>
          </a:p>
        </p:txBody>
      </p:sp>
      <p:sp>
        <p:nvSpPr>
          <p:cNvPr id="6144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C23301-FBAB-402B-BFC3-5F44FC39B61B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CEF66D-8863-4A2A-A691-1FE7DF0B6120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3613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4900"/>
            <a:ext cx="8229600" cy="789928"/>
          </a:xfrm>
        </p:spPr>
        <p:txBody>
          <a:bodyPr vert="horz" wrap="square" lIns="68580" tIns="34290" rIns="68580" bIns="34290" numCol="1" rtlCol="0" anchor="b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2. INFANT TOYS SHOULD BE SAFE AND AGE APPROPRIATE.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199" y="1443836"/>
            <a:ext cx="8229600" cy="5039264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Examples of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safe, age-appropriate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infant toys include: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a) Age 1 to 3 months: mobile, music box, stuffed animal with no detachable parts, and rattle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b) Age 4 to 6 months: squeeze toys, busy box, and play gym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c) Age 7 to 9 months: various cloth textures, </a:t>
            </a:r>
          </a:p>
        </p:txBody>
      </p:sp>
      <p:sp>
        <p:nvSpPr>
          <p:cNvPr id="6246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8E401E-7112-465A-835E-53A646F4E8AE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D97E38-D3D7-421A-80FF-8432360809AA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5196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0515E-19AA-D8F3-7CB7-0254D92E1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7605"/>
            <a:ext cx="8229600" cy="5828746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splashing bath toys, blocks; and balls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d) Age 10 to 12 months: durable books</a:t>
            </a:r>
            <a:endParaRPr lang="ar-SA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with large pictures, building blocks, nesting cups, large puzzles and push-pull toys.</a:t>
            </a:r>
            <a:endParaRPr lang="en-US" sz="3200" u="sng" dirty="0">
              <a:solidFill>
                <a:schemeClr val="tx1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en-US" sz="3200" u="sng" dirty="0">
                <a:solidFill>
                  <a:schemeClr val="tx1"/>
                </a:solidFill>
                <a:cs typeface="Times New Roman" pitchFamily="18" charset="0"/>
              </a:rPr>
              <a:t>3-Toy safety considerations include.</a:t>
            </a:r>
            <a:endParaRPr lang="en-US" sz="3200" i="1" dirty="0">
              <a:solidFill>
                <a:schemeClr val="tx1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en-US" sz="3200" i="1" dirty="0">
                <a:solidFill>
                  <a:schemeClr val="tx1"/>
                </a:solidFill>
                <a:cs typeface="Times New Roman" pitchFamily="18" charset="0"/>
              </a:rPr>
              <a:t>a) 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No sharp part edges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b) No detachable parts (e.g. wheel tops) </a:t>
            </a:r>
          </a:p>
          <a:p>
            <a:pPr marL="34290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IQ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30DAD7-5542-01B5-EB71-9AEACA48A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929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68036" y="136525"/>
            <a:ext cx="6000750" cy="78055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</a:rPr>
              <a:t>b. Sleeping patterns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9907" y="1053603"/>
            <a:ext cx="8704186" cy="5804397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1. During the first month after birth, an</a:t>
            </a:r>
            <a:endParaRPr lang="ar-SA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Infant</a:t>
            </a:r>
            <a:r>
              <a:rPr lang="ar-SA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sleeps most of the time not spent in eating. With age, 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daily sleep time decreases as awake and alert times increase.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2.   In the first year of life, an infant typically takes morning and afternoon naps.</a:t>
            </a:r>
          </a:p>
        </p:txBody>
      </p:sp>
      <p:sp>
        <p:nvSpPr>
          <p:cNvPr id="6349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8488C2-C30D-432A-A3C0-84BFF35C0C33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BEEB10-1D92-4E91-A9DB-04AC25D3AF4C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950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261AF-D91C-2EAC-D8D6-1DD5AB02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527605"/>
            <a:ext cx="8543245" cy="619387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3. Bedtime rituals began in infancy help</a:t>
            </a:r>
            <a:endParaRPr lang="ar-SA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Prepare</a:t>
            </a:r>
            <a:r>
              <a:rPr lang="ar-SA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the infant for sleep and prevent</a:t>
            </a:r>
            <a:endParaRPr lang="ar-SA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future bedtime</a:t>
            </a:r>
            <a:r>
              <a:rPr lang="ar-SA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and sleeping problems.</a:t>
            </a:r>
            <a:endParaRPr lang="ar-SA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4. Parents should establish that the infant’s</a:t>
            </a:r>
            <a:endParaRPr lang="ar-SA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crib is for sleeping, not for playing, and prevent reinforcing wakefulness during the night by</a:t>
            </a:r>
            <a:endParaRPr lang="ar-SA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picking up the infant whenever he or she wakes and cries.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E79EE-1EAE-0C24-68D1-7C95E9A5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734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4375" y="328415"/>
            <a:ext cx="6000750" cy="6573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</a:rPr>
              <a:t>Nutrition Requirement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45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6260" y="1147753"/>
            <a:ext cx="8229601" cy="5391160"/>
          </a:xfrm>
        </p:spPr>
        <p:txBody>
          <a:bodyPr>
            <a:no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1. Consistent oral intake of sufficient calories provided by a caring parent sets a positive pattern for an infant's future eating behaviors.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2. Feeding schedule suggestions for an infant from birth to age 6 months receiving breast milk or formula on demand include:</a:t>
            </a:r>
            <a:endParaRPr lang="ar-SA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a) Age 1 month: 4 oz.(1oz:30 ml). six times a day</a:t>
            </a:r>
          </a:p>
          <a:p>
            <a:pPr algn="l" rtl="0" eaLnBrk="1" hangingPunct="1">
              <a:lnSpc>
                <a:spcPct val="150000"/>
              </a:lnSpc>
            </a:pP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451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8EC9E0-5AC0-4FDF-AA4B-712E5AA2B531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CBC3FD-0994-4D57-8018-42D785DB36D3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4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6524"/>
            <a:ext cx="8229600" cy="11546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</a:rPr>
              <a:t>Growth of head: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95698"/>
            <a:ext cx="7329839" cy="4960653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The posterior fontanel closes at 2 months.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The anterior fontanel closes at 12- 18 months.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Cranial sutures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The sutures between the cranial bones do not ossify until later childhood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Head circumference increases about 1.5 cm/month during the first 6 month of age, then 1/2cm /month during the second 6 months of age.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It is </a:t>
            </a:r>
            <a:r>
              <a:rPr lang="en-US" i="1" dirty="0">
                <a:solidFill>
                  <a:schemeClr val="tx1"/>
                </a:solidFill>
                <a:cs typeface="Times New Roman" pitchFamily="18" charset="0"/>
              </a:rPr>
              <a:t>43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 cm at 6 months. At the end of the first year, it is </a:t>
            </a:r>
            <a:r>
              <a:rPr lang="en-US" i="1" dirty="0">
                <a:solidFill>
                  <a:schemeClr val="tx1"/>
                </a:solidFill>
                <a:cs typeface="Times New Roman" pitchFamily="18" charset="0"/>
              </a:rPr>
              <a:t>46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 cm.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cs typeface="Times New Roman" pitchFamily="18" charset="0"/>
            </a:endParaRPr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B8B737-A944-4EC5-BACD-FD145DD7D83F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454A8E-271A-4E05-9E35-C603DB2037DE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691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62CFA-B574-275D-F61C-9C1B326F1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082" y="281681"/>
            <a:ext cx="8237835" cy="6041166"/>
          </a:xfrm>
        </p:spPr>
        <p:txBody>
          <a:bodyPr>
            <a:normAutofit fontScale="92500" lnSpcReduction="20000"/>
          </a:bodyPr>
          <a:lstStyle/>
          <a:p>
            <a:pPr marL="0" indent="0" algn="l" rtl="0" eaLnBrk="1" hangingPunct="1">
              <a:lnSpc>
                <a:spcPct val="160000"/>
              </a:lnSpc>
              <a:buNone/>
            </a:pP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b) Age 2 months: 4 oz. five times a day</a:t>
            </a:r>
            <a:endParaRPr lang="ar-SA" sz="28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60000"/>
              </a:lnSpc>
              <a:buNone/>
            </a:pP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(one night feeding is eliminated)</a:t>
            </a:r>
          </a:p>
          <a:p>
            <a:pPr marL="0" indent="0" algn="l" rtl="0" eaLnBrk="1" hangingPunct="1">
              <a:lnSpc>
                <a:spcPct val="160000"/>
              </a:lnSpc>
              <a:buNone/>
            </a:pP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c) Age 5 months: 5 oz. five times a day</a:t>
            </a:r>
          </a:p>
          <a:p>
            <a:pPr marL="0" indent="0" algn="l" rtl="0" eaLnBrk="1" hangingPunct="1">
              <a:lnSpc>
                <a:spcPct val="160000"/>
              </a:lnSpc>
              <a:buNone/>
            </a:pP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d) Age 6 months: 4 oz. five times a day (as solid food feedings begin, 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milk feedings decrease</a:t>
            </a: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3. At age 6 to 12 months, solid food becomes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appropriate because of the infant's developmental readiness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(e.g. the infant can assume an upright position, the extrusion reflex lessens, and the digestive tract matures</a:t>
            </a:r>
          </a:p>
          <a:p>
            <a:pPr marL="342900" indent="-342900" algn="l" defTabSz="91440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B85534-844C-3220-F622-85742911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471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6259" y="527604"/>
            <a:ext cx="8246071" cy="5650085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4. Solid food should be introduced progressively: 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first, cereal with iron,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followed by 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pureed fruits,</a:t>
            </a:r>
            <a:endParaRPr lang="ar-SA" sz="3200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then 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vegetables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, then 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meats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. Each new food should be added to the infant's diet separately at intervals of 4 to 7 days each to determine allergies.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553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65E3FA-C489-40CA-AF13-4456920EAF9D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A0D511-D4A7-4A99-ACBD-5D3DABD7C22F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4742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3555" y="765982"/>
            <a:ext cx="7940660" cy="5955494"/>
          </a:xfrm>
        </p:spPr>
        <p:txBody>
          <a:bodyPr>
            <a:normAutofit fontScale="92500" lnSpcReduction="20000"/>
          </a:bodyPr>
          <a:lstStyle/>
          <a:p>
            <a:pPr algn="l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5. 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Suggestions for complementary feeding include: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a) Eliminate one breast feeding at a time for one cup feeding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b) Begin practicing with sips from a cup at age 5 to 6 months, when motor ability has developed.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c) Introduce juice in a cup to help prevent dental caries.</a:t>
            </a:r>
          </a:p>
        </p:txBody>
      </p:sp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56D263-D03E-48C1-8B06-871444010416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AA7014-12E8-4C3D-9B4C-F8A0CDC4D475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962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661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</a:rPr>
              <a:t>Dental health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6259" y="985720"/>
            <a:ext cx="8390541" cy="5735756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1. An infant's primary (deciduous) teeth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erupt at about age 6 months. Assessment guide: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age of child in months minus 6 months equals' number of primary teeth.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2. Clean an infant's teeth with a damp cloth; brushing is too harsh for the infant's tender gums.</a:t>
            </a:r>
          </a:p>
        </p:txBody>
      </p:sp>
      <p:sp>
        <p:nvSpPr>
          <p:cNvPr id="6758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DC3D4B-29DB-4D55-822E-FCCE4F3BA6C0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92D3AE-6406-4B9D-AD8E-99F3EA1FAB95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 dirty="0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1657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32F2B-8C33-2397-1189-5BD53E7E3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3015"/>
            <a:ext cx="8229600" cy="5344675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3. 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Assess the need for a fluoride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supplement; consult with the physician.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4. Despite a widespread belief to the contrary, fever, vomiting, and diarrhea usually are not associated with teething but rather indicate illness.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846D3-2558-4279-AE7E-A65D0FA2C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9000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68035" y="136524"/>
            <a:ext cx="6599949" cy="1001901"/>
          </a:xfrm>
        </p:spPr>
        <p:txBody>
          <a:bodyPr vert="horz" wrap="square" lIns="68580" tIns="34290" rIns="68580" bIns="34290" numCol="1" rtlCol="0" anchor="b" anchorCtr="0" compatLnSpc="1">
            <a:prstTxWarp prst="textNoShape">
              <a:avLst/>
            </a:prstTxWarp>
            <a:noAutofit/>
          </a:bodyPr>
          <a:lstStyle/>
          <a:p>
            <a:pPr algn="ctr" rtl="0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NURSING CARE DURING HOSPITALIZATION OF THE INFANT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6260" y="1291130"/>
            <a:ext cx="7635250" cy="5191970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Encourage continued stimulation, empathetic care, and loving attention from family caregivers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Encourage caregivers to feed, hold, diaper changing , and participate in their infant’s care as much as they can</a:t>
            </a:r>
          </a:p>
          <a:p>
            <a:pPr algn="l" rtl="0" eaLnBrk="1" hangingPunct="1">
              <a:lnSpc>
                <a:spcPct val="150000"/>
              </a:lnSpc>
            </a:pPr>
            <a:endParaRPr lang="en-US" sz="32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3200" dirty="0">
              <a:cs typeface="Times New Roman" pitchFamily="18" charset="0"/>
            </a:endParaRPr>
          </a:p>
        </p:txBody>
      </p:sp>
      <p:sp>
        <p:nvSpPr>
          <p:cNvPr id="696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F82445-0204-4EB9-90A7-CE0B784F3978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407D51-A8FF-4C98-BC4B-8BB401E078F5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6706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39885-C058-7AFE-3506-E6714BF9B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7605"/>
            <a:ext cx="8229600" cy="5828746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Collect data regarding the needs of the</a:t>
            </a:r>
          </a:p>
          <a:p>
            <a:pPr marL="0" indent="0" algn="l" rtl="0" eaLnBrk="1" hangingPunct="1">
              <a:buNone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caregivers and the infant and plan care</a:t>
            </a:r>
          </a:p>
          <a:p>
            <a:pPr marL="0" indent="0" algn="l" rtl="0" eaLnBrk="1" hangingPunct="1">
              <a:buNone/>
            </a:pP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with these needs in mind</a:t>
            </a:r>
          </a:p>
          <a:p>
            <a:pPr marL="0" indent="0" algn="l" rtl="0" eaLnBrk="1" hangingPunct="1">
              <a:buNone/>
            </a:pPr>
            <a:endParaRPr lang="en-US" sz="3200" dirty="0">
              <a:solidFill>
                <a:srgbClr val="000000"/>
              </a:solidFill>
              <a:cs typeface="Times New Roman" pitchFamily="18" charset="0"/>
            </a:endParaRPr>
          </a:p>
          <a:p>
            <a:pPr algn="l" rtl="0" eaLnBrk="1" hangingPunct="1"/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Identify and acknowledge the caregivers’ apprehensions and develop plans to resolve or eliminate them</a:t>
            </a:r>
          </a:p>
          <a:p>
            <a:pPr algn="l" rtl="0" eaLnBrk="1" hangingPunct="1"/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Make arrangements for rooming-in for the family caregiver</a:t>
            </a:r>
            <a:endParaRPr lang="en-US" sz="3200" dirty="0">
              <a:cs typeface="Times New Roman" pitchFamily="18" charset="0"/>
            </a:endParaRPr>
          </a:p>
          <a:p>
            <a:endParaRPr lang="en-IQ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140B9-3381-6224-EE05-3A325F6CE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0367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496944" cy="6093295"/>
          </a:xfrm>
        </p:spPr>
      </p:pic>
    </p:spTree>
    <p:extLst>
      <p:ext uri="{BB962C8B-B14F-4D97-AF65-F5344CB8AC3E}">
        <p14:creationId xmlns:p14="http://schemas.microsoft.com/office/powerpoint/2010/main" val="181865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1875" y="364209"/>
            <a:ext cx="6514971" cy="8160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</a:rPr>
              <a:t>Chest Circumference: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1875" y="1291131"/>
            <a:ext cx="7246930" cy="5065220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At the </a:t>
            </a:r>
            <a:r>
              <a:rPr lang="en-US" dirty="0">
                <a:solidFill>
                  <a:srgbClr val="7030A0"/>
                </a:solidFill>
                <a:cs typeface="Times New Roman" pitchFamily="18" charset="0"/>
              </a:rPr>
              <a:t>end of the first year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, chest circumference and head circumference </a:t>
            </a:r>
            <a:r>
              <a:rPr lang="en-US" dirty="0">
                <a:solidFill>
                  <a:srgbClr val="7030A0"/>
                </a:solidFill>
                <a:cs typeface="Times New Roman" pitchFamily="18" charset="0"/>
              </a:rPr>
              <a:t>are equal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N.B: Chest is usually measured at nipple line, for greater accuracy, take two measurements-one </a:t>
            </a:r>
            <a:r>
              <a:rPr lang="en-US" dirty="0">
                <a:solidFill>
                  <a:srgbClr val="7030A0"/>
                </a:solidFill>
                <a:cs typeface="Times New Roman" pitchFamily="18" charset="0"/>
              </a:rPr>
              <a:t>during inspiration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and the other </a:t>
            </a:r>
            <a:r>
              <a:rPr lang="en-US" dirty="0">
                <a:solidFill>
                  <a:srgbClr val="7030A0"/>
                </a:solidFill>
                <a:cs typeface="Times New Roman" pitchFamily="18" charset="0"/>
              </a:rPr>
              <a:t>during expiration-and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record the average</a:t>
            </a:r>
            <a:r>
              <a:rPr lang="ar-SA" dirty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481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FEA99B-8B49-47A5-8762-452610B37C8E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91C30B-A93A-4EA8-8AC5-DBCB607C1E4E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290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7279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  <a:cs typeface="Times New Roman" pitchFamily="18" charset="0"/>
              </a:rPr>
              <a:t>Skeletal growth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6259" y="985721"/>
            <a:ext cx="8229600" cy="5370629"/>
          </a:xfrm>
        </p:spPr>
        <p:txBody>
          <a:bodyPr>
            <a:noAutofit/>
          </a:bodyPr>
          <a:lstStyle/>
          <a:p>
            <a:pPr lvl="1" algn="l" rtl="0" eaLnBrk="1" hangingPunct="1"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skeletal system is completely formed in cartilage </a:t>
            </a:r>
            <a:r>
              <a:rPr lang="en-US" b="1" dirty="0">
                <a:solidFill>
                  <a:srgbClr val="7030A0"/>
                </a:solidFill>
                <a:cs typeface="Times New Roman" pitchFamily="18" charset="0"/>
              </a:rPr>
              <a:t>at the end of 3 months of gestation</a:t>
            </a:r>
          </a:p>
          <a:p>
            <a:pPr marL="457200" lvl="1" indent="0" algn="l" rtl="0" eaLnBrk="1" hangingPunct="1">
              <a:buNone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lvl="1" algn="l" rtl="0" eaLnBrk="1" hangingPunct="1"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Bone ossification and growth occur during the remainder of fetal life and </a:t>
            </a:r>
            <a:r>
              <a:rPr lang="en-US" b="1" dirty="0">
                <a:solidFill>
                  <a:srgbClr val="7030A0"/>
                </a:solidFill>
                <a:cs typeface="Times New Roman" pitchFamily="18" charset="0"/>
              </a:rPr>
              <a:t>throughout childhood</a:t>
            </a:r>
          </a:p>
          <a:p>
            <a:pPr lvl="1" algn="l" rtl="0" eaLnBrk="1" hangingPunct="1">
              <a:buFontTx/>
              <a:buChar char="•"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lvl="1" algn="l" rtl="0" eaLnBrk="1" hangingPunct="1"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“Bone age” can be determined by radiologic examination</a:t>
            </a:r>
          </a:p>
          <a:p>
            <a:pPr lvl="1" algn="l" rtl="0" eaLnBrk="1" hangingPunct="1"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When bone age matches the child’s chronological age, the skeletal structure is maturing at a normal rate</a:t>
            </a:r>
          </a:p>
        </p:txBody>
      </p:sp>
      <p:sp>
        <p:nvSpPr>
          <p:cNvPr id="3584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E46242-5890-4485-A456-EC833216F3F3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5E5E7B-949F-4F09-BB48-443788001AA5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14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AE78B-72DA-3B68-556E-8793AA356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60" y="0"/>
            <a:ext cx="8229600" cy="985720"/>
          </a:xfrm>
        </p:spPr>
        <p:txBody>
          <a:bodyPr>
            <a:normAutofit fontScale="90000"/>
          </a:bodyPr>
          <a:lstStyle/>
          <a:p>
            <a:r>
              <a:rPr lang="en-US" sz="3600" b="1" u="sng" dirty="0">
                <a:solidFill>
                  <a:srgbClr val="FF0000"/>
                </a:solidFill>
                <a:cs typeface="Times New Roman" pitchFamily="18" charset="0"/>
              </a:rPr>
              <a:t>Eruption of the milk teeth (deciduous teeth)</a:t>
            </a:r>
            <a:endParaRPr lang="en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01DFC-EB12-4659-87FE-AEB45858F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5720"/>
            <a:ext cx="8229600" cy="5191970"/>
          </a:xfrm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development of human dentition is a</a:t>
            </a:r>
            <a:endParaRPr lang="ar-SA" dirty="0">
              <a:solidFill>
                <a:srgbClr val="000000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continuous process from </a:t>
            </a:r>
            <a:r>
              <a:rPr lang="en-US" b="1" dirty="0">
                <a:solidFill>
                  <a:srgbClr val="7030A0"/>
                </a:solidFill>
                <a:cs typeface="Times New Roman" pitchFamily="18" charset="0"/>
              </a:rPr>
              <a:t>5</a:t>
            </a:r>
            <a:r>
              <a:rPr lang="en-US" b="1" baseline="30000" dirty="0">
                <a:solidFill>
                  <a:srgbClr val="7030A0"/>
                </a:solidFill>
                <a:cs typeface="Times New Roman" pitchFamily="18" charset="0"/>
              </a:rPr>
              <a:t>th</a:t>
            </a:r>
            <a:r>
              <a:rPr lang="en-US" b="1" dirty="0">
                <a:solidFill>
                  <a:srgbClr val="7030A0"/>
                </a:solidFill>
                <a:cs typeface="Times New Roman" pitchFamily="18" charset="0"/>
              </a:rPr>
              <a:t> month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in utero to</a:t>
            </a:r>
            <a:endParaRPr lang="ar-SA" dirty="0">
              <a:solidFill>
                <a:srgbClr val="000000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Maturity</a:t>
            </a:r>
            <a:endParaRPr lang="ar-SA" dirty="0">
              <a:solidFill>
                <a:srgbClr val="000000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By 5–7 months of life,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first deciduous teeth usually erupt</a:t>
            </a:r>
            <a:endParaRPr lang="ar-SA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Babies may differ in the timing of tooth eruption</a:t>
            </a:r>
            <a:endParaRPr lang="ar-SA" sz="2800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Teething is a normal continuous process of development and </a:t>
            </a:r>
            <a:r>
              <a:rPr lang="en-US" sz="2800" b="1" dirty="0">
                <a:solidFill>
                  <a:srgbClr val="7030A0"/>
                </a:solidFill>
                <a:cs typeface="Times New Roman" pitchFamily="18" charset="0"/>
              </a:rPr>
              <a:t>does not cause fever or respiratory problems</a:t>
            </a:r>
          </a:p>
          <a:p>
            <a:pPr marL="342900" indent="-342900" defTabSz="91440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BA1CD-DE66-3A2B-01C0-FCABB5623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431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4375" y="260746"/>
            <a:ext cx="6719020" cy="66913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</a:rPr>
              <a:t>Eruption of the milk teeth</a:t>
            </a:r>
          </a:p>
        </p:txBody>
      </p:sp>
      <p:pic>
        <p:nvPicPr>
          <p:cNvPr id="37890" name="Picture 4" descr="child0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1" y="1291129"/>
            <a:ext cx="7016194" cy="5065221"/>
          </a:xfrm>
        </p:spPr>
      </p:pic>
      <p:sp>
        <p:nvSpPr>
          <p:cNvPr id="3789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C92C27-9C50-4C7D-9721-778A994549BF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F27372-CAE2-402E-B072-D801E79A545B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86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4375" y="136524"/>
            <a:ext cx="6734903" cy="9120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  <a:latin typeface="+mn-lt"/>
              </a:rPr>
              <a:t>Circulatory System</a:t>
            </a:r>
            <a:r>
              <a:rPr lang="en-US" sz="32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48544"/>
            <a:ext cx="8085130" cy="4976441"/>
          </a:xfrm>
        </p:spPr>
        <p:txBody>
          <a:bodyPr>
            <a:normAutofit fontScale="92500" lnSpcReduction="10000"/>
          </a:bodyPr>
          <a:lstStyle/>
          <a:p>
            <a:pPr algn="l" rtl="0" eaLnBrk="1" hangingPunct="1"/>
            <a:r>
              <a:rPr lang="en-US" sz="3000" b="1" dirty="0">
                <a:cs typeface="Times New Roman" pitchFamily="18" charset="0"/>
              </a:rPr>
              <a:t>Fetal life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High levels of hemoglobin and red blood cells are 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necessary for adequate oxygenation</a:t>
            </a:r>
          </a:p>
          <a:p>
            <a:pPr algn="l" rtl="0" eaLnBrk="1" hangingPunct="1"/>
            <a:r>
              <a:rPr lang="en-US" sz="3000" b="1" dirty="0">
                <a:cs typeface="Times New Roman" pitchFamily="18" charset="0"/>
              </a:rPr>
              <a:t>After birth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Oxygen is supplied through the respiratory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system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Hemoglobin decreases in volume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Red blood cells gradually decrease in number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until the third month of life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count gradually increases until adult levels are</a:t>
            </a:r>
            <a:r>
              <a:rPr lang="ar-SA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reached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3914D5-A760-4541-8898-782F9D47BB62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03/11/2024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06E9C2-4B49-410A-B319-B5A06B0DF4C8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54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11960</TotalTime>
  <Words>2494</Words>
  <Application>Microsoft Macintosh PowerPoint</Application>
  <PresentationFormat>On-screen Show (4:3)</PresentationFormat>
  <Paragraphs>370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Verdana</vt:lpstr>
      <vt:lpstr>Wingdings</vt:lpstr>
      <vt:lpstr>Office Theme</vt:lpstr>
      <vt:lpstr>PowerPoint Presentation</vt:lpstr>
      <vt:lpstr>Infant Normal Growth &amp; Development</vt:lpstr>
      <vt:lpstr>Normal Infant</vt:lpstr>
      <vt:lpstr>Growth of head:</vt:lpstr>
      <vt:lpstr>Chest Circumference:</vt:lpstr>
      <vt:lpstr>Skeletal growth</vt:lpstr>
      <vt:lpstr>Eruption of the milk teeth (deciduous teeth)</vt:lpstr>
      <vt:lpstr>Eruption of the milk teeth</vt:lpstr>
      <vt:lpstr>Circulatory System </vt:lpstr>
      <vt:lpstr>Gross motor development</vt:lpstr>
      <vt:lpstr>Cont. Gross motor  development. </vt:lpstr>
      <vt:lpstr>Motor development in infants</vt:lpstr>
      <vt:lpstr>Fine motor development</vt:lpstr>
      <vt:lpstr>PowerPoint Presentation</vt:lpstr>
      <vt:lpstr>Cont. Fine motor development</vt:lpstr>
      <vt:lpstr>PowerPoint Presentation</vt:lpstr>
      <vt:lpstr>Psychosocial Development of the Infant</vt:lpstr>
      <vt:lpstr>PowerPoint Presentation</vt:lpstr>
      <vt:lpstr>PowerPoint Presentation</vt:lpstr>
      <vt:lpstr>’peek-a-boo’’ by 10 months</vt:lpstr>
      <vt:lpstr>PowerPoint Presentation</vt:lpstr>
      <vt:lpstr>SEQUENTIAL STAGES OF THE COGNITIVE DEVELOPMENT OF THE INFANT</vt:lpstr>
      <vt:lpstr>Health promotion of the infant</vt:lpstr>
      <vt:lpstr>Supplemental Nutrients</vt:lpstr>
      <vt:lpstr>Introducing Solid Foods</vt:lpstr>
      <vt:lpstr>Self-Feeding</vt:lpstr>
      <vt:lpstr>Components of Health Promotion and Maintenance of the Infant</vt:lpstr>
      <vt:lpstr>Well-Baby Visits</vt:lpstr>
      <vt:lpstr>Health protection of the infant</vt:lpstr>
      <vt:lpstr>Injury prevention</vt:lpstr>
      <vt:lpstr> Injury prevention</vt:lpstr>
      <vt:lpstr>PowerPoint Presentation</vt:lpstr>
      <vt:lpstr>NURSING CONSIDERATIONS ASSOCIATED WITH ACCIDENT</vt:lpstr>
      <vt:lpstr>HEALTH PROMOTION OF THE INFANT</vt:lpstr>
      <vt:lpstr>2. INFANT TOYS SHOULD BE SAFE AND AGE APPROPRIATE. </vt:lpstr>
      <vt:lpstr>PowerPoint Presentation</vt:lpstr>
      <vt:lpstr>b. Sleeping patterns </vt:lpstr>
      <vt:lpstr>PowerPoint Presentation</vt:lpstr>
      <vt:lpstr>Nutrition Requirement</vt:lpstr>
      <vt:lpstr>PowerPoint Presentation</vt:lpstr>
      <vt:lpstr>PowerPoint Presentation</vt:lpstr>
      <vt:lpstr>PowerPoint Presentation</vt:lpstr>
      <vt:lpstr>Dental health</vt:lpstr>
      <vt:lpstr>PowerPoint Presentation</vt:lpstr>
      <vt:lpstr>NURSING CARE DURING HOSPITALIZATION OF THE INFANT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karim Gebur</cp:lastModifiedBy>
  <cp:revision>479</cp:revision>
  <cp:lastPrinted>2021-10-26T03:21:35Z</cp:lastPrinted>
  <dcterms:created xsi:type="dcterms:W3CDTF">2013-08-21T19:17:07Z</dcterms:created>
  <dcterms:modified xsi:type="dcterms:W3CDTF">2024-11-03T19:53:04Z</dcterms:modified>
</cp:coreProperties>
</file>