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8" r:id="rId2"/>
    <p:sldId id="256" r:id="rId3"/>
    <p:sldId id="257" r:id="rId4"/>
    <p:sldId id="259" r:id="rId5"/>
    <p:sldId id="275" r:id="rId6"/>
    <p:sldId id="260" r:id="rId7"/>
    <p:sldId id="261" r:id="rId8"/>
    <p:sldId id="262" r:id="rId9"/>
    <p:sldId id="276" r:id="rId10"/>
    <p:sldId id="271" r:id="rId11"/>
    <p:sldId id="263" r:id="rId12"/>
    <p:sldId id="265" r:id="rId13"/>
    <p:sldId id="272" r:id="rId14"/>
    <p:sldId id="266" r:id="rId15"/>
    <p:sldId id="274" r:id="rId16"/>
    <p:sldId id="267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88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3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8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6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7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6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9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7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7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4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7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894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9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41" y="405369"/>
            <a:ext cx="3219173" cy="321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25" y="59304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97" y="541018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2387" y="3261845"/>
            <a:ext cx="76903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Department of Anesthesia Techniques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Title of Lect.2: Physiology of Respiratory System  </a:t>
            </a: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Assist.Prof.Dr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Aqeel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Al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Jothery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Lecturer.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Sajad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A. Al-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Ghazali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      Dr. Noor Kareem</a:t>
            </a:r>
          </a:p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Dr.Amasee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Falah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5521" y="734706"/>
            <a:ext cx="97418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the Test Is Performed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patient inhales deeply and then exhales as forcefully and completely as possible into the spirometer.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procedure may be repeated several times to ensure accuracy.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3.Results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compared to reference values based on age, sex, height, and ethnicity.</a:t>
            </a:r>
          </a:p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 Interpretation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•Obstructive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Lung Disease: Reduced FEV₁ and FEV₁/FVC ratio (e.g., asthma, COPD).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•Restrictive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Lung Disease: Reduced FVC with a normal or high FEV₁/FVC ratio (e.g., pulmonary fibrosis,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sarcoidosis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•Normal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Spirometry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Results within the predicted range.</a:t>
            </a:r>
          </a:p>
        </p:txBody>
      </p:sp>
    </p:spTree>
    <p:extLst>
      <p:ext uri="{BB962C8B-B14F-4D97-AF65-F5344CB8AC3E}">
        <p14:creationId xmlns:p14="http://schemas.microsoft.com/office/powerpoint/2010/main" val="12670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7321" y="551481"/>
            <a:ext cx="10222523" cy="1597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 of Ventilation: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regulation of ventilation in humans is 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complicated process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involving multiple systems that work together to maintain optimal gas exchange and homeostasis.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7321" y="2428311"/>
            <a:ext cx="4740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Respiratory Centers in the Brainstem: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6768" y="2857054"/>
            <a:ext cx="94019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Medulla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Oblongata: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1-Dorsal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Respiratory Group (DRG): Primarily responsible for the rhythm of breathing, the DRG controls the basic rhythm of respiration by sending signals to the diaphragm and external intercostal muscles.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2-Ventral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Respiratory Group (VRG): Involved in forced breathing, the VRG activates accessory muscles during vigorous respiratory efforts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1-Pneumotaxic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Center: Regulates the rate and pattern of breathing by inhibiting the DRG, thereby limiting the duration of inhalation.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2-Apneustic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Center: Promotes inhalation by stimulating the DRG, leading to prolonged inspiratory phases.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532" y="4917830"/>
            <a:ext cx="1735467" cy="19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2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784" y="484729"/>
            <a:ext cx="1023424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Chemoreceptors: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Central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Chemoreceptors: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-Located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ventrolateral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surface of the medulla, these receptors are sensitive to changes in the pH of cerebrospinal fluid, which reflects CO₂ levels in the blood. An increase in CO₂ leads to a decrease in pH, stimulating the respiratory centers to increase ventilation.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Peripheral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Chemoreceptors: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-Found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the carotid and aortic bodies, they detect changes in blood oxygen (O₂), CO₂, and pH levels. A significant drop in O₂ levels (hypoxia) or an increase in CO₂ levels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hypercapnia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prompts these chemoreceptors to send signals to the brainstem to adjust breathing accordingly.</a:t>
            </a:r>
          </a:p>
        </p:txBody>
      </p:sp>
    </p:spTree>
    <p:extLst>
      <p:ext uri="{BB962C8B-B14F-4D97-AF65-F5344CB8AC3E}">
        <p14:creationId xmlns:p14="http://schemas.microsoft.com/office/powerpoint/2010/main" val="32843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954" y="745648"/>
            <a:ext cx="906193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Mechanoreceptors: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Pulmonary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Stretch Receptors: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Located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the smooth muscles of the airways, these receptors prevent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overinflation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the lungs by initiating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Hering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-Breuer reflex, which inhibits further inhalation when the lungs are stretched beyond a certain point.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Other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Mechanoreceptors: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Found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the airways and chest wall, they contribute to reflexes such as coughing and sneezing, which help clear the airways of irritants.</a:t>
            </a:r>
          </a:p>
        </p:txBody>
      </p:sp>
    </p:spTree>
    <p:extLst>
      <p:ext uri="{BB962C8B-B14F-4D97-AF65-F5344CB8AC3E}">
        <p14:creationId xmlns:p14="http://schemas.microsoft.com/office/powerpoint/2010/main" val="171470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4624" y="409834"/>
            <a:ext cx="995289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Reflexes Influencing Ventilation: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1-Hering-Breuer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Reflex: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Triggered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by the stretching of the lungs during deep inhalation, this reflex inhibits further inhalation to prevent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overinflation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2-Cough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Sneeze Reflexes: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Activated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by irritants in the airways, these reflexes increase ventilation to expel the irritants and protect the respiratory tract.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3-Head's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Paradoxical Reflex: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sudden deep inhalation can lead to a brief period of apnea (cessation of breathing), followed by a rapid exhalation.</a:t>
            </a:r>
          </a:p>
        </p:txBody>
      </p:sp>
    </p:spTree>
    <p:extLst>
      <p:ext uri="{BB962C8B-B14F-4D97-AF65-F5344CB8AC3E}">
        <p14:creationId xmlns:p14="http://schemas.microsoft.com/office/powerpoint/2010/main" val="338119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8153" y="-11997"/>
            <a:ext cx="974187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Factors Affecting Ventilation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1-Modulation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by Higher Brain Centers: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Emotional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states, pain, and other factors can influence breathing patterns. For example, anxiety can lead to hyperventilation, while relaxation techniques can slow breathing.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Impact of External Factors: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Exercise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During physical activity, increased metabolic demands lead to elevated CO₂ production and decreased O₂ levels, prompting an increase in ventilation to meet these demands.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Disease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States: Conditions such as asthma, COPD, and sleep apnea can alter normal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ventilatory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control mechanisms, leading to breathing difficulties.</a:t>
            </a:r>
          </a:p>
        </p:txBody>
      </p:sp>
    </p:spTree>
    <p:extLst>
      <p:ext uri="{BB962C8B-B14F-4D97-AF65-F5344CB8AC3E}">
        <p14:creationId xmlns:p14="http://schemas.microsoft.com/office/powerpoint/2010/main" val="32943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183" y="290736"/>
            <a:ext cx="1105486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on-respiratory lungs functions 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1-Vocalization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The larynx, or voice box, houses the vocal cords (vocal folds). When air passes over these folds, they vibrate to produce sound, enabling speech and singing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2.Olfaction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(Sense of Smell): The nasal cavity contains olfactory receptors that detect airborne chemicals, allowing us to perceive odors. This sense is crucial for taste and environmental awareness.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3. Filtration of Blood: The lungs act as a filter for the blood, trapping and removing particles, such as thrombotic debris, fat globules, and other emboli, preventing them from entering the arterial circulation.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4. Immune Defense: The respiratory system plays a role in the body's defense mechanisms by trapping and removing pathogens and particles from the airways, contributing to the body's overall immune response.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93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2676" y="1439486"/>
            <a:ext cx="110079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5. Blood Reservoir: The lungs can act as a reservoir for blood, accommodating changes in blood volume and helping to maintain circulatory stability.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Metabolism: The lungs are involved in various metabolic processes, including the conversion of angiotensin I to angiotensin II, which is important for regulating blood pressure.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7. Drug Delivery: The respiratory system can be used for the delivery of inhalational anesthetics and other drugs, allowing for rapid absorption into the bloodstream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8. Synthesis of Bioactive Molecules: The lungs synthesize various bioactive molecules, including certain hormones and enzymes, contributing to the body's endocrine functions. </a:t>
            </a:r>
          </a:p>
        </p:txBody>
      </p:sp>
    </p:spTree>
    <p:extLst>
      <p:ext uri="{BB962C8B-B14F-4D97-AF65-F5344CB8AC3E}">
        <p14:creationId xmlns:p14="http://schemas.microsoft.com/office/powerpoint/2010/main" val="23339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946"/>
            <a:ext cx="12208354" cy="68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31943" y="4087027"/>
            <a:ext cx="4119236" cy="59606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204952" y="329624"/>
            <a:ext cx="9492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FF0000"/>
                </a:solidFill>
              </a:rPr>
              <a:t>Lung Volumes and Capacities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969" y="1928694"/>
            <a:ext cx="5365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Lung volumes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capacities: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fundamental measurements that describe the amounts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air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lungs can hold and how air moves in and out during breathing. They are important for assessing lung function and diagnosing respiratory conditions.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28" y="867103"/>
            <a:ext cx="6080194" cy="590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5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9452" y="2275417"/>
            <a:ext cx="948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 Tidal </a:t>
            </a:r>
            <a:r>
              <a:rPr lang="en-US" dirty="0">
                <a:latin typeface="Arial" pitchFamily="34" charset="0"/>
                <a:cs typeface="Arial" pitchFamily="34" charset="0"/>
              </a:rPr>
              <a:t>Volume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TV):The </a:t>
            </a:r>
            <a:r>
              <a:rPr lang="en-US" dirty="0">
                <a:latin typeface="Arial" pitchFamily="34" charset="0"/>
                <a:cs typeface="Arial" pitchFamily="34" charset="0"/>
              </a:rPr>
              <a:t>amount of air inhaled or exhaled during normal, resting breathing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Average</a:t>
            </a:r>
            <a:r>
              <a:rPr lang="en-US" dirty="0">
                <a:latin typeface="Arial" pitchFamily="34" charset="0"/>
                <a:cs typeface="Arial" pitchFamily="34" charset="0"/>
              </a:rPr>
              <a:t>: ~500 mL in a healthy adult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9452" y="3002732"/>
            <a:ext cx="10250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2-Inspiratory </a:t>
            </a:r>
            <a:r>
              <a:rPr lang="en-US" dirty="0">
                <a:latin typeface="Arial" pitchFamily="34" charset="0"/>
                <a:cs typeface="Arial" pitchFamily="34" charset="0"/>
              </a:rPr>
              <a:t>Reserve Volume (IRV</a:t>
            </a:r>
            <a:r>
              <a:rPr lang="en-US" dirty="0">
                <a:latin typeface="Arial" pitchFamily="34" charset="0"/>
                <a:cs typeface="Arial" pitchFamily="34" charset="0"/>
              </a:rPr>
              <a:t>): It is the amount of air that can be forcibly inhaled after a normal tidal volume. It is used during deep breathing. The normal adult value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1900-3300ml.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2291" y="3948894"/>
            <a:ext cx="10658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3.Expiratory Reserve Volume (ERV): The additional air that can be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exhaled forcibly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after a normal tidal exhalation .Average: ~1,200 mL </a:t>
            </a:r>
          </a:p>
          <a:p>
            <a:r>
              <a:rPr lang="en-US" dirty="0" smtClean="0"/>
              <a:t>                         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1487" y="5085756"/>
            <a:ext cx="10506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4-Residual </a:t>
            </a:r>
            <a:r>
              <a:rPr lang="en-US" dirty="0">
                <a:latin typeface="Arial" pitchFamily="34" charset="0"/>
                <a:cs typeface="Arial" pitchFamily="34" charset="0"/>
              </a:rPr>
              <a:t>Volume (RV):The air remaining in the lungs after a maximal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exhalation. Prevents </a:t>
            </a:r>
            <a:r>
              <a:rPr lang="en-US" dirty="0">
                <a:latin typeface="Arial" pitchFamily="34" charset="0"/>
                <a:cs typeface="Arial" pitchFamily="34" charset="0"/>
              </a:rPr>
              <a:t>lung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collapse. Average</a:t>
            </a:r>
            <a:r>
              <a:rPr lang="en-US" dirty="0">
                <a:latin typeface="Arial" pitchFamily="34" charset="0"/>
                <a:cs typeface="Arial" pitchFamily="34" charset="0"/>
              </a:rPr>
              <a:t>: ~1,200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mL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5302" y="644201"/>
            <a:ext cx="10998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Lung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Volumes: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Lung volumes are also known as respiratory volumes. It refers to the volume of gas in the lungs at a given time during the respiratory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cycle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measured in milliliters (mL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They include: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8460" y="552381"/>
            <a:ext cx="9448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Lung Capacities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Lung capacities are combinations of two or more lung volumes: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8460" y="1438981"/>
            <a:ext cx="10257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1.Inspiratory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Capacity (IC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):Maximum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amount of air that can be inhaled after a normal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exhalation.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IC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= TV +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IRV  .    Average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~3,500 mL</a:t>
            </a:r>
            <a:r>
              <a:rPr lang="pt-BR" dirty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398" y="2189516"/>
            <a:ext cx="10515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Functional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Residual Capacity (FRC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8092" y="250567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ERV +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RV, Average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~2,400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mL.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7090" y="2167245"/>
            <a:ext cx="6038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Air remaining in the lungs after a normal exhalation.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8460" y="3062626"/>
            <a:ext cx="651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3.Vital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Capacity (VC):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4092" y="3062626"/>
            <a:ext cx="7877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Maximum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amount of air that can be exhaled after a maximal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inhalation.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VC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= TV + IRV +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ERV, Average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~4,800 mL.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8460" y="3947719"/>
            <a:ext cx="7444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4.Total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Lung Capacity (TLC):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17476" y="3947719"/>
            <a:ext cx="4513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amount of air the lungs can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hold.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4262" y="5392891"/>
            <a:ext cx="3474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/>
                <a:cs typeface="Arial" pitchFamily="34" charset="0"/>
              </a:rPr>
              <a:t>TLC = TV + IRV + ERV + RV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40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17077" y="160329"/>
            <a:ext cx="96480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Relevance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1.Restrictive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Lung Diseases (e.g., pulmonary fibrosis):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lung volumes (especially TLC, VC, and RV).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Lungs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stiff or limited in expansion.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7077" y="2407098"/>
            <a:ext cx="6096000" cy="1843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2.Obstructive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Lung Diseases (e.g., COPD, asthma):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RV and FRC due to air trapping.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expiratory flow rates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4646" y="4250616"/>
            <a:ext cx="94605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 Techniques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1-Spirometry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Measures TV, IRV, ERV, and VC.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2-Body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Plethysmography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Measures RV, FRC, and TLC.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3-Gas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Dilution Techniques: Used to calculate lung volumes like RV</a:t>
            </a:r>
          </a:p>
        </p:txBody>
      </p:sp>
    </p:spTree>
    <p:extLst>
      <p:ext uri="{BB962C8B-B14F-4D97-AF65-F5344CB8AC3E}">
        <p14:creationId xmlns:p14="http://schemas.microsoft.com/office/powerpoint/2010/main" val="28725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1907" y="547191"/>
            <a:ext cx="96129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Spirometry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 common pulmonary function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used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measure lung functions and volumes.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 helps diagnose and monitor conditions that affect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breathing. During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test, a person breathes into a device called a spirometer, which records various parameters of lung function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Test 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Spirometry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Device :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Spirometer</a:t>
            </a:r>
          </a:p>
          <a:p>
            <a:pPr>
              <a:lnSpc>
                <a:spcPct val="200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Gragh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Spirogram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84" y="3458308"/>
            <a:ext cx="3505199" cy="323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8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0891" y="680785"/>
            <a:ext cx="5878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Key Measurements in </a:t>
            </a:r>
            <a:r>
              <a:rPr 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Spirometry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3110" y="1219414"/>
            <a:ext cx="50219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Arial" pitchFamily="34" charset="0"/>
                <a:cs typeface="Arial" pitchFamily="34" charset="0"/>
              </a:rPr>
              <a:t>Forced Vital Capacity (FVC):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The total amount of air a person can exhale forcefully after taking the deepest breath possible.</a:t>
            </a:r>
          </a:p>
          <a:p>
            <a:pPr lvl="0"/>
            <a:r>
              <a:rPr lang="en-US" sz="2000" b="1" dirty="0">
                <a:latin typeface="Arial" pitchFamily="34" charset="0"/>
                <a:cs typeface="Arial" pitchFamily="34" charset="0"/>
              </a:rPr>
              <a:t>Forced Expiratory Volume in 1 Second (FEV₁):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The amount of air a person can forcefully exhale in the first second of the FVC test. It is a key indicator of lung function.</a:t>
            </a:r>
          </a:p>
          <a:p>
            <a:pPr lvl="0"/>
            <a:r>
              <a:rPr lang="en-US" sz="2000" b="1" dirty="0">
                <a:latin typeface="Arial" pitchFamily="34" charset="0"/>
                <a:cs typeface="Arial" pitchFamily="34" charset="0"/>
              </a:rPr>
              <a:t>FEV₁/FVC Ratio: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The proportion of a person's vital capacity that can be exhaled in the first second. It helps differentiate between obstructive and restrictive lung diseases.</a:t>
            </a:r>
          </a:p>
          <a:p>
            <a:pPr lvl="0"/>
            <a:r>
              <a:rPr lang="en-US" sz="2000" b="1" dirty="0">
                <a:latin typeface="Arial" pitchFamily="34" charset="0"/>
                <a:cs typeface="Arial" pitchFamily="34" charset="0"/>
              </a:rPr>
              <a:t>Peak Expiratory Flow (PEF):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The highest flow rate achieved during a forceful exhale.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36" y="1371059"/>
            <a:ext cx="5039508" cy="51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6181" y="75023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Indications for </a:t>
            </a:r>
            <a:r>
              <a:rPr lang="en-US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Spirometry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Rectangle 5"/>
          <p:cNvSpPr>
            <a:spLocks noGrp="1"/>
          </p:cNvSpPr>
          <p:nvPr>
            <p:ph idx="1"/>
          </p:nvPr>
        </p:nvSpPr>
        <p:spPr>
          <a:xfrm>
            <a:off x="1545021" y="2133600"/>
            <a:ext cx="9959591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Diagnosis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respiratory conditions (e.g., asthma, chronic obstructive pulmonary disease [COPD])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Monitoring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progression of lung diseases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Assessing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treatment efficacy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Evaluating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lung function prior to surgery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Identifying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occupational lung diseases</a:t>
            </a:r>
          </a:p>
        </p:txBody>
      </p:sp>
    </p:spTree>
    <p:extLst>
      <p:ext uri="{BB962C8B-B14F-4D97-AF65-F5344CB8AC3E}">
        <p14:creationId xmlns:p14="http://schemas.microsoft.com/office/powerpoint/2010/main" val="98369851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1449</Words>
  <Application>Microsoft Office PowerPoint</Application>
  <PresentationFormat>مخصص</PresentationFormat>
  <Paragraphs>115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Indications for Spirometry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38</cp:revision>
  <dcterms:created xsi:type="dcterms:W3CDTF">2024-09-27T19:04:47Z</dcterms:created>
  <dcterms:modified xsi:type="dcterms:W3CDTF">2025-01-21T08:06:33Z</dcterms:modified>
</cp:coreProperties>
</file>