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37" r:id="rId2"/>
    <p:sldId id="439" r:id="rId3"/>
    <p:sldId id="258" r:id="rId4"/>
    <p:sldId id="259" r:id="rId5"/>
    <p:sldId id="441" r:id="rId6"/>
    <p:sldId id="440" r:id="rId7"/>
    <p:sldId id="442" r:id="rId8"/>
    <p:sldId id="262" r:id="rId9"/>
    <p:sldId id="263" r:id="rId10"/>
    <p:sldId id="443" r:id="rId11"/>
    <p:sldId id="446" r:id="rId12"/>
    <p:sldId id="444" r:id="rId13"/>
    <p:sldId id="445" r:id="rId14"/>
    <p:sldId id="438" r:id="rId15"/>
    <p:sldId id="267" r:id="rId16"/>
    <p:sldId id="268" r:id="rId17"/>
    <p:sldId id="269" r:id="rId18"/>
    <p:sldId id="288" r:id="rId19"/>
    <p:sldId id="291" r:id="rId20"/>
    <p:sldId id="289" r:id="rId21"/>
    <p:sldId id="290" r:id="rId22"/>
    <p:sldId id="43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her" initials="MF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C8"/>
    <a:srgbClr val="3377FF"/>
    <a:srgbClr val="CC9900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63" autoAdjust="0"/>
    <p:restoredTop sz="93721" autoAdjust="0"/>
  </p:normalViewPr>
  <p:slideViewPr>
    <p:cSldViewPr>
      <p:cViewPr varScale="1">
        <p:scale>
          <a:sx n="62" d="100"/>
          <a:sy n="62" d="100"/>
        </p:scale>
        <p:origin x="171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D9B9027-B51C-4710-828A-2397FDA709CD}" type="datetimeFigureOut">
              <a:rPr lang="ar-IQ" smtClean="0"/>
              <a:t>25‏/7‏/1446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FE8342B-5FC3-48F2-958B-FFABD2A303B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76271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ED075B8-DA12-40B7-8DBA-0E38158C5A12}" type="datetimeFigureOut">
              <a:rPr lang="ar-IQ" smtClean="0"/>
              <a:t>25‏/7‏/1446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35CD3C9-DCFA-4612-BF8F-0C147922E91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420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815" y="455676"/>
            <a:ext cx="7772400" cy="859205"/>
          </a:xfrm>
          <a:effectLst/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600" kern="1200" dirty="0">
                <a:solidFill>
                  <a:srgbClr val="0043C8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1815" y="1219201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3377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0138-C8C6-4A4D-9D19-8FC6ED1F6A88}" type="datetime1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9596-FB9A-4A14-AA2F-EE0FC22AC374}" type="datetime1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4B2E-C7DC-47C1-A86A-99DCFCD05E57}" type="datetime1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53383-052F-4D1D-B712-D85198DDC2D3}" type="datetime1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3C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6541"/>
            <a:ext cx="8229600" cy="3918803"/>
          </a:xfrm>
        </p:spPr>
        <p:txBody>
          <a:bodyPr/>
          <a:lstStyle>
            <a:lvl1pPr>
              <a:defRPr sz="2800">
                <a:solidFill>
                  <a:srgbClr val="3377FF"/>
                </a:solidFill>
              </a:defRPr>
            </a:lvl1pPr>
            <a:lvl2pPr>
              <a:defRPr>
                <a:solidFill>
                  <a:srgbClr val="3377FF"/>
                </a:solidFill>
              </a:defRPr>
            </a:lvl2pPr>
            <a:lvl3pPr>
              <a:defRPr>
                <a:solidFill>
                  <a:srgbClr val="3377FF"/>
                </a:solidFill>
              </a:defRPr>
            </a:lvl3pPr>
            <a:lvl4pPr>
              <a:defRPr>
                <a:solidFill>
                  <a:srgbClr val="3377FF"/>
                </a:solidFill>
              </a:defRPr>
            </a:lvl4pPr>
            <a:lvl5pPr>
              <a:defRPr>
                <a:solidFill>
                  <a:srgbClr val="3377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D5A3-1060-40C2-BF1D-37EC360CB344}" type="datetime1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3C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43837"/>
            <a:ext cx="7016195" cy="4275740"/>
          </a:xfrm>
        </p:spPr>
        <p:txBody>
          <a:bodyPr/>
          <a:lstStyle>
            <a:lvl1pPr>
              <a:defRPr sz="2800">
                <a:solidFill>
                  <a:srgbClr val="3377FF"/>
                </a:solidFill>
              </a:defRPr>
            </a:lvl1pPr>
            <a:lvl2pPr>
              <a:defRPr>
                <a:solidFill>
                  <a:srgbClr val="3377FF"/>
                </a:solidFill>
              </a:defRPr>
            </a:lvl2pPr>
            <a:lvl3pPr>
              <a:defRPr>
                <a:solidFill>
                  <a:srgbClr val="3377FF"/>
                </a:solidFill>
              </a:defRPr>
            </a:lvl3pPr>
            <a:lvl4pPr>
              <a:defRPr>
                <a:solidFill>
                  <a:srgbClr val="3377FF"/>
                </a:solidFill>
              </a:defRPr>
            </a:lvl4pPr>
            <a:lvl5pPr>
              <a:defRPr>
                <a:solidFill>
                  <a:srgbClr val="3377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57FA-0F2F-4578-B14A-FD66CDAEB9A7}" type="datetime1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1B11-30D5-45E3-AF66-F21468DBEEC8}" type="datetime1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9F75-04E2-4299-9B81-40D88F9C6F5A}" type="datetime1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5354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43C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59654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7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6" y="2226403"/>
            <a:ext cx="4040188" cy="3798582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1" y="159654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7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1" y="2226403"/>
            <a:ext cx="4041775" cy="3798582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08A3-2CE2-42F7-8D97-ECE9B1DBB916}" type="datetime1">
              <a:rPr lang="en-US" smtClean="0"/>
              <a:t>1/24/25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C1CE-5354-451F-83DB-9ADE62ED5EFC}" type="datetime1">
              <a:rPr lang="en-US" smtClean="0"/>
              <a:t>1/24/25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3018-880A-40AE-BC0C-B1D00ED55ACD}" type="datetime1">
              <a:rPr lang="en-US" smtClean="0"/>
              <a:t>1/24/25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D117-4E95-48FE-B341-C807B4B39FC9}" type="datetime1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F710C-4A39-4E50-A06A-88D202ED5B6D}" type="datetime1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88E67-6B77-2168-73B3-E3E326D53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92" y="56692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IQ" sz="4000" b="1" dirty="0"/>
              <a:t>Introduction</a:t>
            </a:r>
            <a:endParaRPr lang="en-IQ" sz="40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99D0DA-8D32-D3C1-3681-A27AAAC99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F74EC9A-90AC-7A1F-2697-33C87C14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8425"/>
            <a:ext cx="8229600" cy="526603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IQ" sz="39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IQ" sz="5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IQ" sz="3500" b="1" dirty="0">
                <a:solidFill>
                  <a:srgbClr val="FF0000"/>
                </a:solidFill>
              </a:rPr>
              <a:t>Growth</a:t>
            </a:r>
          </a:p>
          <a:p>
            <a:pPr marL="0" indent="0" algn="ctr">
              <a:buNone/>
            </a:pPr>
            <a:r>
              <a:rPr lang="en-IQ" sz="3500" b="1" dirty="0">
                <a:solidFill>
                  <a:srgbClr val="FF0000"/>
                </a:solidFill>
              </a:rPr>
              <a:t>Development</a:t>
            </a:r>
            <a:br>
              <a:rPr lang="ar-SA" sz="3500" b="1" dirty="0">
                <a:solidFill>
                  <a:srgbClr val="FF0000"/>
                </a:solidFill>
              </a:rPr>
            </a:br>
            <a:r>
              <a:rPr lang="en-IQ" sz="3500" b="1" dirty="0">
                <a:solidFill>
                  <a:srgbClr val="FF0000"/>
                </a:solidFill>
              </a:rPr>
              <a:t>&amp;</a:t>
            </a:r>
            <a:br>
              <a:rPr lang="ar-SA" sz="3500" b="1" dirty="0">
                <a:solidFill>
                  <a:srgbClr val="FF0000"/>
                </a:solidFill>
              </a:rPr>
            </a:br>
            <a:r>
              <a:rPr lang="en-US" sz="3500" b="1" dirty="0">
                <a:solidFill>
                  <a:srgbClr val="FF0000"/>
                </a:solidFill>
              </a:rPr>
              <a:t>Maturation</a:t>
            </a:r>
            <a:endParaRPr lang="en-IQ" sz="3500" dirty="0"/>
          </a:p>
          <a:p>
            <a:pPr marL="0" indent="0" algn="ctr">
              <a:buNone/>
            </a:pPr>
            <a:endParaRPr lang="en-IQ" dirty="0"/>
          </a:p>
          <a:p>
            <a:pPr marL="0" indent="0" algn="ctr">
              <a:buNone/>
            </a:pPr>
            <a:endParaRPr lang="en-IQ" dirty="0"/>
          </a:p>
          <a:p>
            <a:pPr marL="0" indent="0">
              <a:buNone/>
            </a:pPr>
            <a:r>
              <a:rPr lang="en-IQ" dirty="0"/>
              <a:t>Prepared by </a:t>
            </a:r>
          </a:p>
          <a:p>
            <a:pPr marL="0" indent="0">
              <a:buNone/>
            </a:pPr>
            <a:r>
              <a:rPr lang="en-IQ" dirty="0"/>
              <a:t>Dr. Kareem J. Dhaidan</a:t>
            </a:r>
          </a:p>
        </p:txBody>
      </p:sp>
    </p:spTree>
    <p:extLst>
      <p:ext uri="{BB962C8B-B14F-4D97-AF65-F5344CB8AC3E}">
        <p14:creationId xmlns:p14="http://schemas.microsoft.com/office/powerpoint/2010/main" val="95528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3F5B6-0E0C-C683-A0E4-765F68572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27605"/>
            <a:ext cx="8229600" cy="5828746"/>
          </a:xfrm>
        </p:spPr>
        <p:txBody>
          <a:bodyPr>
            <a:normAutofit/>
          </a:bodyPr>
          <a:lstStyle/>
          <a:p>
            <a:pPr marL="0" indent="0" algn="l"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3-Hormones:</a:t>
            </a: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Hormones like Thyroxin and</a:t>
            </a: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solidFill>
                  <a:srgbClr val="0043C8"/>
                </a:solidFill>
                <a:effectLst/>
                <a:latin typeface="Times New Roman"/>
                <a:ea typeface="Times New Roman"/>
                <a:cs typeface="Times New Roman"/>
              </a:rPr>
              <a:t>Insulin</a:t>
            </a: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 influence the fetal growth .</a:t>
            </a:r>
            <a:r>
              <a:rPr lang="en-US" dirty="0">
                <a:solidFill>
                  <a:srgbClr val="0043C8"/>
                </a:solidFill>
                <a:effectLst/>
                <a:latin typeface="Times New Roman"/>
                <a:ea typeface="Times New Roman"/>
                <a:cs typeface="Times New Roman"/>
              </a:rPr>
              <a:t>Thyroxin</a:t>
            </a: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deficiency retards the skeletal maturation of</a:t>
            </a: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fetus. Excess Insulin stimulate fetal growth leading to large size fetus with excessive birth weight due to microsomal. </a:t>
            </a:r>
          </a:p>
          <a:p>
            <a:pPr marL="0" indent="0" algn="l">
              <a:spcAft>
                <a:spcPts val="0"/>
              </a:spcAft>
              <a:buNone/>
            </a:pPr>
            <a:endParaRPr lang="en-US" sz="2400" dirty="0"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4-Nutritional factors: </a:t>
            </a: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Growth of the baby depends on adequate consumption and proper utilization of suitable types of food. Specific deficiencies cause alterations in growth and development. </a:t>
            </a:r>
            <a:endParaRPr lang="en-US" sz="24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IQ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C47A2-595E-BC0A-E097-25E77D0A6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03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4FBCD-774D-CB74-2AB1-00CB4DA3F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594"/>
            <a:ext cx="8229600" cy="5497380"/>
          </a:xfrm>
        </p:spPr>
        <p:txBody>
          <a:bodyPr>
            <a:normAutofit/>
          </a:bodyPr>
          <a:lstStyle/>
          <a:p>
            <a:pPr marL="0" indent="0" algn="l" rtl="0" eaLnBrk="1" hangingPunct="1">
              <a:buClr>
                <a:schemeClr val="tx1"/>
              </a:buClr>
              <a:buNone/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Activities:</a:t>
            </a:r>
          </a:p>
          <a:p>
            <a:pPr marL="0" indent="0" algn="l" rtl="0" eaLnBrk="1" hangingPunct="1">
              <a:buClr>
                <a:schemeClr val="tx1"/>
              </a:buClr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 growth and development </a:t>
            </a:r>
          </a:p>
          <a:p>
            <a:pPr marL="0" indent="0" algn="l" rtl="0" eaLnBrk="1" hangingPunct="1">
              <a:buClr>
                <a:schemeClr val="tx1"/>
              </a:buClr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 on normal activities. </a:t>
            </a:r>
          </a:p>
          <a:p>
            <a:pPr marL="0" indent="0" algn="l" rtl="0" eaLnBrk="1" hangingPunct="1">
              <a:buClr>
                <a:schemeClr val="tx1"/>
              </a:buClr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dirty="0">
                <a:solidFill>
                  <a:srgbClr val="0043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bedridden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child  would not grow as much as an active one.</a:t>
            </a:r>
          </a:p>
          <a:p>
            <a:pPr marL="0" indent="0" algn="l" rtl="0" eaLnBrk="1" hangingPunct="1">
              <a:buClr>
                <a:schemeClr val="tx1"/>
              </a:buClr>
              <a:buNone/>
            </a:pP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 rtl="0" eaLnBrk="1" hangingPunct="1">
              <a:buClr>
                <a:schemeClr val="tx1"/>
              </a:buClr>
              <a:buNone/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illness and injuries: </a:t>
            </a:r>
          </a:p>
          <a:p>
            <a:pPr marL="0" indent="0" algn="l" rtl="0" eaLnBrk="1" hangingPunct="1">
              <a:buClr>
                <a:schemeClr val="tx1"/>
              </a:buClr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birth, may cause a permanent damage to vital organs.</a:t>
            </a:r>
            <a:endParaRPr lang="en-IQ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9286F-DB3A-7493-3075-4D9989C5F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218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E4051-4819-DC28-65C9-0E30710A4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260" y="184034"/>
            <a:ext cx="8229600" cy="801686"/>
          </a:xfrm>
        </p:spPr>
        <p:txBody>
          <a:bodyPr/>
          <a:lstStyle/>
          <a:p>
            <a:r>
              <a:rPr lang="en-IQ" b="1" dirty="0">
                <a:solidFill>
                  <a:srgbClr val="FF0000"/>
                </a:solidFill>
              </a:rPr>
              <a:t>Pattern of growth and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D3E0F-D403-F95F-D3C8-D2C52D366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5721"/>
            <a:ext cx="8229600" cy="537063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IQ" sz="3200" b="1" dirty="0">
                <a:solidFill>
                  <a:srgbClr val="0043C8"/>
                </a:solidFill>
              </a:rPr>
              <a:t>Cephalocaudal: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G</a:t>
            </a:r>
            <a:r>
              <a:rPr lang="en-IQ" sz="3200" dirty="0">
                <a:solidFill>
                  <a:schemeClr val="tx1"/>
                </a:solidFill>
              </a:rPr>
              <a:t>rowth proceed from head to toe.</a:t>
            </a:r>
          </a:p>
          <a:p>
            <a:pPr marL="0" indent="0">
              <a:buNone/>
            </a:pPr>
            <a:endParaRPr lang="en-IQ" sz="3200" dirty="0"/>
          </a:p>
          <a:p>
            <a:pPr marL="0" indent="0">
              <a:buNone/>
            </a:pPr>
            <a:r>
              <a:rPr lang="en-IQ" sz="3200" b="1" dirty="0">
                <a:solidFill>
                  <a:srgbClr val="0043C8"/>
                </a:solidFill>
              </a:rPr>
              <a:t>B. Proximodistal: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G</a:t>
            </a:r>
            <a:r>
              <a:rPr lang="en-IQ" sz="3200" dirty="0">
                <a:solidFill>
                  <a:schemeClr val="tx1"/>
                </a:solidFill>
              </a:rPr>
              <a:t>rowth proceed from center of the body to the periphery.</a:t>
            </a:r>
          </a:p>
          <a:p>
            <a:pPr marL="0" indent="0">
              <a:buNone/>
            </a:pPr>
            <a:endParaRPr lang="en-IQ" sz="3200" dirty="0"/>
          </a:p>
          <a:p>
            <a:pPr marL="0" indent="0">
              <a:buNone/>
            </a:pPr>
            <a:r>
              <a:rPr lang="en-IQ" sz="3200" b="1" dirty="0">
                <a:solidFill>
                  <a:srgbClr val="0043C8"/>
                </a:solidFill>
              </a:rPr>
              <a:t>C. General to specific: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D</a:t>
            </a:r>
            <a:r>
              <a:rPr lang="en-IQ" sz="3200" dirty="0">
                <a:solidFill>
                  <a:schemeClr val="tx1"/>
                </a:solidFill>
              </a:rPr>
              <a:t>evelopment proceed from simple to complex function and activities.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F42A31-F094-D102-070B-C12A6628F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46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99D0DA-8D32-D3C1-3681-A27AAAC99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F74EC9A-90AC-7A1F-2697-33C87C14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8425"/>
            <a:ext cx="8229600" cy="52660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IQ" sz="39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IQ" sz="39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IQ" sz="4000" b="1" dirty="0">
                <a:solidFill>
                  <a:srgbClr val="FF0000"/>
                </a:solidFill>
              </a:rPr>
              <a:t>Stages of Growth</a:t>
            </a:r>
          </a:p>
          <a:p>
            <a:pPr marL="0" indent="0" algn="ctr">
              <a:buNone/>
            </a:pPr>
            <a:r>
              <a:rPr lang="en-IQ" sz="4000" b="1" dirty="0">
                <a:solidFill>
                  <a:srgbClr val="FF0000"/>
                </a:solidFill>
              </a:rPr>
              <a:t>&amp;</a:t>
            </a:r>
          </a:p>
          <a:p>
            <a:pPr marL="0" indent="0" algn="ctr">
              <a:buNone/>
            </a:pPr>
            <a:r>
              <a:rPr lang="en-IQ" sz="4000" b="1" dirty="0">
                <a:solidFill>
                  <a:srgbClr val="FF0000"/>
                </a:solidFill>
              </a:rPr>
              <a:t>Development</a:t>
            </a:r>
            <a:br>
              <a:rPr lang="ar-SA" sz="6000" b="1" dirty="0">
                <a:solidFill>
                  <a:srgbClr val="FF0000"/>
                </a:solidFill>
              </a:rPr>
            </a:br>
            <a:endParaRPr lang="en-IQ" sz="3600" dirty="0"/>
          </a:p>
        </p:txBody>
      </p:sp>
    </p:spTree>
    <p:extLst>
      <p:ext uri="{BB962C8B-B14F-4D97-AF65-F5344CB8AC3E}">
        <p14:creationId xmlns:p14="http://schemas.microsoft.com/office/powerpoint/2010/main" val="4000549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29FF62-8905-713E-EDEB-D0BE08A5C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  <p:pic>
        <p:nvPicPr>
          <p:cNvPr id="1028" name="Picture 4" descr="Representation of child growth and development with colorful graphs and  charts showing progress, concept of Quantitative Measurement and Knowledge  Acquisition, created with Generative AI technology Stock Illustration |  Adobe Stock">
            <a:extLst>
              <a:ext uri="{FF2B5EF4-FFF2-40B4-BE49-F238E27FC236}">
                <a16:creationId xmlns:a16="http://schemas.microsoft.com/office/drawing/2014/main" id="{60D65477-EF72-EBF2-B4C3-2D83685955A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132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Stages of growth and development</a:t>
            </a:r>
            <a:b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can be as:-</a:t>
            </a:r>
            <a:endParaRPr lang="ar-IQ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4655"/>
            <a:ext cx="8229600" cy="3918803"/>
          </a:xfrm>
        </p:spPr>
        <p:txBody>
          <a:bodyPr>
            <a:normAutofit/>
          </a:bodyPr>
          <a:lstStyle/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1. Prenatal period/intrauterine life</a:t>
            </a:r>
            <a:endParaRPr lang="en-US" sz="28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2. Postnatal period/ extra uterine life</a:t>
            </a:r>
          </a:p>
          <a:p>
            <a:pPr marL="0" indent="0" algn="l">
              <a:spcAft>
                <a:spcPts val="0"/>
              </a:spcAft>
              <a:buNone/>
            </a:pPr>
            <a:endParaRPr lang="en-US" sz="2800" dirty="0"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b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1.PRENATAL PERIOD</a:t>
            </a:r>
            <a:endParaRPr lang="en-US" sz="28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= </a:t>
            </a:r>
            <a:r>
              <a:rPr lang="en-US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Ovum</a:t>
            </a: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:- 0 to 14 days after conception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= </a:t>
            </a:r>
            <a:r>
              <a:rPr lang="en-US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Embryo</a:t>
            </a: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:- 14 days to 8 weeks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= </a:t>
            </a:r>
            <a:r>
              <a:rPr lang="en-US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Fetus:- </a:t>
            </a: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8 weeks to birth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66265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Stages of growth and development can be as:-</a:t>
            </a:r>
            <a:endParaRPr lang="ar-IQ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7360"/>
            <a:ext cx="8229600" cy="3918803"/>
          </a:xfrm>
        </p:spPr>
        <p:txBody>
          <a:bodyPr>
            <a:normAutofit/>
          </a:bodyPr>
          <a:lstStyle/>
          <a:p>
            <a:pPr marL="0" indent="0" algn="l">
              <a:spcAft>
                <a:spcPts val="0"/>
              </a:spcAft>
              <a:buNone/>
            </a:pPr>
            <a:r>
              <a:rPr lang="en-US" b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2.POSTNATAL PERIOD</a:t>
            </a:r>
            <a:endParaRPr lang="en-US" sz="28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Neonate:- </a:t>
            </a:r>
            <a:r>
              <a:rPr lang="en-US" sz="2800" dirty="0">
                <a:effectLst/>
                <a:latin typeface="Times New Roman"/>
                <a:ea typeface="Times New Roman"/>
                <a:cs typeface="Times New Roman"/>
              </a:rPr>
              <a:t>from birth to 4 weeks</a:t>
            </a:r>
            <a:endParaRPr lang="en-US" sz="2400" dirty="0"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Infancy:- </a:t>
            </a:r>
            <a:r>
              <a:rPr lang="en-US" sz="2800" dirty="0">
                <a:effectLst/>
                <a:latin typeface="Times New Roman"/>
                <a:ea typeface="Times New Roman"/>
                <a:cs typeface="Times New Roman"/>
              </a:rPr>
              <a:t>first year of life</a:t>
            </a:r>
            <a:endParaRPr lang="en-US" sz="2400" dirty="0"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Toddler:- </a:t>
            </a:r>
            <a:r>
              <a:rPr lang="en-US" sz="2800" dirty="0">
                <a:effectLst/>
                <a:latin typeface="Times New Roman"/>
                <a:ea typeface="Times New Roman"/>
                <a:cs typeface="Times New Roman"/>
              </a:rPr>
              <a:t>1 – 3 years</a:t>
            </a:r>
            <a:endParaRPr lang="en-US" sz="2400" dirty="0"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Preschool child </a:t>
            </a:r>
            <a:r>
              <a:rPr lang="en-US" sz="2800" dirty="0">
                <a:effectLst/>
                <a:latin typeface="Times New Roman"/>
                <a:ea typeface="Times New Roman"/>
                <a:cs typeface="Times New Roman"/>
              </a:rPr>
              <a:t>(Early childhood):- 3 – 6 years</a:t>
            </a:r>
            <a:endParaRPr lang="en-US" sz="2400" dirty="0"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School age child </a:t>
            </a:r>
            <a:r>
              <a:rPr lang="en-US" sz="2800" dirty="0">
                <a:effectLst/>
                <a:latin typeface="Times New Roman"/>
                <a:ea typeface="Times New Roman"/>
                <a:cs typeface="Times New Roman"/>
              </a:rPr>
              <a:t>(Middle childhood ):- 6-12 years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6585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780" y="5349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Stages of growth and development can be as:-</a:t>
            </a:r>
            <a:endParaRPr lang="ar-IQ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491"/>
            <a:ext cx="8229600" cy="520797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Adolescent-From puberty to adulthood</a:t>
            </a:r>
            <a:endParaRPr lang="en-US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1.</a:t>
            </a:r>
            <a:r>
              <a:rPr lang="en-US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Early </a:t>
            </a: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adolescent/prepubescent/late childhood</a:t>
            </a:r>
            <a:endParaRPr lang="ar-SA" dirty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10 – 12 years (Girls)</a:t>
            </a:r>
            <a:endParaRPr lang="en-US" sz="28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12 – 14 years (Boys)</a:t>
            </a:r>
            <a:endParaRPr lang="en-US" sz="28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2.</a:t>
            </a:r>
            <a:r>
              <a:rPr lang="en-US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Middle</a:t>
            </a: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adolescent/pubescent 12 – 14 years </a:t>
            </a: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(Girls)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14 – 16 years </a:t>
            </a: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(Boys)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3.</a:t>
            </a:r>
            <a:r>
              <a:rPr lang="en-US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Late</a:t>
            </a: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adolescent/post pubescent</a:t>
            </a:r>
            <a:endParaRPr lang="en-US" sz="28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14 – 18 years </a:t>
            </a: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(Girls)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16 – 20 years </a:t>
            </a:r>
            <a:r>
              <a:rPr lang="en-US" dirty="0">
                <a:effectLst/>
                <a:latin typeface="Times New Roman"/>
                <a:ea typeface="Times New Roman"/>
                <a:cs typeface="Times New Roman"/>
              </a:rPr>
              <a:t>(Boys)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70660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eaLnBrk="0" fontAlgn="base" hangingPunct="0">
              <a:spcBef>
                <a:spcPct val="2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Early adulthood 19-40</a:t>
            </a:r>
            <a:br>
              <a:rPr lang="en-US" sz="1800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7"/>
          </a:xfrm>
        </p:spPr>
        <p:txBody>
          <a:bodyPr>
            <a:noAutofit/>
          </a:bodyPr>
          <a:lstStyle/>
          <a:p>
            <a:pPr marL="0" indent="0" algn="l" eaLnBrk="0" fontAlgn="base" hangingPunc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Physical: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Usually the most productive life stage. Physical development is complete. This is the prime time for childbearing.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pPr marL="0" indent="0" algn="l" eaLnBrk="0" fontAlgn="base" hangingPunc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Mental: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formal education continues, young adults may choose to marry and start families. 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pPr marL="0" indent="0" algn="l" eaLnBrk="0" fontAlgn="base" hangingPunc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Emotional: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may experience stress related to careers, marriage and family. 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7011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195"/>
            <a:ext cx="8229600" cy="68488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Early adulthood 19-40</a:t>
            </a:r>
            <a:endParaRPr lang="ar-IQ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8425"/>
            <a:ext cx="8229600" cy="5266035"/>
          </a:xfrm>
        </p:spPr>
        <p:txBody>
          <a:bodyPr>
            <a:normAutofit/>
          </a:bodyPr>
          <a:lstStyle/>
          <a:p>
            <a:pPr marL="0" lvl="0" indent="0" algn="l">
              <a:lnSpc>
                <a:spcPct val="1500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/>
                <a:ea typeface="Calibri"/>
              </a:rPr>
              <a:t>Social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Calibri"/>
              </a:rPr>
              <a:t>: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development frequently involves</a:t>
            </a:r>
            <a:endParaRPr lang="ar-SA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0" lvl="0" indent="0" algn="l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moving away from peers to association with</a:t>
            </a:r>
            <a:endParaRPr lang="ar-SA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0" lvl="0" indent="0" algn="l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  <a:ea typeface="Calibri"/>
              </a:rPr>
              <a:t>coworkers and mates. Young adults do not necessarily </a:t>
            </a:r>
            <a:endParaRPr lang="ar-IQ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0" lvl="0" indent="0" algn="l" eaLnBrk="0" fontAlgn="base" hangingPunct="0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accept traditional sex roles and adopt nontraditional roles. For example, males may become nurses or secretaries, females may take administrative or construction positions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ar-IQ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32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0C172-D7E6-19D4-3D81-61CFED401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525"/>
            <a:ext cx="8229600" cy="621982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</a:rPr>
              <a:t>The process of growth and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</a:rPr>
              <a:t>development  </a:t>
            </a:r>
            <a:r>
              <a:rPr lang="en-US" sz="3200" dirty="0">
                <a:solidFill>
                  <a:srgbClr val="FF0000"/>
                </a:solidFill>
              </a:rPr>
              <a:t>starts before </a:t>
            </a:r>
            <a:r>
              <a:rPr lang="en-US" sz="3200" dirty="0">
                <a:solidFill>
                  <a:schemeClr val="tx1"/>
                </a:solidFill>
              </a:rPr>
              <a:t>the baby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</a:rPr>
              <a:t>born i.e. from the conception in the mother’s womb.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</a:rPr>
              <a:t>The changes in size (weight, height) that we call growth, while the changes in function and behavior that we call development.</a:t>
            </a:r>
          </a:p>
          <a:p>
            <a:endParaRPr lang="en-IQ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246D3F-0426-D1D3-6620-EA9689B2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217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0"/>
            <a:ext cx="8229600" cy="684885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Middle adulthood 40-65</a:t>
            </a:r>
            <a:br>
              <a:rPr lang="en-US" sz="2400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8425"/>
            <a:ext cx="8229600" cy="5497380"/>
          </a:xfrm>
        </p:spPr>
        <p:txBody>
          <a:bodyPr>
            <a:normAutofit/>
          </a:bodyPr>
          <a:lstStyle/>
          <a:p>
            <a:pPr marL="0" indent="0" algn="l">
              <a:spcAft>
                <a:spcPts val="0"/>
              </a:spcAft>
              <a:buNone/>
            </a:pPr>
            <a:r>
              <a:rPr lang="en-US" b="1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Physical:</a:t>
            </a: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 changes begin to occur. Hair begins to</a:t>
            </a:r>
            <a:endParaRPr lang="ar-SA" dirty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gray and thin, skin begins to wrinkle, </a:t>
            </a:r>
            <a:r>
              <a:rPr lang="en-US" b="1" dirty="0">
                <a:solidFill>
                  <a:srgbClr val="7030A0"/>
                </a:solidFill>
                <a:effectLst/>
                <a:latin typeface="Times New Roman"/>
                <a:ea typeface="Times New Roman"/>
                <a:cs typeface="Times New Roman"/>
              </a:rPr>
              <a:t>hearing</a:t>
            </a:r>
            <a:endParaRPr lang="ar-SA" b="1" dirty="0">
              <a:solidFill>
                <a:srgbClr val="7030A0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b="1" dirty="0">
                <a:solidFill>
                  <a:srgbClr val="7030A0"/>
                </a:solidFill>
                <a:effectLst/>
                <a:latin typeface="Times New Roman"/>
                <a:ea typeface="Times New Roman"/>
                <a:cs typeface="Times New Roman"/>
              </a:rPr>
              <a:t>loss starts</a:t>
            </a: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, vision declines, and weight gain occurs. </a:t>
            </a:r>
            <a:endParaRPr lang="en-US" sz="28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b="1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Mental: </a:t>
            </a: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mental ability can continue to increase. This is a period when individuals understand life and have learned to cope with many of its stresses. </a:t>
            </a:r>
            <a:endParaRPr lang="en-US" sz="28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b="1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Emotional: </a:t>
            </a: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can be a period of contentment or crisis. Emotional status varies </a:t>
            </a:r>
            <a:r>
              <a:rPr lang="en-US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depending on life changes </a:t>
            </a: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revolving around children growing up and leaving home, job satisfaction, financial success and good health.</a:t>
            </a:r>
            <a:endParaRPr lang="en-US" sz="28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346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Late adulthood 65 years and older</a:t>
            </a:r>
            <a:b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6541"/>
            <a:ext cx="8229600" cy="480791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Physical Changes Decline muscle/senses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Health problems Dementia/Alzheimer’s</a:t>
            </a:r>
            <a:r>
              <a:rPr lang="ar-SA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endParaRPr lang="en-US" dirty="0">
              <a:solidFill>
                <a:schemeClr val="tx1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Cognitive Changes /Memory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Social Changes /Retirement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Widowhood Social Isolation </a:t>
            </a:r>
            <a:endParaRPr lang="en-US" sz="28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Erikson Integrity v Despair</a:t>
            </a:r>
            <a:r>
              <a:rPr lang="ar-SA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7572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496944" cy="6093295"/>
          </a:xfrm>
        </p:spPr>
      </p:pic>
    </p:spTree>
    <p:extLst>
      <p:ext uri="{BB962C8B-B14F-4D97-AF65-F5344CB8AC3E}">
        <p14:creationId xmlns:p14="http://schemas.microsoft.com/office/powerpoint/2010/main" val="181865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440"/>
            <a:ext cx="8229600" cy="951280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DEFINITIONS OF TERMS</a:t>
            </a:r>
            <a:endParaRPr lang="ar-IQ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8260"/>
            <a:ext cx="8229600" cy="557754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600" b="1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GROWTH</a:t>
            </a:r>
            <a:r>
              <a:rPr lang="en-US" sz="2600" b="1" dirty="0">
                <a:solidFill>
                  <a:srgbClr val="04617B"/>
                </a:solidFill>
                <a:effectLst/>
                <a:latin typeface="Times New Roman"/>
                <a:ea typeface="Times New Roman"/>
                <a:cs typeface="Times New Roman"/>
              </a:rPr>
              <a:t> </a:t>
            </a:r>
            <a:endParaRPr lang="en-US" sz="2600" dirty="0">
              <a:effectLst/>
              <a:latin typeface="Times New Roman"/>
              <a:ea typeface="Times New Roman"/>
            </a:endParaRPr>
          </a:p>
          <a:p>
            <a:pPr mar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000" dirty="0"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It is the process of physical maturation</a:t>
            </a:r>
          </a:p>
          <a:p>
            <a:pPr mar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resulting an increase in size of the body and various organs. It occurs by multiplication of cells and an increase in in intracellular substance. 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It </a:t>
            </a:r>
            <a:r>
              <a:rPr lang="en-US" sz="3000" u="sng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is quantitative </a:t>
            </a: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changes of the body  </a:t>
            </a:r>
            <a:endParaRPr lang="en-US" sz="30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Growth: generally takes place during the first 20 years of life,  </a:t>
            </a:r>
            <a:r>
              <a:rPr lang="en-US" sz="3000" b="1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Growth </a:t>
            </a: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can be measured </a:t>
            </a:r>
            <a:r>
              <a:rPr lang="en-US" sz="3000" b="1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accurately </a:t>
            </a: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in inches, centimeters, pounds or kilograms.</a:t>
            </a:r>
            <a:endParaRPr lang="en-US" sz="30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05391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656"/>
            <a:ext cx="8229600" cy="786064"/>
          </a:xfrm>
        </p:spPr>
        <p:txBody>
          <a:bodyPr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Development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97"/>
            <a:ext cx="8229600" cy="5802789"/>
          </a:xfrm>
        </p:spPr>
        <p:txBody>
          <a:bodyPr>
            <a:noAutofit/>
          </a:bodyPr>
          <a:lstStyle/>
          <a:p>
            <a:pPr mar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It is the process of functional and</a:t>
            </a:r>
          </a:p>
          <a:p>
            <a:pPr mar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physiological maturation of the individual.</a:t>
            </a:r>
          </a:p>
          <a:p>
            <a:pPr mar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It is progressive 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increase in skill 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and 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capacity 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to function. </a:t>
            </a:r>
            <a:endParaRPr lang="en-US" sz="32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Development can be measured but its measurements are not so accurate as growth since it is measured through observation</a:t>
            </a:r>
            <a:r>
              <a:rPr lang="en-US" sz="3200" b="1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en-US" sz="32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595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F2DFC-7A7C-9BB6-1344-797C37DA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274"/>
            <a:ext cx="8229600" cy="912446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Maturation</a:t>
            </a:r>
            <a:endParaRPr lang="en-IQ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9A9E1-F37D-4CC0-0FA6-9DF01F2A5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5721"/>
            <a:ext cx="8229600" cy="537063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</a:rPr>
              <a:t>Maturation is the process of development that occurs as we grow and change.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1"/>
                </a:solidFill>
              </a:rPr>
              <a:t>There are many types of maturation including physical and cognitive. Physical maturation occurs when our body grows and changes as we get older </a:t>
            </a:r>
            <a:r>
              <a:rPr lang="en-US" sz="3200" b="1" dirty="0">
                <a:solidFill>
                  <a:srgbClr val="C00000"/>
                </a:solidFill>
              </a:rPr>
              <a:t>(peak growth). </a:t>
            </a:r>
            <a:r>
              <a:rPr lang="en-US" sz="3200" dirty="0">
                <a:solidFill>
                  <a:schemeClr val="tx1"/>
                </a:solidFill>
              </a:rPr>
              <a:t>Cognitive maturation is the process of development in the way we think as we grow </a:t>
            </a:r>
            <a:r>
              <a:rPr lang="en-US" sz="3200" b="1" dirty="0">
                <a:solidFill>
                  <a:srgbClr val="C00000"/>
                </a:solidFill>
              </a:rPr>
              <a:t>(peak development).</a:t>
            </a:r>
          </a:p>
          <a:p>
            <a:pPr marL="0" indent="0">
              <a:buNone/>
            </a:pPr>
            <a:endParaRPr lang="en-IQ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330D57-1E41-FBC1-BCDE-2D7E8011C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736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BF285-CCE9-45A3-97C6-766150DE5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287" y="163090"/>
            <a:ext cx="8229600" cy="76291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Principles of growth and development:</a:t>
            </a:r>
            <a:endParaRPr lang="en-IQ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BB507-0896-152E-FF0C-3142F8E74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287" y="1291130"/>
            <a:ext cx="8514905" cy="5065221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1.Growth and development are continuous </a:t>
            </a:r>
          </a:p>
          <a:p>
            <a:pPr mar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processes. </a:t>
            </a:r>
            <a:endParaRPr lang="en-US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2.Each child has own rate of growth and development. </a:t>
            </a:r>
            <a:endParaRPr lang="en-US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3.Both growth and development are </a:t>
            </a:r>
            <a:r>
              <a:rPr lang="en-US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synchronous</a:t>
            </a: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. </a:t>
            </a:r>
          </a:p>
          <a:p>
            <a:pPr mar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4.All areas of growth and development are interrelated (physical, psychosocial, cognitive and motor).</a:t>
            </a:r>
            <a:endParaRPr lang="en-US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endParaRPr lang="en-IQ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168E5B-9D5C-B705-C586-824576A9F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Kareem AL-</a:t>
            </a:r>
            <a:r>
              <a:rPr lang="en-US" dirty="0" err="1"/>
              <a:t>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765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D1049-6B61-D163-C86C-8FB824FB9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74899"/>
            <a:ext cx="8229600" cy="5981451"/>
          </a:xfrm>
        </p:spPr>
        <p:txBody>
          <a:bodyPr>
            <a:normAutofit/>
          </a:bodyPr>
          <a:lstStyle/>
          <a:p>
            <a:pPr marL="0" indent="0" algn="l">
              <a:lnSpc>
                <a:spcPct val="160000"/>
              </a:lnSpc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5. Growth and development progress from </a:t>
            </a:r>
          </a:p>
          <a:p>
            <a:pPr marL="0" indent="0" algn="l">
              <a:lnSpc>
                <a:spcPct val="160000"/>
              </a:lnSpc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m</a:t>
            </a: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idline towards periphery. </a:t>
            </a:r>
            <a:endParaRPr lang="en-US" sz="26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lnSpc>
                <a:spcPct val="160000"/>
              </a:lnSpc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6</a:t>
            </a: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.Growth and development occur in an orderly sequence. </a:t>
            </a:r>
          </a:p>
          <a:p>
            <a:pPr marL="0" indent="0" algn="l">
              <a:lnSpc>
                <a:spcPct val="160000"/>
              </a:lnSpc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7</a:t>
            </a: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 . General to specific: at the beginning all faces and sounds appear same to him/her, then stars to distinguish mother’s face and sound. </a:t>
            </a:r>
            <a:endParaRPr lang="en-US" sz="26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IQ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1C20AF-8677-6988-F55F-0C9241CF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Kareem AL-Khafajy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17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195"/>
            <a:ext cx="8229600" cy="1143000"/>
          </a:xfr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b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Factors that Influence Growth and Development</a:t>
            </a:r>
            <a:br>
              <a:rPr lang="en-US" sz="3200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</a:br>
            <a:endParaRPr lang="ar-IQ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1130"/>
            <a:ext cx="8229600" cy="5344675"/>
          </a:xfrm>
        </p:spPr>
        <p:txBody>
          <a:bodyPr>
            <a:normAutofit/>
          </a:bodyPr>
          <a:lstStyle/>
          <a:p>
            <a:pPr marL="0" indent="0" algn="l">
              <a:lnSpc>
                <a:spcPct val="200000"/>
              </a:lnSpc>
              <a:spcAft>
                <a:spcPts val="0"/>
              </a:spcAft>
              <a:buNone/>
            </a:pPr>
            <a:r>
              <a:rPr lang="en-US" b="1" dirty="0">
                <a:solidFill>
                  <a:srgbClr val="0043C8"/>
                </a:solidFill>
                <a:effectLst/>
                <a:latin typeface="Times New Roman"/>
                <a:ea typeface="Times New Roman"/>
                <a:cs typeface="Times New Roman"/>
              </a:rPr>
              <a:t>1-Genetics  </a:t>
            </a: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Abnormal genes from ancestors may produce different familial disease which usually hinders the growth and development , e.g. Hemophilia,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</a:t>
            </a:r>
            <a:r>
              <a:rPr lang="en-US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halassemia etc. the process of growth and development also affected in children with chromosomal abnormalities e.g. in Down’s syndrome</a:t>
            </a:r>
            <a:endParaRPr lang="en-US" sz="28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5418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4901"/>
            <a:ext cx="8229600" cy="5955494"/>
          </a:xfrm>
        </p:spPr>
        <p:txBody>
          <a:bodyPr>
            <a:normAutofit/>
          </a:bodyPr>
          <a:lstStyle/>
          <a:p>
            <a:pPr marL="0" indent="0" algn="l"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43C8"/>
                </a:solidFill>
                <a:effectLst/>
                <a:latin typeface="Times New Roman"/>
                <a:ea typeface="Times New Roman"/>
                <a:cs typeface="Times New Roman"/>
              </a:rPr>
              <a:t>2-Environment</a:t>
            </a:r>
            <a:endParaRPr lang="en-US" sz="3200" dirty="0">
              <a:effectLst/>
              <a:latin typeface="Times New Roman"/>
              <a:ea typeface="Times New Roman"/>
            </a:endParaRPr>
          </a:p>
          <a:p>
            <a:pPr marL="0" indent="0" algn="l">
              <a:lnSpc>
                <a:spcPct val="170000"/>
              </a:lnSpc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Environmental factors such as: </a:t>
            </a:r>
            <a:endParaRPr lang="en-US" sz="30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lnSpc>
                <a:spcPct val="170000"/>
              </a:lnSpc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•</a:t>
            </a:r>
            <a:r>
              <a:rPr lang="en-US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M</a:t>
            </a: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other's nutritional status, </a:t>
            </a:r>
            <a:endParaRPr lang="en-US" sz="30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lnSpc>
                <a:spcPct val="170000"/>
              </a:lnSpc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• Exposure to infectious diseases and pathological conditions </a:t>
            </a:r>
            <a:endParaRPr lang="en-US" sz="30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0" indent="0" algn="l">
              <a:lnSpc>
                <a:spcPct val="170000"/>
              </a:lnSpc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•</a:t>
            </a:r>
            <a:r>
              <a:rPr lang="en-US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S</a:t>
            </a:r>
            <a:r>
              <a:rPr lang="en-US" sz="3000" dirty="0"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ocioeconomic conditions of the family affect the health of the embryo, infant, and child.</a:t>
            </a:r>
            <a:endParaRPr lang="en-US" sz="30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834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10916</TotalTime>
  <Words>1050</Words>
  <Application>Microsoft Macintosh PowerPoint</Application>
  <PresentationFormat>On-screen Show (4:3)</PresentationFormat>
  <Paragraphs>128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Introduction</vt:lpstr>
      <vt:lpstr>PowerPoint Presentation</vt:lpstr>
      <vt:lpstr>DEFINITIONS OF TERMS</vt:lpstr>
      <vt:lpstr>Development</vt:lpstr>
      <vt:lpstr>Maturation</vt:lpstr>
      <vt:lpstr>Principles of growth and development:</vt:lpstr>
      <vt:lpstr>PowerPoint Presentation</vt:lpstr>
      <vt:lpstr> Factors that Influence Growth and Development </vt:lpstr>
      <vt:lpstr>PowerPoint Presentation</vt:lpstr>
      <vt:lpstr>PowerPoint Presentation</vt:lpstr>
      <vt:lpstr>PowerPoint Presentation</vt:lpstr>
      <vt:lpstr>Pattern of growth and development</vt:lpstr>
      <vt:lpstr>PowerPoint Presentation</vt:lpstr>
      <vt:lpstr>PowerPoint Presentation</vt:lpstr>
      <vt:lpstr>Stages of growth and development can be as:-</vt:lpstr>
      <vt:lpstr>Stages of growth and development can be as:-</vt:lpstr>
      <vt:lpstr>Stages of growth and development can be as:-</vt:lpstr>
      <vt:lpstr>Early adulthood 19-40 </vt:lpstr>
      <vt:lpstr>Early adulthood 19-40</vt:lpstr>
      <vt:lpstr>Middle adulthood 40-65 </vt:lpstr>
      <vt:lpstr>Late adulthood 65 years and older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karim Gebur</cp:lastModifiedBy>
  <cp:revision>418</cp:revision>
  <cp:lastPrinted>2021-10-26T03:21:35Z</cp:lastPrinted>
  <dcterms:created xsi:type="dcterms:W3CDTF">2013-08-21T19:17:07Z</dcterms:created>
  <dcterms:modified xsi:type="dcterms:W3CDTF">2025-01-24T18:32:17Z</dcterms:modified>
</cp:coreProperties>
</file>