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3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4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2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7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92" y="600213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sz="3200" dirty="0"/>
              <a:t>Radiology Application in SPSS</a:t>
            </a:r>
            <a:br>
              <a:rPr lang="ar-IQ" sz="3200" dirty="0"/>
            </a:br>
            <a:endParaRPr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9712C-ABB6-03ED-5DEC-A50C094D5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81525"/>
            <a:ext cx="8686800" cy="381586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563D47-E3CA-7EA0-E728-FAA6BA943E4C}"/>
              </a:ext>
            </a:extLst>
          </p:cNvPr>
          <p:cNvSpPr txBox="1"/>
          <p:nvPr/>
        </p:nvSpPr>
        <p:spPr>
          <a:xfrm>
            <a:off x="2743200" y="519727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000" b="1" dirty="0"/>
              <a:t>م . م عبدالله القريشي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9A629-FBB3-E737-D132-53BAFFC3CC91}"/>
              </a:ext>
            </a:extLst>
          </p:cNvPr>
          <p:cNvSpPr txBox="1"/>
          <p:nvPr/>
        </p:nvSpPr>
        <p:spPr>
          <a:xfrm>
            <a:off x="2743200" y="569877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000" b="1" dirty="0"/>
              <a:t>المرحلة الرابعة للدراسة </a:t>
            </a:r>
          </a:p>
          <a:p>
            <a:pPr algn="ctr"/>
            <a:r>
              <a:rPr lang="ar-IQ" sz="2000" b="1" dirty="0"/>
              <a:t>الصباحي- والمسائي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CD0B-331C-EDA1-79A9-7144737E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/>
              <a:t>حل المثال أعلاه</a:t>
            </a:r>
            <a:br>
              <a:rPr lang="ar-IQ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E95C9-59B4-4631-A675-ED4E3952B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2695"/>
            <a:ext cx="8503920" cy="4360667"/>
          </a:xfrm>
        </p:spPr>
        <p:txBody>
          <a:bodyPr>
            <a:normAutofit fontScale="25000" lnSpcReduction="20000"/>
          </a:bodyPr>
          <a:lstStyle/>
          <a:p>
            <a:endParaRPr lang="en-US" b="1" dirty="0"/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accuracy of MRI vs. CT in diagnosing a specific condition.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Data Entry: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Enter MRI and CT data in separate columns.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Example Data: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MRI: 90%, 85%, 88%, 92%, 87%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CT: 80%, 82%, 78%, 85%, 83%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SPSS Procedures: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Go to Analyze &gt; Compare Means &gt; Independent-Samples T-Test.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Define: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Grouping Variable: Set groups (e.g., MRI and CT).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Test Variable: Define the variable to test (e.g., diagnostic accuracy).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Click OK.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Results and Interpretation: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Results will display in a table.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If p-value &lt; 0.05, there is a statistically significant difference between MRI and CT accuracy</a:t>
            </a:r>
          </a:p>
        </p:txBody>
      </p:sp>
    </p:spTree>
    <p:extLst>
      <p:ext uri="{BB962C8B-B14F-4D97-AF65-F5344CB8AC3E}">
        <p14:creationId xmlns:p14="http://schemas.microsoft.com/office/powerpoint/2010/main" val="146185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3: Correlation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/>
              <a:t>Scenario: Correlate patient age with imaging outcomes.</a:t>
            </a:r>
          </a:p>
          <a:p>
            <a:r>
              <a:rPr dirty="0"/>
              <a:t>Steps:</a:t>
            </a:r>
          </a:p>
          <a:p>
            <a:r>
              <a:rPr dirty="0"/>
              <a:t>1. Enter 'Age' and 'Outcome' data in two columns</a:t>
            </a:r>
          </a:p>
          <a:p>
            <a:r>
              <a:rPr dirty="0"/>
              <a:t>2. Select 'Analyze'</a:t>
            </a:r>
          </a:p>
          <a:p>
            <a:r>
              <a:rPr dirty="0"/>
              <a:t>3. Choose 'Correlate' &gt; 'Bivariate'</a:t>
            </a:r>
          </a:p>
          <a:p>
            <a:r>
              <a:rPr dirty="0"/>
              <a:t>4. Select variables and click 'OK'</a:t>
            </a:r>
          </a:p>
          <a:p>
            <a:r>
              <a:rPr dirty="0"/>
              <a:t>5. Interpret correlation coefficient</a:t>
            </a:r>
            <a:endParaRPr sz="2000" dirty="0"/>
          </a:p>
          <a:p>
            <a:r>
              <a:rPr dirty="0"/>
              <a:t>Example Data:</a:t>
            </a:r>
          </a:p>
          <a:p>
            <a:r>
              <a:rPr dirty="0"/>
              <a:t>- Ages: 20, 30, 40, 50</a:t>
            </a:r>
          </a:p>
          <a:p>
            <a:r>
              <a:rPr dirty="0"/>
              <a:t>- Outcomes: 80, 85, 90, 95</a:t>
            </a:r>
          </a:p>
          <a:p>
            <a:r>
              <a:rPr dirty="0"/>
              <a:t>Interpretation:</a:t>
            </a:r>
          </a:p>
          <a:p>
            <a:r>
              <a:rPr dirty="0"/>
              <a:t>- Correlation coefficient (r) = 0.98 (strong positive correlation)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18D3-EB49-C16D-1CE2-ACD7C87D0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25" y="2335237"/>
            <a:ext cx="8364862" cy="422321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Types of Visualizations:</a:t>
            </a:r>
          </a:p>
          <a:p>
            <a:r>
              <a:rPr lang="en-US" dirty="0"/>
              <a:t>- Bar Charts</a:t>
            </a:r>
          </a:p>
          <a:p>
            <a:r>
              <a:rPr lang="en-US" dirty="0"/>
              <a:t>- Pie Charts</a:t>
            </a:r>
          </a:p>
          <a:p>
            <a:r>
              <a:rPr lang="en-US" dirty="0"/>
              <a:t>- Line Graphs</a:t>
            </a:r>
          </a:p>
          <a:p>
            <a:r>
              <a:rPr lang="en-US" dirty="0"/>
              <a:t>Example: Distribution of Imaging Techniques</a:t>
            </a:r>
          </a:p>
          <a:p>
            <a:r>
              <a:rPr lang="en-US" dirty="0"/>
              <a:t>- X-ray: 40%</a:t>
            </a:r>
          </a:p>
          <a:p>
            <a:r>
              <a:rPr lang="en-US" dirty="0"/>
              <a:t>- MRI: 30%</a:t>
            </a:r>
          </a:p>
          <a:p>
            <a:r>
              <a:rPr lang="en-US" dirty="0"/>
              <a:t>- CT: 20%</a:t>
            </a:r>
          </a:p>
          <a:p>
            <a:r>
              <a:rPr lang="en-US" dirty="0"/>
              <a:t>- Ultrasound: 10%</a:t>
            </a:r>
          </a:p>
          <a:p>
            <a:r>
              <a:rPr lang="en-US" dirty="0"/>
              <a:t>Steps in SPSS:</a:t>
            </a:r>
          </a:p>
          <a:p>
            <a:r>
              <a:rPr lang="en-US" dirty="0"/>
              <a:t>1. Go to Graphs and select the appropriate chart type.</a:t>
            </a:r>
          </a:p>
          <a:p>
            <a:r>
              <a:rPr lang="en-US" dirty="0"/>
              <a:t>2. Input data for each imaging technique.</a:t>
            </a:r>
          </a:p>
          <a:p>
            <a:r>
              <a:rPr lang="en-US" dirty="0"/>
              <a:t>3. Click OK to generate the chart.</a:t>
            </a:r>
          </a:p>
          <a:p>
            <a:r>
              <a:rPr lang="en-US" dirty="0"/>
              <a:t>Purpose:</a:t>
            </a:r>
          </a:p>
          <a:p>
            <a:r>
              <a:rPr lang="en-US" dirty="0"/>
              <a:t>- Simplify data understanding.</a:t>
            </a:r>
          </a:p>
          <a:p>
            <a:r>
              <a:rPr lang="en-US" dirty="0"/>
              <a:t>- Provide accurate visual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1806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Visualizing Data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Types of visualizations:</a:t>
            </a:r>
          </a:p>
          <a:p>
            <a:r>
              <a:t>- Bar charts</a:t>
            </a:r>
          </a:p>
          <a:p>
            <a:r>
              <a:t>- Pie charts</a:t>
            </a:r>
          </a:p>
          <a:p>
            <a:r>
              <a:t>- Line graphs</a:t>
            </a:r>
          </a:p>
          <a:p>
            <a:endParaRPr/>
          </a:p>
          <a:p>
            <a:r>
              <a:t>Example: Imaging modality distribution in a dataset:</a:t>
            </a:r>
          </a:p>
          <a:p>
            <a:r>
              <a:t>- X-ray: 40%</a:t>
            </a:r>
          </a:p>
          <a:p>
            <a:r>
              <a:t>- MRI: 30%</a:t>
            </a:r>
          </a:p>
          <a:p>
            <a:r>
              <a:t>- CT: 20%</a:t>
            </a:r>
          </a:p>
          <a:p>
            <a:r>
              <a:t>- Ultrasound: 10%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Conclusion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Recap: Importance of radiology data, SPSS applications.</a:t>
            </a:r>
          </a:p>
          <a:p>
            <a:r>
              <a:rPr dirty="0"/>
              <a:t>Encourage practice with real-world datasets.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 of 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Radiology is a medical discipline that uses imaging to diagnose and treat diseases.</a:t>
            </a:r>
          </a:p>
          <a:p>
            <a:endParaRPr dirty="0"/>
          </a:p>
          <a:p>
            <a:r>
              <a:rPr dirty="0"/>
              <a:t>Common imaging techniques:</a:t>
            </a:r>
          </a:p>
          <a:p>
            <a:r>
              <a:rPr dirty="0"/>
              <a:t>- X-ray</a:t>
            </a:r>
          </a:p>
          <a:p>
            <a:r>
              <a:rPr dirty="0"/>
              <a:t>- MRI</a:t>
            </a:r>
          </a:p>
          <a:p>
            <a:r>
              <a:rPr dirty="0"/>
              <a:t>- CT scan</a:t>
            </a:r>
          </a:p>
          <a:p>
            <a:r>
              <a:rPr dirty="0"/>
              <a:t>- Ultrasound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Importance of Data in 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Patient data: Demographics, medical history, imaging results.</a:t>
            </a:r>
          </a:p>
          <a:p>
            <a:endParaRPr dirty="0"/>
          </a:p>
          <a:p>
            <a:r>
              <a:rPr dirty="0"/>
              <a:t>Research: Clinical trials, studies on imaging efficacy.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SPSS (Statistical Package for the Social Sciences) is a software used for statistical analysis.</a:t>
            </a:r>
          </a:p>
          <a:p>
            <a:endParaRPr/>
          </a:p>
          <a:p>
            <a:r>
              <a:t>Key features:</a:t>
            </a:r>
          </a:p>
          <a:p>
            <a:r>
              <a:t>- Data entry</a:t>
            </a:r>
          </a:p>
          <a:p>
            <a:r>
              <a:t>- Analysis</a:t>
            </a:r>
          </a:p>
          <a:p>
            <a:r>
              <a:t>- Visualization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Use SPSS in Radiology?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Analyze patient outcomes.</a:t>
            </a:r>
          </a:p>
          <a:p>
            <a:r>
              <a:t>Compare imaging techniques.</a:t>
            </a:r>
          </a:p>
          <a:p>
            <a:r>
              <a:t>Support evidence-based practice.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Collecting Data for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Example: Patient imaging data (e.g., age, diagnosis, imaging modality).</a:t>
            </a:r>
          </a:p>
          <a:p>
            <a:r>
              <a:t>File formats: Excel, CSV.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 Entry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Steps:</a:t>
            </a:r>
          </a:p>
          <a:p>
            <a:r>
              <a:t>1. Open SPSS</a:t>
            </a:r>
          </a:p>
          <a:p>
            <a:r>
              <a:t>2. Import dataset</a:t>
            </a:r>
          </a:p>
          <a:p>
            <a:r>
              <a:t>3. Define variables (e.g., Name, Type, Label)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1: 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t>Scenario: Analyze the average age of patients undergoing MRI.</a:t>
            </a:r>
          </a:p>
          <a:p>
            <a:endParaRPr/>
          </a:p>
          <a:p>
            <a:r>
              <a:t>Steps:</a:t>
            </a:r>
          </a:p>
          <a:p>
            <a:r>
              <a:t>1. Select 'Analyze'</a:t>
            </a:r>
          </a:p>
          <a:p>
            <a:r>
              <a:t>2. Choose 'Descriptive Statistics'</a:t>
            </a:r>
          </a:p>
          <a:p>
            <a:r>
              <a:t>3. Click 'Frequencies' or 'Descriptives' and select the 'Age' variable</a:t>
            </a:r>
          </a:p>
          <a:p>
            <a:r>
              <a:t>4. Generate results</a:t>
            </a:r>
          </a:p>
          <a:p>
            <a:endParaRPr/>
          </a:p>
          <a:p>
            <a:r>
              <a:t>Example Data:</a:t>
            </a:r>
          </a:p>
          <a:p>
            <a:r>
              <a:t>- Ages: 25, 30, 35, 40, 45</a:t>
            </a:r>
          </a:p>
          <a:p>
            <a:endParaRPr/>
          </a:p>
          <a:p>
            <a:r>
              <a:t>Calculation:</a:t>
            </a:r>
          </a:p>
          <a:p>
            <a:r>
              <a:t>- Mean = (25 + 30 + 35 + 40 + 45) / 5 = 35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Example 2: Comparing Imaging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2264116"/>
            <a:ext cx="8054535" cy="4389901"/>
          </a:xfrm>
        </p:spPr>
        <p:txBody>
          <a:bodyPr>
            <a:noAutofit/>
          </a:bodyPr>
          <a:lstStyle/>
          <a:p>
            <a:r>
              <a:rPr sz="1400" b="1" dirty="0"/>
              <a:t>Scenario: Compare the accuracy of MRI and CT scan for diagnosing a condition.</a:t>
            </a:r>
          </a:p>
          <a:p>
            <a:r>
              <a:rPr sz="1400" b="1" dirty="0"/>
              <a:t>Steps:</a:t>
            </a:r>
          </a:p>
          <a:p>
            <a:r>
              <a:rPr sz="1400" b="1" dirty="0"/>
              <a:t>1. Enter data for MRI and CT in separate columns</a:t>
            </a:r>
          </a:p>
          <a:p>
            <a:r>
              <a:rPr sz="1400" b="1" dirty="0"/>
              <a:t>2. Select 'Analyze'</a:t>
            </a:r>
          </a:p>
          <a:p>
            <a:r>
              <a:rPr sz="1400" b="1" dirty="0"/>
              <a:t>3. Choose 'Compare Means' &gt; 'Independent-Samples T-Test'</a:t>
            </a:r>
          </a:p>
          <a:p>
            <a:r>
              <a:rPr sz="1400" b="1" dirty="0"/>
              <a:t>4. Define grouping variable and test variable</a:t>
            </a:r>
          </a:p>
          <a:p>
            <a:r>
              <a:rPr sz="1400" b="1" dirty="0"/>
              <a:t>5. Click 'OK' to view results</a:t>
            </a:r>
          </a:p>
          <a:p>
            <a:r>
              <a:rPr sz="1400" b="1" dirty="0"/>
              <a:t>Example Data:</a:t>
            </a:r>
          </a:p>
          <a:p>
            <a:r>
              <a:rPr sz="1400" b="1" dirty="0"/>
              <a:t>- MRI: 90%, 85%, 88%, 92%, 87%</a:t>
            </a:r>
          </a:p>
          <a:p>
            <a:r>
              <a:rPr sz="1400" b="1" dirty="0"/>
              <a:t>- CT: 80%, 82%, 78%, 85%, 83%</a:t>
            </a:r>
          </a:p>
          <a:p>
            <a:r>
              <a:rPr sz="1400" b="1" dirty="0"/>
              <a:t>Interpretation:</a:t>
            </a:r>
          </a:p>
          <a:p>
            <a:r>
              <a:rPr sz="1400" b="1" dirty="0"/>
              <a:t>- Significant difference (p &lt; 0.05)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</TotalTime>
  <Words>769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Ion Boardroom</vt:lpstr>
      <vt:lpstr>Radiology Application in SPSS </vt:lpstr>
      <vt:lpstr>Overview of Radiology</vt:lpstr>
      <vt:lpstr>Importance of Data in Radiology</vt:lpstr>
      <vt:lpstr>Introduction to SPSS</vt:lpstr>
      <vt:lpstr>Why Use SPSS in Radiology?</vt:lpstr>
      <vt:lpstr>Collecting Data for SPSS</vt:lpstr>
      <vt:lpstr>Data Entry in SPSS</vt:lpstr>
      <vt:lpstr>Example 1: Descriptive Statistics</vt:lpstr>
      <vt:lpstr>Example 2: Comparing Imaging Techniques</vt:lpstr>
      <vt:lpstr>حل المثال أعلاه </vt:lpstr>
      <vt:lpstr>Example 3: Correlation Analysis</vt:lpstr>
      <vt:lpstr>PowerPoint Presentation</vt:lpstr>
      <vt:lpstr>Visualizing Data in SPSS</vt:lpstr>
      <vt:lpstr>Conclusion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Application in SPSS</dc:title>
  <dc:subject/>
  <dc:creator>Abdullah</dc:creator>
  <cp:keywords/>
  <dc:description>generated using python-pptx</dc:description>
  <cp:lastModifiedBy>ABDULLAH NNAA</cp:lastModifiedBy>
  <cp:revision>5</cp:revision>
  <dcterms:created xsi:type="dcterms:W3CDTF">2013-01-27T09:14:16Z</dcterms:created>
  <dcterms:modified xsi:type="dcterms:W3CDTF">2025-01-04T12:57:43Z</dcterms:modified>
  <cp:category/>
</cp:coreProperties>
</file>