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75" r:id="rId2"/>
    <p:sldId id="257" r:id="rId3"/>
    <p:sldId id="256" r:id="rId4"/>
    <p:sldId id="259" r:id="rId5"/>
    <p:sldId id="260" r:id="rId6"/>
    <p:sldId id="261" r:id="rId7"/>
    <p:sldId id="262" r:id="rId8"/>
    <p:sldId id="258" r:id="rId9"/>
    <p:sldId id="269" r:id="rId10"/>
    <p:sldId id="263" r:id="rId11"/>
    <p:sldId id="265" r:id="rId12"/>
    <p:sldId id="266" r:id="rId13"/>
    <p:sldId id="264" r:id="rId14"/>
    <p:sldId id="267" r:id="rId15"/>
    <p:sldId id="270" r:id="rId16"/>
    <p:sldId id="271" r:id="rId17"/>
    <p:sldId id="272" r:id="rId18"/>
    <p:sldId id="268" r:id="rId19"/>
    <p:sldId id="273" r:id="rId2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5" d="100"/>
          <a:sy n="65" d="100"/>
        </p:scale>
        <p:origin x="-153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77CBBD95-75DD-4B67-9913-B9B2012E07A3}" type="datetimeFigureOut">
              <a:rPr lang="en-US" smtClean="0"/>
              <a:t>1/22/2025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C6810C2-BDD9-4ACF-95FA-EA74518F85D1}" type="slidenum">
              <a:rPr lang="en-US" smtClean="0"/>
              <a:t>‹#›</a:t>
            </a:fld>
            <a:endParaRPr lang="en-US"/>
          </a:p>
        </p:txBody>
      </p:sp>
    </p:spTree>
    <p:extLst>
      <p:ext uri="{BB962C8B-B14F-4D97-AF65-F5344CB8AC3E}">
        <p14:creationId xmlns:p14="http://schemas.microsoft.com/office/powerpoint/2010/main" val="3961125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77CBBD95-75DD-4B67-9913-B9B2012E07A3}" type="datetimeFigureOut">
              <a:rPr lang="en-US" smtClean="0"/>
              <a:t>1/22/2025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C6810C2-BDD9-4ACF-95FA-EA74518F85D1}" type="slidenum">
              <a:rPr lang="en-US" smtClean="0"/>
              <a:t>‹#›</a:t>
            </a:fld>
            <a:endParaRPr lang="en-US"/>
          </a:p>
        </p:txBody>
      </p:sp>
    </p:spTree>
    <p:extLst>
      <p:ext uri="{BB962C8B-B14F-4D97-AF65-F5344CB8AC3E}">
        <p14:creationId xmlns:p14="http://schemas.microsoft.com/office/powerpoint/2010/main" val="538054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77CBBD95-75DD-4B67-9913-B9B2012E07A3}" type="datetimeFigureOut">
              <a:rPr lang="en-US" smtClean="0"/>
              <a:t>1/22/2025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C6810C2-BDD9-4ACF-95FA-EA74518F85D1}" type="slidenum">
              <a:rPr lang="en-US" smtClean="0"/>
              <a:t>‹#›</a:t>
            </a:fld>
            <a:endParaRPr lang="en-US"/>
          </a:p>
        </p:txBody>
      </p:sp>
    </p:spTree>
    <p:extLst>
      <p:ext uri="{BB962C8B-B14F-4D97-AF65-F5344CB8AC3E}">
        <p14:creationId xmlns:p14="http://schemas.microsoft.com/office/powerpoint/2010/main" val="3537036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77CBBD95-75DD-4B67-9913-B9B2012E07A3}" type="datetimeFigureOut">
              <a:rPr lang="en-US" smtClean="0"/>
              <a:t>1/22/2025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C6810C2-BDD9-4ACF-95FA-EA74518F85D1}" type="slidenum">
              <a:rPr lang="en-US" smtClean="0"/>
              <a:t>‹#›</a:t>
            </a:fld>
            <a:endParaRPr lang="en-US"/>
          </a:p>
        </p:txBody>
      </p:sp>
    </p:spTree>
    <p:extLst>
      <p:ext uri="{BB962C8B-B14F-4D97-AF65-F5344CB8AC3E}">
        <p14:creationId xmlns:p14="http://schemas.microsoft.com/office/powerpoint/2010/main" val="1869906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7CBBD95-75DD-4B67-9913-B9B2012E07A3}" type="datetimeFigureOut">
              <a:rPr lang="en-US" smtClean="0"/>
              <a:t>1/22/2025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C6810C2-BDD9-4ACF-95FA-EA74518F85D1}" type="slidenum">
              <a:rPr lang="en-US" smtClean="0"/>
              <a:t>‹#›</a:t>
            </a:fld>
            <a:endParaRPr lang="en-US"/>
          </a:p>
        </p:txBody>
      </p:sp>
    </p:spTree>
    <p:extLst>
      <p:ext uri="{BB962C8B-B14F-4D97-AF65-F5344CB8AC3E}">
        <p14:creationId xmlns:p14="http://schemas.microsoft.com/office/powerpoint/2010/main" val="1937641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77CBBD95-75DD-4B67-9913-B9B2012E07A3}" type="datetimeFigureOut">
              <a:rPr lang="en-US" smtClean="0"/>
              <a:t>1/22/2025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C6810C2-BDD9-4ACF-95FA-EA74518F85D1}" type="slidenum">
              <a:rPr lang="en-US" smtClean="0"/>
              <a:t>‹#›</a:t>
            </a:fld>
            <a:endParaRPr lang="en-US"/>
          </a:p>
        </p:txBody>
      </p:sp>
    </p:spTree>
    <p:extLst>
      <p:ext uri="{BB962C8B-B14F-4D97-AF65-F5344CB8AC3E}">
        <p14:creationId xmlns:p14="http://schemas.microsoft.com/office/powerpoint/2010/main" val="96502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77CBBD95-75DD-4B67-9913-B9B2012E07A3}" type="datetimeFigureOut">
              <a:rPr lang="en-US" smtClean="0"/>
              <a:t>1/22/2025</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6C6810C2-BDD9-4ACF-95FA-EA74518F85D1}" type="slidenum">
              <a:rPr lang="en-US" smtClean="0"/>
              <a:t>‹#›</a:t>
            </a:fld>
            <a:endParaRPr lang="en-US"/>
          </a:p>
        </p:txBody>
      </p:sp>
    </p:spTree>
    <p:extLst>
      <p:ext uri="{BB962C8B-B14F-4D97-AF65-F5344CB8AC3E}">
        <p14:creationId xmlns:p14="http://schemas.microsoft.com/office/powerpoint/2010/main" val="77109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77CBBD95-75DD-4B67-9913-B9B2012E07A3}" type="datetimeFigureOut">
              <a:rPr lang="en-US" smtClean="0"/>
              <a:t>1/22/2025</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6C6810C2-BDD9-4ACF-95FA-EA74518F85D1}" type="slidenum">
              <a:rPr lang="en-US" smtClean="0"/>
              <a:t>‹#›</a:t>
            </a:fld>
            <a:endParaRPr lang="en-US"/>
          </a:p>
        </p:txBody>
      </p:sp>
    </p:spTree>
    <p:extLst>
      <p:ext uri="{BB962C8B-B14F-4D97-AF65-F5344CB8AC3E}">
        <p14:creationId xmlns:p14="http://schemas.microsoft.com/office/powerpoint/2010/main" val="164250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7CBBD95-75DD-4B67-9913-B9B2012E07A3}" type="datetimeFigureOut">
              <a:rPr lang="en-US" smtClean="0"/>
              <a:t>1/22/2025</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6C6810C2-BDD9-4ACF-95FA-EA74518F85D1}" type="slidenum">
              <a:rPr lang="en-US" smtClean="0"/>
              <a:t>‹#›</a:t>
            </a:fld>
            <a:endParaRPr lang="en-US"/>
          </a:p>
        </p:txBody>
      </p:sp>
    </p:spTree>
    <p:extLst>
      <p:ext uri="{BB962C8B-B14F-4D97-AF65-F5344CB8AC3E}">
        <p14:creationId xmlns:p14="http://schemas.microsoft.com/office/powerpoint/2010/main" val="4077732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7CBBD95-75DD-4B67-9913-B9B2012E07A3}" type="datetimeFigureOut">
              <a:rPr lang="en-US" smtClean="0"/>
              <a:t>1/22/2025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C6810C2-BDD9-4ACF-95FA-EA74518F85D1}" type="slidenum">
              <a:rPr lang="en-US" smtClean="0"/>
              <a:t>‹#›</a:t>
            </a:fld>
            <a:endParaRPr lang="en-US"/>
          </a:p>
        </p:txBody>
      </p:sp>
    </p:spTree>
    <p:extLst>
      <p:ext uri="{BB962C8B-B14F-4D97-AF65-F5344CB8AC3E}">
        <p14:creationId xmlns:p14="http://schemas.microsoft.com/office/powerpoint/2010/main" val="3688061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7CBBD95-75DD-4B67-9913-B9B2012E07A3}" type="datetimeFigureOut">
              <a:rPr lang="en-US" smtClean="0"/>
              <a:t>1/22/2025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C6810C2-BDD9-4ACF-95FA-EA74518F85D1}" type="slidenum">
              <a:rPr lang="en-US" smtClean="0"/>
              <a:t>‹#›</a:t>
            </a:fld>
            <a:endParaRPr lang="en-US"/>
          </a:p>
        </p:txBody>
      </p:sp>
    </p:spTree>
    <p:extLst>
      <p:ext uri="{BB962C8B-B14F-4D97-AF65-F5344CB8AC3E}">
        <p14:creationId xmlns:p14="http://schemas.microsoft.com/office/powerpoint/2010/main" val="1580103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7CBBD95-75DD-4B67-9913-B9B2012E07A3}" type="datetimeFigureOut">
              <a:rPr lang="en-US" smtClean="0"/>
              <a:t>1/22/2025</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C6810C2-BDD9-4ACF-95FA-EA74518F85D1}" type="slidenum">
              <a:rPr lang="en-US" smtClean="0"/>
              <a:t>‹#›</a:t>
            </a:fld>
            <a:endParaRPr lang="en-US"/>
          </a:p>
        </p:txBody>
      </p:sp>
    </p:spTree>
    <p:extLst>
      <p:ext uri="{BB962C8B-B14F-4D97-AF65-F5344CB8AC3E}">
        <p14:creationId xmlns:p14="http://schemas.microsoft.com/office/powerpoint/2010/main" val="2958421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6632"/>
            <a:ext cx="9144000"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193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88640"/>
            <a:ext cx="9144000" cy="6552728"/>
          </a:xfrm>
        </p:spPr>
        <p:txBody>
          <a:bodyPr>
            <a:normAutofit fontScale="92500" lnSpcReduction="10000"/>
          </a:bodyPr>
          <a:lstStyle/>
          <a:p>
            <a:pPr marL="0" indent="0" algn="l" rtl="0">
              <a:buNone/>
            </a:pPr>
            <a:r>
              <a:rPr lang="en-US" sz="2400" b="1" dirty="0">
                <a:solidFill>
                  <a:srgbClr val="FF0000"/>
                </a:solidFill>
              </a:rPr>
              <a:t>The peritoneum </a:t>
            </a:r>
            <a:r>
              <a:rPr lang="en-US" sz="2000" b="1" dirty="0"/>
              <a:t>is a continuous membrane which lines the abdominal cavity and covers the abdominal organs (abdominal viscera</a:t>
            </a:r>
            <a:r>
              <a:rPr lang="en-US" sz="2000" b="1" dirty="0" smtClean="0"/>
              <a:t>).</a:t>
            </a:r>
            <a:endParaRPr lang="en-US" sz="2000" b="1" dirty="0"/>
          </a:p>
          <a:p>
            <a:pPr marL="0" indent="0" algn="l" rtl="0">
              <a:buNone/>
            </a:pPr>
            <a:r>
              <a:rPr lang="en-US" sz="2000" b="1" dirty="0" smtClean="0"/>
              <a:t>Structure </a:t>
            </a:r>
            <a:r>
              <a:rPr lang="en-US" sz="2000" b="1" dirty="0"/>
              <a:t>of the </a:t>
            </a:r>
            <a:r>
              <a:rPr lang="en-US" sz="2000" b="1" dirty="0" smtClean="0"/>
              <a:t>Peritoneum:-</a:t>
            </a:r>
            <a:endParaRPr lang="en-US" sz="2000" b="1" dirty="0"/>
          </a:p>
          <a:p>
            <a:pPr marL="0" indent="0" algn="l" rtl="0">
              <a:buNone/>
            </a:pPr>
            <a:r>
              <a:rPr lang="en-US" sz="2400" b="1" dirty="0">
                <a:solidFill>
                  <a:srgbClr val="FF0000"/>
                </a:solidFill>
              </a:rPr>
              <a:t>The peritoneum </a:t>
            </a:r>
            <a:r>
              <a:rPr lang="en-US" sz="2000" b="1" dirty="0"/>
              <a:t>consists of two layers </a:t>
            </a:r>
            <a:endParaRPr lang="en-US" sz="2000" b="1" dirty="0" smtClean="0"/>
          </a:p>
          <a:p>
            <a:pPr marL="0" indent="0" algn="l" rtl="0">
              <a:buNone/>
            </a:pPr>
            <a:r>
              <a:rPr lang="en-US" sz="2000" b="1" dirty="0" smtClean="0"/>
              <a:t>that </a:t>
            </a:r>
            <a:r>
              <a:rPr lang="en-US" sz="2000" b="1" dirty="0"/>
              <a:t>are continuous with each other: </a:t>
            </a:r>
            <a:endParaRPr lang="en-US" sz="2000" b="1" dirty="0" smtClean="0"/>
          </a:p>
          <a:p>
            <a:pPr marL="0" indent="0" algn="l" rtl="0">
              <a:buNone/>
            </a:pPr>
            <a:r>
              <a:rPr lang="en-US" sz="2000" b="1" dirty="0" smtClean="0"/>
              <a:t>the </a:t>
            </a:r>
            <a:r>
              <a:rPr lang="en-US" sz="2000" b="1" dirty="0">
                <a:solidFill>
                  <a:srgbClr val="FF0000"/>
                </a:solidFill>
              </a:rPr>
              <a:t>parietal</a:t>
            </a:r>
            <a:r>
              <a:rPr lang="en-US" sz="2000" b="1" dirty="0"/>
              <a:t> peritoneum and the </a:t>
            </a:r>
            <a:r>
              <a:rPr lang="en-US" sz="2000" b="1" dirty="0">
                <a:solidFill>
                  <a:srgbClr val="FF0000"/>
                </a:solidFill>
              </a:rPr>
              <a:t>visceral </a:t>
            </a:r>
            <a:endParaRPr lang="en-US" sz="2000" b="1" dirty="0" smtClean="0">
              <a:solidFill>
                <a:srgbClr val="FF0000"/>
              </a:solidFill>
            </a:endParaRPr>
          </a:p>
          <a:p>
            <a:pPr marL="0" indent="0" algn="l" rtl="0">
              <a:buNone/>
            </a:pPr>
            <a:r>
              <a:rPr lang="en-US" sz="2000" b="1" dirty="0" smtClean="0"/>
              <a:t>peritoneum</a:t>
            </a:r>
            <a:r>
              <a:rPr lang="en-US" sz="2000" b="1" dirty="0"/>
              <a:t>. Both types are made up of </a:t>
            </a:r>
            <a:endParaRPr lang="en-US" sz="2000" b="1" dirty="0" smtClean="0"/>
          </a:p>
          <a:p>
            <a:pPr marL="0" indent="0" algn="l" rtl="0">
              <a:buNone/>
            </a:pPr>
            <a:r>
              <a:rPr lang="en-US" sz="2000" b="1" dirty="0" smtClean="0"/>
              <a:t>simple </a:t>
            </a:r>
            <a:r>
              <a:rPr lang="en-US" sz="2000" b="1" dirty="0"/>
              <a:t>squamous epithelial </a:t>
            </a:r>
            <a:r>
              <a:rPr lang="en-US" sz="2000" b="1" dirty="0" smtClean="0"/>
              <a:t>cells( mesothelium.) </a:t>
            </a:r>
          </a:p>
          <a:p>
            <a:pPr marL="0" indent="0" algn="l" rtl="0">
              <a:buNone/>
            </a:pPr>
            <a:r>
              <a:rPr lang="en-US" sz="2000" b="1" dirty="0" smtClean="0">
                <a:solidFill>
                  <a:srgbClr val="FF0000"/>
                </a:solidFill>
              </a:rPr>
              <a:t>The </a:t>
            </a:r>
            <a:r>
              <a:rPr lang="en-US" sz="2000" b="1" dirty="0">
                <a:solidFill>
                  <a:srgbClr val="FF0000"/>
                </a:solidFill>
              </a:rPr>
              <a:t>parietal peritoneum </a:t>
            </a:r>
            <a:r>
              <a:rPr lang="en-US" sz="2000" b="1" dirty="0"/>
              <a:t>lines the internal </a:t>
            </a:r>
            <a:endParaRPr lang="en-US" sz="2000" b="1" dirty="0" smtClean="0"/>
          </a:p>
          <a:p>
            <a:pPr marL="0" indent="0" algn="l" rtl="0">
              <a:buNone/>
            </a:pPr>
            <a:r>
              <a:rPr lang="en-US" sz="2000" b="1" dirty="0" smtClean="0"/>
              <a:t>surface </a:t>
            </a:r>
            <a:r>
              <a:rPr lang="en-US" sz="2000" b="1" dirty="0"/>
              <a:t>of the abdominopelvic wall. </a:t>
            </a:r>
            <a:r>
              <a:rPr lang="en-US" sz="2000" b="1" dirty="0" smtClean="0"/>
              <a:t>It is outer </a:t>
            </a:r>
          </a:p>
          <a:p>
            <a:pPr marL="0" indent="0" algn="l" rtl="0">
              <a:buNone/>
            </a:pPr>
            <a:r>
              <a:rPr lang="en-US" sz="2000" b="1" dirty="0" smtClean="0"/>
              <a:t>layer </a:t>
            </a:r>
            <a:r>
              <a:rPr lang="en-US" sz="2000" b="1" dirty="0"/>
              <a:t>which adheres to the anterior and </a:t>
            </a:r>
            <a:endParaRPr lang="en-US" sz="2000" b="1" dirty="0" smtClean="0"/>
          </a:p>
          <a:p>
            <a:pPr marL="0" indent="0" algn="l" rtl="0">
              <a:buNone/>
            </a:pPr>
            <a:r>
              <a:rPr lang="en-US" sz="2000" b="1" dirty="0" smtClean="0"/>
              <a:t>posterior </a:t>
            </a:r>
            <a:r>
              <a:rPr lang="en-US" sz="2000" b="1" dirty="0"/>
              <a:t>abdominal walls. </a:t>
            </a:r>
            <a:endParaRPr lang="en-US" sz="2000" b="1" dirty="0" smtClean="0"/>
          </a:p>
          <a:p>
            <a:pPr marL="0" indent="0" algn="l" rtl="0">
              <a:buNone/>
            </a:pPr>
            <a:r>
              <a:rPr lang="en-US" sz="2000" b="1" dirty="0">
                <a:solidFill>
                  <a:srgbClr val="FF0000"/>
                </a:solidFill>
              </a:rPr>
              <a:t>The visceral peritoneum </a:t>
            </a:r>
            <a:r>
              <a:rPr lang="en-US" sz="2000" b="1" dirty="0" smtClean="0"/>
              <a:t>It is </a:t>
            </a:r>
            <a:r>
              <a:rPr lang="en-US" sz="2000" b="1" dirty="0"/>
              <a:t>inner layer </a:t>
            </a:r>
            <a:r>
              <a:rPr lang="en-US" sz="2000" b="1" dirty="0" smtClean="0"/>
              <a:t>which </a:t>
            </a:r>
          </a:p>
          <a:p>
            <a:pPr marL="0" indent="0" algn="l" rtl="0">
              <a:buNone/>
            </a:pPr>
            <a:r>
              <a:rPr lang="en-US" sz="2000" b="1" dirty="0" smtClean="0"/>
              <a:t>Lines the </a:t>
            </a:r>
            <a:r>
              <a:rPr lang="en-US" sz="2000" b="1" dirty="0"/>
              <a:t>abdominal </a:t>
            </a:r>
            <a:r>
              <a:rPr lang="en-US" sz="2000" b="1" dirty="0" smtClean="0"/>
              <a:t> organs</a:t>
            </a:r>
            <a:r>
              <a:rPr lang="en-US" sz="2000" b="1" dirty="0" smtClean="0">
                <a:solidFill>
                  <a:srgbClr val="FF0000"/>
                </a:solidFill>
              </a:rPr>
              <a:t>. </a:t>
            </a:r>
            <a:r>
              <a:rPr lang="en-US" sz="2000" b="1" dirty="0" smtClean="0"/>
              <a:t>invaginates </a:t>
            </a:r>
            <a:r>
              <a:rPr lang="en-US" sz="2000" b="1" dirty="0"/>
              <a:t>to cover </a:t>
            </a:r>
            <a:endParaRPr lang="en-US" sz="2000" b="1" dirty="0" smtClean="0"/>
          </a:p>
          <a:p>
            <a:pPr marL="0" indent="0" algn="l" rtl="0">
              <a:buNone/>
            </a:pPr>
            <a:r>
              <a:rPr lang="en-US" sz="2000" b="1" dirty="0" smtClean="0"/>
              <a:t>the </a:t>
            </a:r>
            <a:r>
              <a:rPr lang="en-US" sz="2000" b="1" dirty="0"/>
              <a:t>majority of the abdominal </a:t>
            </a:r>
            <a:r>
              <a:rPr lang="en-US" sz="2000" b="1" dirty="0" smtClean="0"/>
              <a:t>viscera</a:t>
            </a:r>
          </a:p>
          <a:p>
            <a:pPr marL="0" indent="0" algn="l" rtl="0">
              <a:buNone/>
            </a:pPr>
            <a:r>
              <a:rPr lang="en-US" sz="2000" b="1" dirty="0">
                <a:solidFill>
                  <a:srgbClr val="FF0000"/>
                </a:solidFill>
              </a:rPr>
              <a:t>The peritoneal cavity </a:t>
            </a:r>
            <a:r>
              <a:rPr lang="en-US" sz="2000" b="1" dirty="0"/>
              <a:t>is a potential space </a:t>
            </a:r>
            <a:endParaRPr lang="en-US" sz="2000" b="1" dirty="0" smtClean="0"/>
          </a:p>
          <a:p>
            <a:pPr marL="0" indent="0" algn="l" rtl="0">
              <a:buNone/>
            </a:pPr>
            <a:r>
              <a:rPr lang="en-US" sz="2000" b="1" dirty="0" smtClean="0"/>
              <a:t>between </a:t>
            </a:r>
            <a:r>
              <a:rPr lang="en-US" sz="2000" b="1" dirty="0"/>
              <a:t>the parietal and visceral peritoneum. </a:t>
            </a:r>
            <a:endParaRPr lang="en-US" sz="2000" b="1" dirty="0" smtClean="0"/>
          </a:p>
          <a:p>
            <a:pPr marL="0" indent="0" algn="l" rtl="0">
              <a:buNone/>
            </a:pPr>
            <a:r>
              <a:rPr lang="en-US" sz="2000" b="1" dirty="0" smtClean="0"/>
              <a:t>It </a:t>
            </a:r>
            <a:r>
              <a:rPr lang="en-US" sz="2000" b="1" dirty="0"/>
              <a:t>normally contains only a small amount </a:t>
            </a:r>
            <a:r>
              <a:rPr lang="en-US" sz="2000" b="1" dirty="0" smtClean="0"/>
              <a:t> of </a:t>
            </a:r>
          </a:p>
          <a:p>
            <a:pPr marL="0" indent="0" algn="l" rtl="0">
              <a:buNone/>
            </a:pPr>
            <a:r>
              <a:rPr lang="en-US" sz="2000" b="1" dirty="0" smtClean="0"/>
              <a:t>lubricating fluid. It is bounded anterior abdominal</a:t>
            </a:r>
          </a:p>
          <a:p>
            <a:pPr marL="0" indent="0" algn="l" rtl="0">
              <a:buNone/>
            </a:pPr>
            <a:r>
              <a:rPr lang="en-US" sz="2000" b="1" dirty="0" smtClean="0"/>
              <a:t>  muscle, diaphragm  ,spine ,pelvic floor </a:t>
            </a:r>
          </a:p>
          <a:p>
            <a:pPr marL="0" indent="0" algn="l" rtl="0">
              <a:buNone/>
            </a:pPr>
            <a:endParaRPr lang="en-US" sz="2000" b="1" dirty="0"/>
          </a:p>
          <a:p>
            <a:pPr marL="0" indent="0" algn="l" rtl="0">
              <a:buNone/>
            </a:pPr>
            <a:endParaRPr lang="en-US" sz="2000"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57" t="2782" r="4649" b="8472"/>
          <a:stretch/>
        </p:blipFill>
        <p:spPr bwMode="auto">
          <a:xfrm>
            <a:off x="5148064" y="476672"/>
            <a:ext cx="3995936"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5558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88640"/>
            <a:ext cx="9144000" cy="6669360"/>
          </a:xfrm>
        </p:spPr>
        <p:txBody>
          <a:bodyPr>
            <a:normAutofit fontScale="92500" lnSpcReduction="20000"/>
          </a:bodyPr>
          <a:lstStyle/>
          <a:p>
            <a:pPr marL="0" indent="0" algn="l" rtl="0">
              <a:buNone/>
            </a:pPr>
            <a:r>
              <a:rPr lang="en-US" sz="2400" b="1" dirty="0">
                <a:solidFill>
                  <a:srgbClr val="FF0000"/>
                </a:solidFill>
              </a:rPr>
              <a:t>The retroperitoneal space </a:t>
            </a:r>
            <a:r>
              <a:rPr lang="en-US" sz="2000" b="1" dirty="0"/>
              <a:t>is bounded by the posterior parietal peritoneum anteriorly and the lumbar spine </a:t>
            </a:r>
            <a:r>
              <a:rPr lang="en-US" sz="2000" b="1" dirty="0" smtClean="0"/>
              <a:t>posteriorly,  in which </a:t>
            </a:r>
            <a:r>
              <a:rPr lang="en-US" sz="2400" b="1" dirty="0" smtClean="0">
                <a:solidFill>
                  <a:srgbClr val="FF0000"/>
                </a:solidFill>
              </a:rPr>
              <a:t>retroperitoneal </a:t>
            </a:r>
            <a:r>
              <a:rPr lang="en-US" sz="2400" b="1" dirty="0">
                <a:solidFill>
                  <a:srgbClr val="FF0000"/>
                </a:solidFill>
              </a:rPr>
              <a:t>organs </a:t>
            </a:r>
            <a:r>
              <a:rPr lang="en-US" sz="2000" b="1" dirty="0"/>
              <a:t>are not associated with visceral peritoneum; they are only covered in </a:t>
            </a:r>
            <a:r>
              <a:rPr lang="en-US" sz="2000" b="1" dirty="0">
                <a:solidFill>
                  <a:srgbClr val="0070C0"/>
                </a:solidFill>
              </a:rPr>
              <a:t>parietal</a:t>
            </a:r>
            <a:r>
              <a:rPr lang="en-US" sz="2000" b="1" dirty="0"/>
              <a:t> </a:t>
            </a:r>
            <a:r>
              <a:rPr lang="en-US" sz="2000" b="1" dirty="0">
                <a:solidFill>
                  <a:srgbClr val="FF0000"/>
                </a:solidFill>
              </a:rPr>
              <a:t>peritoneum, </a:t>
            </a:r>
            <a:r>
              <a:rPr lang="en-US" sz="2000" b="1" dirty="0"/>
              <a:t>and that peritoneum only covers their anterior surface</a:t>
            </a:r>
            <a:r>
              <a:rPr lang="en-US" sz="2000" b="1" dirty="0" smtClean="0"/>
              <a:t>. </a:t>
            </a:r>
          </a:p>
          <a:p>
            <a:pPr marL="0" indent="0" algn="l" rtl="0">
              <a:buNone/>
            </a:pPr>
            <a:r>
              <a:rPr lang="en-US" sz="2000" b="1" dirty="0" smtClean="0">
                <a:solidFill>
                  <a:srgbClr val="FF0000"/>
                </a:solidFill>
              </a:rPr>
              <a:t>The </a:t>
            </a:r>
            <a:r>
              <a:rPr lang="en-US" sz="2000" b="1" dirty="0">
                <a:solidFill>
                  <a:srgbClr val="FF0000"/>
                </a:solidFill>
              </a:rPr>
              <a:t>retroperitoneal space </a:t>
            </a:r>
            <a:r>
              <a:rPr lang="en-US" sz="2000" b="1" dirty="0"/>
              <a:t>contains the </a:t>
            </a:r>
            <a:r>
              <a:rPr lang="en-US" sz="2000" b="1" dirty="0" smtClean="0"/>
              <a:t>kidneys,</a:t>
            </a:r>
          </a:p>
          <a:p>
            <a:pPr marL="0" indent="0" algn="l" rtl="0">
              <a:buNone/>
            </a:pPr>
            <a:r>
              <a:rPr lang="en-US" sz="2000" b="1" dirty="0" smtClean="0"/>
              <a:t> adrenal glands, pancreas expect(tail), </a:t>
            </a:r>
            <a:r>
              <a:rPr lang="en-US" sz="2000" b="1" dirty="0"/>
              <a:t>nerve roots, </a:t>
            </a:r>
            <a:endParaRPr lang="en-US" sz="2000" b="1" dirty="0" smtClean="0"/>
          </a:p>
          <a:p>
            <a:pPr marL="0" indent="0" algn="l" rtl="0">
              <a:buNone/>
            </a:pPr>
            <a:r>
              <a:rPr lang="en-US" sz="2000" b="1" dirty="0" smtClean="0"/>
              <a:t>lymph </a:t>
            </a:r>
            <a:r>
              <a:rPr lang="en-US" sz="2000" b="1" dirty="0"/>
              <a:t>nodes, abdominal aorta, </a:t>
            </a:r>
            <a:endParaRPr lang="en-US" sz="2000" b="1" dirty="0" smtClean="0"/>
          </a:p>
          <a:p>
            <a:pPr marL="0" indent="0" algn="l" rtl="0">
              <a:buNone/>
            </a:pPr>
            <a:r>
              <a:rPr lang="en-US" sz="2000" b="1" dirty="0" smtClean="0"/>
              <a:t>and </a:t>
            </a:r>
            <a:r>
              <a:rPr lang="en-US" sz="2000" b="1" dirty="0"/>
              <a:t>inferior vena </a:t>
            </a:r>
            <a:r>
              <a:rPr lang="en-US" sz="2000" b="1" dirty="0" smtClean="0"/>
              <a:t>cava, Colon(ascending and </a:t>
            </a:r>
          </a:p>
          <a:p>
            <a:pPr marL="0" indent="0" algn="l" rtl="0">
              <a:buNone/>
            </a:pPr>
            <a:r>
              <a:rPr lang="en-US" sz="2000" b="1" dirty="0" smtClean="0"/>
              <a:t>descending parts)duodenum(2-4parts)</a:t>
            </a:r>
          </a:p>
          <a:p>
            <a:pPr marL="0" indent="0" algn="l" rtl="0">
              <a:buNone/>
            </a:pPr>
            <a:r>
              <a:rPr lang="en-US" sz="2000" b="1" dirty="0" smtClean="0"/>
              <a:t> </a:t>
            </a:r>
            <a:r>
              <a:rPr lang="en-US" sz="2000" b="1" dirty="0"/>
              <a:t>esophagus, </a:t>
            </a:r>
            <a:r>
              <a:rPr lang="en-US" sz="2000" b="1" dirty="0" smtClean="0"/>
              <a:t>rectum( lower2/3)and ureters</a:t>
            </a:r>
          </a:p>
          <a:p>
            <a:pPr marL="0" indent="0" algn="l" rtl="0">
              <a:buNone/>
            </a:pPr>
            <a:r>
              <a:rPr lang="en-US" sz="2000" b="1" dirty="0" smtClean="0"/>
              <a:t>are usually fixed to the posterior</a:t>
            </a:r>
          </a:p>
          <a:p>
            <a:pPr marL="0" indent="0" algn="l" rtl="0">
              <a:buNone/>
            </a:pPr>
            <a:r>
              <a:rPr lang="en-US" sz="2000" b="1" dirty="0" smtClean="0"/>
              <a:t> </a:t>
            </a:r>
            <a:r>
              <a:rPr lang="en-US" sz="2000" b="1" dirty="0"/>
              <a:t>abdominal wall. </a:t>
            </a:r>
            <a:endParaRPr lang="en-US" sz="2000" b="1" dirty="0" smtClean="0"/>
          </a:p>
          <a:p>
            <a:pPr marL="0" indent="0" algn="l" rtl="0">
              <a:buNone/>
            </a:pPr>
            <a:r>
              <a:rPr lang="en-US" sz="2400" b="1" dirty="0">
                <a:solidFill>
                  <a:srgbClr val="FF0000"/>
                </a:solidFill>
              </a:rPr>
              <a:t>I</a:t>
            </a:r>
            <a:r>
              <a:rPr lang="en-US" sz="2400" b="1" dirty="0" smtClean="0">
                <a:solidFill>
                  <a:srgbClr val="FF0000"/>
                </a:solidFill>
              </a:rPr>
              <a:t>ntraperitoneal </a:t>
            </a:r>
            <a:r>
              <a:rPr lang="en-US" sz="2400" b="1" dirty="0">
                <a:solidFill>
                  <a:srgbClr val="FF0000"/>
                </a:solidFill>
              </a:rPr>
              <a:t>organs </a:t>
            </a:r>
            <a:r>
              <a:rPr lang="en-US" sz="2000" b="1" dirty="0" smtClean="0"/>
              <a:t>are</a:t>
            </a:r>
          </a:p>
          <a:p>
            <a:pPr marL="0" indent="0" algn="l" rtl="0">
              <a:buNone/>
            </a:pPr>
            <a:r>
              <a:rPr lang="en-US" sz="2000" b="1" dirty="0" smtClean="0"/>
              <a:t> </a:t>
            </a:r>
            <a:r>
              <a:rPr lang="en-US" sz="2000" b="1" dirty="0"/>
              <a:t>enveloped by </a:t>
            </a:r>
            <a:r>
              <a:rPr lang="en-US" sz="2000" b="1" dirty="0">
                <a:solidFill>
                  <a:srgbClr val="0070C0"/>
                </a:solidFill>
              </a:rPr>
              <a:t>visceral </a:t>
            </a:r>
            <a:r>
              <a:rPr lang="en-US" sz="2000" b="1" dirty="0">
                <a:solidFill>
                  <a:srgbClr val="FF0000"/>
                </a:solidFill>
              </a:rPr>
              <a:t>peritoneum, </a:t>
            </a:r>
            <a:endParaRPr lang="en-US" sz="2000" b="1" dirty="0" smtClean="0">
              <a:solidFill>
                <a:srgbClr val="FF0000"/>
              </a:solidFill>
            </a:endParaRPr>
          </a:p>
          <a:p>
            <a:pPr marL="0" indent="0" algn="l" rtl="0">
              <a:buNone/>
            </a:pPr>
            <a:r>
              <a:rPr lang="en-US" sz="2000" b="1" dirty="0" smtClean="0"/>
              <a:t>which </a:t>
            </a:r>
            <a:r>
              <a:rPr lang="en-US" sz="2000" b="1" dirty="0"/>
              <a:t>covers the organ both </a:t>
            </a:r>
            <a:r>
              <a:rPr lang="en-US" sz="2000" b="1" dirty="0" smtClean="0"/>
              <a:t>anteriorly</a:t>
            </a:r>
          </a:p>
          <a:p>
            <a:pPr marL="0" indent="0" algn="l" rtl="0">
              <a:buNone/>
            </a:pPr>
            <a:r>
              <a:rPr lang="en-US" sz="2000" b="1" dirty="0" smtClean="0"/>
              <a:t> </a:t>
            </a:r>
            <a:r>
              <a:rPr lang="en-US" sz="2000" b="1" dirty="0"/>
              <a:t>and posteriorly. Examples </a:t>
            </a:r>
            <a:r>
              <a:rPr lang="en-US" sz="2000" b="1" dirty="0" smtClean="0"/>
              <a:t>include</a:t>
            </a:r>
          </a:p>
          <a:p>
            <a:pPr marL="0" indent="0" algn="l" rtl="0">
              <a:buNone/>
            </a:pPr>
            <a:r>
              <a:rPr lang="en-US" sz="2000" b="1" dirty="0" smtClean="0"/>
              <a:t> </a:t>
            </a:r>
            <a:r>
              <a:rPr lang="en-US" sz="2000" b="1" dirty="0"/>
              <a:t>the stomach, liver and </a:t>
            </a:r>
            <a:r>
              <a:rPr lang="en-US" sz="2000" b="1" dirty="0" smtClean="0"/>
              <a:t>spleen, </a:t>
            </a:r>
          </a:p>
          <a:p>
            <a:pPr marL="0" indent="0" algn="l" rtl="0">
              <a:buNone/>
            </a:pPr>
            <a:r>
              <a:rPr lang="en-US" sz="2000" b="1" dirty="0" smtClean="0"/>
              <a:t> duodenum (1</a:t>
            </a:r>
            <a:r>
              <a:rPr lang="en-US" sz="2000" b="1" baseline="30000" dirty="0" smtClean="0"/>
              <a:t>st</a:t>
            </a:r>
            <a:r>
              <a:rPr lang="en-US" sz="2000" b="1" dirty="0" smtClean="0"/>
              <a:t> part),Jejunum  ilium, transvers ,</a:t>
            </a:r>
          </a:p>
          <a:p>
            <a:pPr marL="0" indent="0" algn="l" rtl="0">
              <a:buNone/>
            </a:pPr>
            <a:r>
              <a:rPr lang="en-US" sz="2000" b="1" dirty="0" smtClean="0"/>
              <a:t>Colon, cecum , tail of  pancreas , appendix</a:t>
            </a:r>
          </a:p>
          <a:p>
            <a:pPr marL="0" indent="0" algn="l" rtl="0">
              <a:buNone/>
            </a:pPr>
            <a:r>
              <a:rPr lang="en-US" sz="2000" b="1" dirty="0" smtClean="0"/>
              <a:t> sigmoid ,rectum(upper1/3)and aorta.</a:t>
            </a:r>
          </a:p>
          <a:p>
            <a:pPr marL="0" indent="0" algn="l" rtl="0">
              <a:buNone/>
            </a:pPr>
            <a:r>
              <a:rPr lang="en-US" sz="2000" b="1" dirty="0" smtClean="0"/>
              <a:t> in </a:t>
            </a:r>
            <a:r>
              <a:rPr lang="en-US" sz="2000" b="1" dirty="0"/>
              <a:t>women, the </a:t>
            </a:r>
            <a:r>
              <a:rPr lang="en-US" sz="2000" b="1" dirty="0" smtClean="0"/>
              <a:t>uterus,</a:t>
            </a:r>
          </a:p>
          <a:p>
            <a:pPr marL="0" indent="0" algn="l" rtl="0">
              <a:buNone/>
            </a:pPr>
            <a:r>
              <a:rPr lang="en-US" sz="2000" b="1" dirty="0" smtClean="0"/>
              <a:t>fallopian </a:t>
            </a:r>
            <a:r>
              <a:rPr lang="en-US" sz="2000" b="1" dirty="0"/>
              <a:t>tubes, ovaries, and gonadal </a:t>
            </a:r>
            <a:r>
              <a:rPr lang="en-US" sz="2000" b="1" dirty="0" smtClean="0"/>
              <a:t>blood</a:t>
            </a:r>
          </a:p>
          <a:p>
            <a:pPr marL="0" indent="0" algn="l" rtl="0">
              <a:buNone/>
            </a:pPr>
            <a:r>
              <a:rPr lang="en-US" sz="2000" b="1" dirty="0" smtClean="0"/>
              <a:t> vessels.</a:t>
            </a:r>
            <a:endParaRPr lang="en-US" sz="2000"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844824"/>
            <a:ext cx="4353722" cy="479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2424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2009" y="332656"/>
            <a:ext cx="8964488" cy="6552728"/>
          </a:xfrm>
        </p:spPr>
        <p:txBody>
          <a:bodyPr>
            <a:normAutofit fontScale="92500" lnSpcReduction="20000"/>
          </a:bodyPr>
          <a:lstStyle/>
          <a:p>
            <a:pPr marL="0" indent="0" algn="l" rtl="0">
              <a:buNone/>
            </a:pPr>
            <a:r>
              <a:rPr lang="en-US" sz="2000" b="1" dirty="0">
                <a:solidFill>
                  <a:srgbClr val="FF0000"/>
                </a:solidFill>
              </a:rPr>
              <a:t>The </a:t>
            </a:r>
            <a:r>
              <a:rPr lang="en-US" sz="2000" b="1" dirty="0" err="1" smtClean="0">
                <a:solidFill>
                  <a:srgbClr val="FF0000"/>
                </a:solidFill>
              </a:rPr>
              <a:t>omenta</a:t>
            </a:r>
            <a:r>
              <a:rPr lang="en-US" sz="2000" b="1" dirty="0"/>
              <a:t> which hangs in </a:t>
            </a:r>
            <a:r>
              <a:rPr lang="en-US" sz="2000" b="1" dirty="0" smtClean="0"/>
              <a:t>front</a:t>
            </a:r>
          </a:p>
          <a:p>
            <a:pPr marL="0" indent="0" algn="l" rtl="0">
              <a:buNone/>
            </a:pPr>
            <a:r>
              <a:rPr lang="en-US" sz="2000" b="1" dirty="0" smtClean="0"/>
              <a:t> </a:t>
            </a:r>
            <a:r>
              <a:rPr lang="en-US" sz="2000" b="1" dirty="0"/>
              <a:t>of the stomach and </a:t>
            </a:r>
            <a:r>
              <a:rPr lang="en-US" sz="2000" b="1" dirty="0" smtClean="0"/>
              <a:t>intestine </a:t>
            </a:r>
            <a:r>
              <a:rPr lang="en-US" sz="1900" b="1" dirty="0" smtClean="0">
                <a:solidFill>
                  <a:schemeClr val="tx1">
                    <a:lumMod val="95000"/>
                    <a:lumOff val="5000"/>
                  </a:schemeClr>
                </a:solidFill>
              </a:rPr>
              <a:t>are </a:t>
            </a:r>
          </a:p>
          <a:p>
            <a:pPr marL="0" indent="0" algn="l" rtl="0">
              <a:buNone/>
            </a:pPr>
            <a:r>
              <a:rPr lang="en-US" sz="1900" b="1" dirty="0" smtClean="0"/>
              <a:t>Sheet of visceral peritoneum </a:t>
            </a:r>
          </a:p>
          <a:p>
            <a:pPr marL="0" indent="0" algn="l" rtl="0">
              <a:buNone/>
            </a:pPr>
            <a:r>
              <a:rPr lang="en-US" sz="1900" b="1" dirty="0" smtClean="0"/>
              <a:t>that </a:t>
            </a:r>
            <a:r>
              <a:rPr lang="en-US" sz="1900" b="1" dirty="0"/>
              <a:t>extend from the stomach and </a:t>
            </a:r>
            <a:endParaRPr lang="en-US" sz="1900" b="1" dirty="0" smtClean="0"/>
          </a:p>
          <a:p>
            <a:pPr marL="0" indent="0" algn="l" rtl="0">
              <a:buNone/>
            </a:pPr>
            <a:r>
              <a:rPr lang="en-US" sz="1900" b="1" dirty="0" smtClean="0"/>
              <a:t>proximal </a:t>
            </a:r>
            <a:r>
              <a:rPr lang="en-US" sz="1900" b="1" dirty="0"/>
              <a:t>part </a:t>
            </a:r>
            <a:r>
              <a:rPr lang="en-US" sz="1900" b="1" dirty="0" smtClean="0"/>
              <a:t> of duodenum to other</a:t>
            </a:r>
          </a:p>
          <a:p>
            <a:pPr marL="0" indent="0" algn="l" rtl="0">
              <a:buNone/>
            </a:pPr>
            <a:r>
              <a:rPr lang="en-US" sz="1900" b="1" dirty="0" smtClean="0"/>
              <a:t>Abdominal organs</a:t>
            </a:r>
          </a:p>
          <a:p>
            <a:pPr marL="0" indent="0" algn="l" rtl="0">
              <a:buNone/>
            </a:pPr>
            <a:r>
              <a:rPr lang="en-US" sz="2000" b="1" dirty="0" smtClean="0">
                <a:solidFill>
                  <a:srgbClr val="FF0000"/>
                </a:solidFill>
              </a:rPr>
              <a:t>The</a:t>
            </a:r>
            <a:r>
              <a:rPr lang="en-US" b="1" dirty="0" smtClean="0">
                <a:solidFill>
                  <a:srgbClr val="FF0000"/>
                </a:solidFill>
              </a:rPr>
              <a:t> </a:t>
            </a:r>
            <a:r>
              <a:rPr lang="en-US" sz="2000" b="1" dirty="0" smtClean="0">
                <a:solidFill>
                  <a:srgbClr val="FF0000"/>
                </a:solidFill>
              </a:rPr>
              <a:t>greater </a:t>
            </a:r>
            <a:r>
              <a:rPr lang="en-US" sz="2000" b="1" dirty="0" err="1" smtClean="0">
                <a:solidFill>
                  <a:srgbClr val="FF0000"/>
                </a:solidFill>
              </a:rPr>
              <a:t>omentum</a:t>
            </a:r>
            <a:r>
              <a:rPr lang="en-US" sz="2000" b="1" dirty="0" smtClean="0">
                <a:solidFill>
                  <a:srgbClr val="FF0000"/>
                </a:solidFill>
              </a:rPr>
              <a:t> </a:t>
            </a:r>
            <a:r>
              <a:rPr lang="en-US" sz="1900" b="1" dirty="0" smtClean="0"/>
              <a:t>consists of </a:t>
            </a:r>
          </a:p>
          <a:p>
            <a:pPr marL="0" indent="0" algn="l" rtl="0">
              <a:buNone/>
            </a:pPr>
            <a:r>
              <a:rPr lang="en-US" sz="1900" b="1" dirty="0" smtClean="0"/>
              <a:t>four layers  of visceral peritoneum</a:t>
            </a:r>
          </a:p>
          <a:p>
            <a:pPr marL="0" indent="0" algn="l" rtl="0">
              <a:buNone/>
            </a:pPr>
            <a:r>
              <a:rPr lang="en-US" sz="1900" b="1" dirty="0" smtClean="0"/>
              <a:t>It descends from the greater  curvature</a:t>
            </a:r>
          </a:p>
          <a:p>
            <a:pPr marL="0" indent="0" algn="l" rtl="0">
              <a:buNone/>
            </a:pPr>
            <a:r>
              <a:rPr lang="en-US" sz="1900" b="1" dirty="0"/>
              <a:t> </a:t>
            </a:r>
            <a:r>
              <a:rPr lang="en-US" sz="1900" b="1" dirty="0" smtClean="0"/>
              <a:t> of the stomach  and proximal part </a:t>
            </a:r>
          </a:p>
          <a:p>
            <a:pPr marL="0" indent="0" algn="l" rtl="0">
              <a:buNone/>
            </a:pPr>
            <a:r>
              <a:rPr lang="en-US" sz="1900" b="1" dirty="0" smtClean="0"/>
              <a:t>of the duodenum, then folds back</a:t>
            </a:r>
          </a:p>
          <a:p>
            <a:pPr marL="0" indent="0" algn="l" rtl="0">
              <a:buNone/>
            </a:pPr>
            <a:r>
              <a:rPr lang="en-US" sz="1900" b="1" dirty="0" smtClean="0"/>
              <a:t> up and attach to the anterior </a:t>
            </a:r>
          </a:p>
          <a:p>
            <a:pPr marL="0" indent="0" algn="l" rtl="0">
              <a:buNone/>
            </a:pPr>
            <a:r>
              <a:rPr lang="en-US" sz="1900" b="1" dirty="0" smtClean="0"/>
              <a:t>Surface </a:t>
            </a:r>
          </a:p>
          <a:p>
            <a:pPr marL="0" indent="0" algn="l" rtl="0">
              <a:buNone/>
            </a:pPr>
            <a:r>
              <a:rPr lang="en-US" sz="2000" b="1" dirty="0" smtClean="0">
                <a:solidFill>
                  <a:srgbClr val="FF0000"/>
                </a:solidFill>
              </a:rPr>
              <a:t>The </a:t>
            </a:r>
            <a:r>
              <a:rPr lang="en-US" sz="2000" b="1" dirty="0">
                <a:solidFill>
                  <a:srgbClr val="FF0000"/>
                </a:solidFill>
              </a:rPr>
              <a:t>lesser omentum </a:t>
            </a:r>
            <a:r>
              <a:rPr lang="en-US" sz="2200" b="1" dirty="0">
                <a:solidFill>
                  <a:schemeClr val="tx1">
                    <a:lumMod val="95000"/>
                    <a:lumOff val="5000"/>
                  </a:schemeClr>
                </a:solidFill>
              </a:rPr>
              <a:t>is a double </a:t>
            </a:r>
            <a:r>
              <a:rPr lang="en-US" sz="2200" b="1" dirty="0" smtClean="0">
                <a:solidFill>
                  <a:schemeClr val="tx1">
                    <a:lumMod val="95000"/>
                    <a:lumOff val="5000"/>
                  </a:schemeClr>
                </a:solidFill>
              </a:rPr>
              <a:t>layer of visceral peritoneum, and is considerably smaller than the greater and attaches from  the lesser  curvature of the stomach and the proximal part of duodenum to the liver .</a:t>
            </a:r>
            <a:r>
              <a:rPr lang="en-US" sz="2200" b="1" dirty="0" err="1" smtClean="0">
                <a:solidFill>
                  <a:schemeClr val="tx1">
                    <a:lumMod val="95000"/>
                    <a:lumOff val="5000"/>
                  </a:schemeClr>
                </a:solidFill>
              </a:rPr>
              <a:t>lt</a:t>
            </a:r>
            <a:r>
              <a:rPr lang="en-US" sz="2200" b="1" dirty="0" smtClean="0">
                <a:solidFill>
                  <a:schemeClr val="tx1">
                    <a:lumMod val="95000"/>
                    <a:lumOff val="5000"/>
                  </a:schemeClr>
                </a:solidFill>
              </a:rPr>
              <a:t> consists of two parts the hepatogastric ligament (</a:t>
            </a:r>
            <a:r>
              <a:rPr lang="en-US" sz="2200" b="1" dirty="0">
                <a:solidFill>
                  <a:schemeClr val="tx1">
                    <a:lumMod val="95000"/>
                    <a:lumOff val="5000"/>
                  </a:schemeClr>
                </a:solidFill>
              </a:rPr>
              <a:t>the flat, broad sheet) and the hepatoduodenal ligament (the free edge, containing the portal triad</a:t>
            </a:r>
            <a:r>
              <a:rPr lang="en-US" sz="2200" b="1" dirty="0" smtClean="0">
                <a:solidFill>
                  <a:schemeClr val="tx1">
                    <a:lumMod val="95000"/>
                    <a:lumOff val="5000"/>
                  </a:schemeClr>
                </a:solidFill>
              </a:rPr>
              <a:t>).</a:t>
            </a:r>
          </a:p>
          <a:p>
            <a:pPr marL="0" indent="0" algn="l" rtl="0">
              <a:buNone/>
            </a:pPr>
            <a:r>
              <a:rPr lang="en-US" sz="2600" b="1" dirty="0">
                <a:solidFill>
                  <a:srgbClr val="FF0000"/>
                </a:solidFill>
              </a:rPr>
              <a:t>A peritoneal ligament </a:t>
            </a:r>
            <a:r>
              <a:rPr lang="en-US" sz="2200" b="1" dirty="0">
                <a:solidFill>
                  <a:schemeClr val="tx1">
                    <a:lumMod val="95000"/>
                    <a:lumOff val="5000"/>
                  </a:schemeClr>
                </a:solidFill>
              </a:rPr>
              <a:t>is a double fold of peritoneum that connects viscera together or connects viscera to the abdominal wall. </a:t>
            </a:r>
            <a:r>
              <a:rPr lang="en-US" sz="2200" b="1" dirty="0" smtClean="0">
                <a:solidFill>
                  <a:schemeClr val="tx1">
                    <a:lumMod val="95000"/>
                    <a:lumOff val="5000"/>
                  </a:schemeClr>
                </a:solidFill>
              </a:rPr>
              <a:t>Such as (</a:t>
            </a:r>
            <a:r>
              <a:rPr lang="en-US" sz="2200" b="1" dirty="0" smtClean="0">
                <a:solidFill>
                  <a:srgbClr val="FF0000"/>
                </a:solidFill>
              </a:rPr>
              <a:t>hepatogastric ligament</a:t>
            </a:r>
            <a:r>
              <a:rPr lang="en-US" sz="2200" b="1" dirty="0" smtClean="0">
                <a:solidFill>
                  <a:schemeClr val="tx1">
                    <a:lumMod val="95000"/>
                    <a:lumOff val="5000"/>
                  </a:schemeClr>
                </a:solidFill>
              </a:rPr>
              <a:t>,) </a:t>
            </a:r>
            <a:r>
              <a:rPr lang="en-US" sz="2200" b="1" dirty="0">
                <a:solidFill>
                  <a:schemeClr val="tx1">
                    <a:lumMod val="95000"/>
                    <a:lumOff val="5000"/>
                  </a:schemeClr>
                </a:solidFill>
              </a:rPr>
              <a:t>a portion of the </a:t>
            </a:r>
            <a:r>
              <a:rPr lang="en-US" sz="2200" b="1" dirty="0">
                <a:solidFill>
                  <a:srgbClr val="FF0000"/>
                </a:solidFill>
              </a:rPr>
              <a:t>lesser </a:t>
            </a:r>
            <a:r>
              <a:rPr lang="en-US" sz="2200" b="1" dirty="0" err="1">
                <a:solidFill>
                  <a:srgbClr val="FF0000"/>
                </a:solidFill>
              </a:rPr>
              <a:t>omentum</a:t>
            </a:r>
            <a:r>
              <a:rPr lang="en-US" sz="2200" b="1" dirty="0">
                <a:solidFill>
                  <a:srgbClr val="FF0000"/>
                </a:solidFill>
              </a:rPr>
              <a:t>, </a:t>
            </a:r>
            <a:r>
              <a:rPr lang="en-US" sz="2200" b="1" dirty="0">
                <a:solidFill>
                  <a:schemeClr val="tx1">
                    <a:lumMod val="95000"/>
                    <a:lumOff val="5000"/>
                  </a:schemeClr>
                </a:solidFill>
              </a:rPr>
              <a:t>which connects the </a:t>
            </a:r>
            <a:r>
              <a:rPr lang="en-US" sz="2200" b="1" dirty="0">
                <a:solidFill>
                  <a:srgbClr val="FF0000"/>
                </a:solidFill>
              </a:rPr>
              <a:t>liver </a:t>
            </a:r>
            <a:r>
              <a:rPr lang="en-US" sz="2200" b="1" dirty="0">
                <a:solidFill>
                  <a:schemeClr val="tx1">
                    <a:lumMod val="95000"/>
                    <a:lumOff val="5000"/>
                  </a:schemeClr>
                </a:solidFill>
              </a:rPr>
              <a:t>to the </a:t>
            </a:r>
            <a:r>
              <a:rPr lang="en-US" sz="2200" b="1" dirty="0">
                <a:solidFill>
                  <a:srgbClr val="FF0000"/>
                </a:solidFill>
              </a:rPr>
              <a:t>stomach.</a:t>
            </a:r>
          </a:p>
          <a:p>
            <a:pPr marL="0" indent="0" algn="l" rtl="0">
              <a:buNone/>
            </a:pPr>
            <a:endParaRPr lang="en-US" sz="1800" b="1" dirty="0">
              <a:solidFill>
                <a:schemeClr val="tx1">
                  <a:lumMod val="95000"/>
                  <a:lumOff val="5000"/>
                </a:schemeClr>
              </a:solidFill>
            </a:endParaRPr>
          </a:p>
          <a:p>
            <a:pPr marL="0" indent="0" algn="l" rtl="0">
              <a:buNone/>
            </a:pPr>
            <a:endParaRPr lang="en-US" sz="1800" b="1" dirty="0">
              <a:solidFill>
                <a:schemeClr val="tx1">
                  <a:lumMod val="95000"/>
                  <a:lumOff val="5000"/>
                </a:schemeClr>
              </a:solidFill>
            </a:endParaRPr>
          </a:p>
          <a:p>
            <a:pPr marL="0" indent="0" algn="l" rtl="0">
              <a:buNone/>
            </a:pP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228" b="4532"/>
          <a:stretch/>
        </p:blipFill>
        <p:spPr bwMode="auto">
          <a:xfrm>
            <a:off x="3923928" y="119268"/>
            <a:ext cx="5220072" cy="3957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3352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16632"/>
            <a:ext cx="8712968" cy="6552728"/>
          </a:xfrm>
        </p:spPr>
        <p:txBody>
          <a:bodyPr>
            <a:normAutofit/>
          </a:bodyPr>
          <a:lstStyle/>
          <a:p>
            <a:pPr marL="0" indent="0" algn="l" rtl="0">
              <a:buNone/>
            </a:pPr>
            <a:r>
              <a:rPr lang="en-US" sz="2400" b="1" dirty="0" smtClean="0">
                <a:solidFill>
                  <a:srgbClr val="FF0000"/>
                </a:solidFill>
              </a:rPr>
              <a:t>The </a:t>
            </a:r>
            <a:r>
              <a:rPr lang="en-US" sz="2400" b="1" dirty="0">
                <a:solidFill>
                  <a:srgbClr val="FF0000"/>
                </a:solidFill>
              </a:rPr>
              <a:t>function of the peritoneum</a:t>
            </a:r>
            <a:r>
              <a:rPr lang="en-US" sz="2400" b="1" dirty="0" smtClean="0">
                <a:solidFill>
                  <a:srgbClr val="FF0000"/>
                </a:solidFill>
              </a:rPr>
              <a:t>:</a:t>
            </a:r>
          </a:p>
          <a:p>
            <a:pPr marL="0" indent="0" algn="l" rtl="0">
              <a:buNone/>
            </a:pPr>
            <a:r>
              <a:rPr lang="en-US" sz="2000" b="1" dirty="0" smtClean="0"/>
              <a:t>1-protection  and warming  the organs due to presence of fat in its layers.</a:t>
            </a:r>
            <a:endParaRPr lang="en-US" sz="2000" b="1" dirty="0"/>
          </a:p>
          <a:p>
            <a:pPr marL="0" indent="0" algn="l" rtl="0">
              <a:buNone/>
            </a:pPr>
            <a:r>
              <a:rPr lang="en-US" sz="2000" b="1" dirty="0" smtClean="0">
                <a:solidFill>
                  <a:srgbClr val="FF0000"/>
                </a:solidFill>
              </a:rPr>
              <a:t>2-Lubrication</a:t>
            </a:r>
            <a:r>
              <a:rPr lang="en-US" sz="2000" b="1" dirty="0">
                <a:solidFill>
                  <a:srgbClr val="FF0000"/>
                </a:solidFill>
              </a:rPr>
              <a:t>. </a:t>
            </a:r>
            <a:r>
              <a:rPr lang="en-US" sz="2000" b="1" dirty="0"/>
              <a:t>Peritoneal fluid lubricates </a:t>
            </a:r>
            <a:r>
              <a:rPr lang="en-US" sz="2000" b="1" dirty="0" smtClean="0"/>
              <a:t>the </a:t>
            </a:r>
            <a:r>
              <a:rPr lang="en-US" sz="2000" b="1" dirty="0"/>
              <a:t>organs inside of </a:t>
            </a:r>
            <a:r>
              <a:rPr lang="en-US" sz="2000" b="1" dirty="0" smtClean="0"/>
              <a:t>the peritoneal </a:t>
            </a:r>
            <a:r>
              <a:rPr lang="en-US" sz="2000" b="1" dirty="0"/>
              <a:t>cavity (the ones that move).</a:t>
            </a:r>
          </a:p>
          <a:p>
            <a:pPr marL="0" indent="0" algn="l" rtl="0">
              <a:buNone/>
            </a:pPr>
            <a:r>
              <a:rPr lang="en-US" sz="2000" b="1" dirty="0" smtClean="0"/>
              <a:t>3</a:t>
            </a:r>
            <a:r>
              <a:rPr lang="en-US" sz="2000" b="1" dirty="0" smtClean="0">
                <a:solidFill>
                  <a:srgbClr val="FF0000"/>
                </a:solidFill>
              </a:rPr>
              <a:t>-connects</a:t>
            </a:r>
            <a:r>
              <a:rPr lang="en-US" sz="2000" b="1" dirty="0" smtClean="0"/>
              <a:t> the organs to each  other to </a:t>
            </a:r>
            <a:r>
              <a:rPr lang="en-US" sz="2000" b="1" dirty="0"/>
              <a:t>each other </a:t>
            </a:r>
            <a:r>
              <a:rPr lang="en-US" sz="2000" b="1" dirty="0" smtClean="0"/>
              <a:t> by ligaments and </a:t>
            </a:r>
            <a:r>
              <a:rPr lang="en-US" sz="2000" b="1" dirty="0"/>
              <a:t>attach your intestines to your back abdominal wall.</a:t>
            </a:r>
          </a:p>
          <a:p>
            <a:pPr marL="0" indent="0" algn="l" rtl="0">
              <a:buNone/>
            </a:pPr>
            <a:r>
              <a:rPr lang="en-US" sz="2000" b="1" dirty="0" smtClean="0"/>
              <a:t>4- </a:t>
            </a:r>
            <a:r>
              <a:rPr lang="en-US" sz="2000" b="1" dirty="0" smtClean="0">
                <a:solidFill>
                  <a:srgbClr val="FF0000"/>
                </a:solidFill>
              </a:rPr>
              <a:t>Passage</a:t>
            </a:r>
            <a:r>
              <a:rPr lang="en-US" sz="2000" b="1" dirty="0" smtClean="0"/>
              <a:t> for  Blood</a:t>
            </a:r>
            <a:r>
              <a:rPr lang="en-US" sz="2000" b="1" dirty="0"/>
              <a:t>, lymph and nerve supply. </a:t>
            </a:r>
            <a:r>
              <a:rPr lang="en-US" sz="2000" b="1" dirty="0" smtClean="0"/>
              <a:t>through </a:t>
            </a:r>
            <a:r>
              <a:rPr lang="en-US" sz="2000" b="1" dirty="0"/>
              <a:t>the layers of </a:t>
            </a:r>
            <a:r>
              <a:rPr lang="en-US" sz="2000" b="1" dirty="0" smtClean="0"/>
              <a:t>peritoneum</a:t>
            </a:r>
            <a:r>
              <a:rPr lang="en-US" sz="2000" b="1" dirty="0"/>
              <a:t>.</a:t>
            </a:r>
          </a:p>
          <a:p>
            <a:pPr marL="0" indent="0" algn="l" rtl="0">
              <a:buNone/>
            </a:pPr>
            <a:r>
              <a:rPr lang="en-US" sz="2000" b="1" dirty="0" smtClean="0">
                <a:solidFill>
                  <a:srgbClr val="FF0000"/>
                </a:solidFill>
              </a:rPr>
              <a:t>5-Immunity</a:t>
            </a:r>
            <a:r>
              <a:rPr lang="en-US" sz="2000" b="1" dirty="0">
                <a:solidFill>
                  <a:srgbClr val="FF0000"/>
                </a:solidFill>
              </a:rPr>
              <a:t>. </a:t>
            </a:r>
            <a:r>
              <a:rPr lang="en-US" sz="2000" b="1" dirty="0"/>
              <a:t>Your peritoneum serves as a barrier to injury and pathogens in your abdominal cavity. It recognizes invasive particles and sends in white blood cells to target them. It filters fluids in your peritoneal cavity and drains waste products away. The tissue also has rapid healing properties to repair its own </a:t>
            </a:r>
            <a:r>
              <a:rPr lang="en-US" sz="2000" b="1" dirty="0" smtClean="0"/>
              <a:t>injuries.</a:t>
            </a:r>
          </a:p>
          <a:p>
            <a:pPr marL="0" indent="0" algn="l" rtl="0">
              <a:buNone/>
            </a:pPr>
            <a:r>
              <a:rPr lang="en-US" sz="2400" b="1" dirty="0">
                <a:solidFill>
                  <a:srgbClr val="FF0000"/>
                </a:solidFill>
              </a:rPr>
              <a:t>The mesentery </a:t>
            </a:r>
            <a:r>
              <a:rPr lang="en-US" sz="2000" b="1" dirty="0" smtClean="0"/>
              <a:t>is </a:t>
            </a:r>
            <a:r>
              <a:rPr lang="en-US" sz="2000" b="1" dirty="0"/>
              <a:t>double layer of visceral peritoneum. attaches the small intestine and much of the large intestine to the posterior abdominal cavity. It provides a pathway for nerves, blood vessels and lymphatics to travel from the body wall to the </a:t>
            </a:r>
            <a:r>
              <a:rPr lang="en-US" sz="2000" b="1" dirty="0" smtClean="0"/>
              <a:t>viscera</a:t>
            </a:r>
            <a:endParaRPr lang="en-US" sz="2000" b="1" dirty="0"/>
          </a:p>
          <a:p>
            <a:pPr marL="0" indent="0" algn="l" rtl="0">
              <a:buNone/>
            </a:pPr>
            <a:r>
              <a:rPr lang="en-US" sz="2000" b="1" dirty="0" smtClean="0"/>
              <a:t>Mesentery </a:t>
            </a:r>
            <a:r>
              <a:rPr lang="en-US" sz="2000" b="1" dirty="0"/>
              <a:t>related to other parts of the gastrointestinal system is named according to the viscera it connects to, for example the transverse and sigmoid </a:t>
            </a:r>
            <a:r>
              <a:rPr lang="en-US" sz="2000" b="1" dirty="0" err="1"/>
              <a:t>mesocolons</a:t>
            </a:r>
            <a:r>
              <a:rPr lang="en-US" sz="2000" b="1" dirty="0"/>
              <a:t>, the </a:t>
            </a:r>
            <a:r>
              <a:rPr lang="en-US" sz="2000" b="1" dirty="0" err="1"/>
              <a:t>mesoappendix</a:t>
            </a:r>
            <a:endParaRPr lang="en-US" sz="2000" b="1" dirty="0"/>
          </a:p>
          <a:p>
            <a:pPr marL="0" indent="0" algn="l" rtl="0">
              <a:buNone/>
            </a:pPr>
            <a:endParaRPr lang="en-US" sz="2000" b="1" dirty="0"/>
          </a:p>
          <a:p>
            <a:pPr marL="0" indent="0" algn="l" rtl="0">
              <a:buNone/>
            </a:pPr>
            <a:endParaRPr lang="en-US" sz="2000" b="1" dirty="0" smtClean="0"/>
          </a:p>
          <a:p>
            <a:pPr marL="0" indent="0" algn="l" rtl="0">
              <a:buNone/>
            </a:pPr>
            <a:endParaRPr lang="en-US" sz="2400" b="1" dirty="0">
              <a:solidFill>
                <a:srgbClr val="FF0000"/>
              </a:solidFill>
            </a:endParaRPr>
          </a:p>
        </p:txBody>
      </p:sp>
    </p:spTree>
    <p:extLst>
      <p:ext uri="{BB962C8B-B14F-4D97-AF65-F5344CB8AC3E}">
        <p14:creationId xmlns:p14="http://schemas.microsoft.com/office/powerpoint/2010/main" val="1761773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752" y="81552"/>
            <a:ext cx="8856984" cy="6408712"/>
          </a:xfrm>
        </p:spPr>
        <p:txBody>
          <a:bodyPr/>
          <a:lstStyle/>
          <a:p>
            <a:pPr marL="0" indent="0" algn="l" rtl="0">
              <a:buNone/>
            </a:pPr>
            <a:r>
              <a:rPr lang="en-US" dirty="0"/>
              <a:t> </a:t>
            </a:r>
            <a:r>
              <a:rPr lang="en-US" dirty="0" smtClean="0"/>
              <a:t>   </a:t>
            </a:r>
          </a:p>
        </p:txBody>
      </p:sp>
      <p:sp>
        <p:nvSpPr>
          <p:cNvPr id="4" name="مستطيل 3"/>
          <p:cNvSpPr/>
          <p:nvPr/>
        </p:nvSpPr>
        <p:spPr>
          <a:xfrm>
            <a:off x="179512" y="72615"/>
            <a:ext cx="2717747" cy="461665"/>
          </a:xfrm>
          <a:prstGeom prst="rect">
            <a:avLst/>
          </a:prstGeom>
        </p:spPr>
        <p:txBody>
          <a:bodyPr wrap="square">
            <a:spAutoFit/>
          </a:bodyPr>
          <a:lstStyle/>
          <a:p>
            <a:pPr algn="l" rtl="0"/>
            <a:r>
              <a:rPr lang="en-US" sz="2400" b="1" dirty="0">
                <a:solidFill>
                  <a:srgbClr val="FF0000"/>
                </a:solidFill>
              </a:rPr>
              <a:t>Dorsal body cavity</a:t>
            </a:r>
          </a:p>
        </p:txBody>
      </p:sp>
      <p:sp>
        <p:nvSpPr>
          <p:cNvPr id="5" name="مستطيل 4"/>
          <p:cNvSpPr/>
          <p:nvPr/>
        </p:nvSpPr>
        <p:spPr>
          <a:xfrm>
            <a:off x="38202" y="528195"/>
            <a:ext cx="8964488" cy="6247864"/>
          </a:xfrm>
          <a:prstGeom prst="rect">
            <a:avLst/>
          </a:prstGeom>
        </p:spPr>
        <p:txBody>
          <a:bodyPr wrap="square">
            <a:spAutoFit/>
          </a:bodyPr>
          <a:lstStyle/>
          <a:p>
            <a:pPr algn="l" rtl="0"/>
            <a:r>
              <a:rPr lang="en-US" sz="2000" b="1" dirty="0"/>
              <a:t>The </a:t>
            </a:r>
            <a:r>
              <a:rPr lang="en-US" sz="2000" b="1" dirty="0">
                <a:solidFill>
                  <a:srgbClr val="FF0000"/>
                </a:solidFill>
              </a:rPr>
              <a:t>dorsal cavity </a:t>
            </a:r>
            <a:r>
              <a:rPr lang="en-US" sz="2000" b="1" dirty="0"/>
              <a:t>is at the posterior, or back, of the body, including both the head and the back of the trunk. The </a:t>
            </a:r>
            <a:r>
              <a:rPr lang="en-US" sz="2000" b="1" dirty="0">
                <a:solidFill>
                  <a:srgbClr val="FF0000"/>
                </a:solidFill>
              </a:rPr>
              <a:t>dorsal cavity </a:t>
            </a:r>
            <a:r>
              <a:rPr lang="en-US" sz="2000" b="1" dirty="0"/>
              <a:t>is subdivided into the </a:t>
            </a:r>
            <a:r>
              <a:rPr lang="en-US" sz="2000" b="1" dirty="0">
                <a:solidFill>
                  <a:srgbClr val="FF0000"/>
                </a:solidFill>
              </a:rPr>
              <a:t>cranial</a:t>
            </a:r>
            <a:r>
              <a:rPr lang="en-US" sz="2000" b="1" dirty="0"/>
              <a:t> and </a:t>
            </a:r>
            <a:r>
              <a:rPr lang="en-US" sz="2000" b="1" dirty="0">
                <a:solidFill>
                  <a:srgbClr val="FF0000"/>
                </a:solidFill>
              </a:rPr>
              <a:t>spina</a:t>
            </a:r>
            <a:r>
              <a:rPr lang="en-US" sz="2000" b="1" dirty="0"/>
              <a:t>l </a:t>
            </a:r>
            <a:r>
              <a:rPr lang="en-US" sz="2000" b="1" dirty="0" smtClean="0"/>
              <a:t>cavities</a:t>
            </a:r>
            <a:endParaRPr lang="en-US" sz="2000" b="1" dirty="0"/>
          </a:p>
          <a:p>
            <a:pPr algn="l" rtl="0"/>
            <a:r>
              <a:rPr lang="en-US" sz="2000" b="1" dirty="0"/>
              <a:t>The </a:t>
            </a:r>
            <a:r>
              <a:rPr lang="en-US" sz="2000" b="1" dirty="0">
                <a:solidFill>
                  <a:srgbClr val="FF0000"/>
                </a:solidFill>
              </a:rPr>
              <a:t>cranial cavity </a:t>
            </a:r>
            <a:r>
              <a:rPr lang="en-US" sz="2000" b="1" dirty="0"/>
              <a:t>fills most of the upper </a:t>
            </a:r>
            <a:r>
              <a:rPr lang="en-US" sz="2000" b="1" dirty="0" smtClean="0"/>
              <a:t>part </a:t>
            </a:r>
          </a:p>
          <a:p>
            <a:pPr algn="l" rtl="0"/>
            <a:r>
              <a:rPr lang="en-US" sz="2000" b="1" dirty="0" smtClean="0"/>
              <a:t>of </a:t>
            </a:r>
            <a:r>
              <a:rPr lang="en-US" sz="2000" b="1" dirty="0"/>
              <a:t>the skull and contains the </a:t>
            </a:r>
            <a:r>
              <a:rPr lang="en-US" sz="2000" b="1" dirty="0">
                <a:solidFill>
                  <a:srgbClr val="FF0000"/>
                </a:solidFill>
              </a:rPr>
              <a:t>brain.</a:t>
            </a:r>
          </a:p>
          <a:p>
            <a:pPr algn="l" rtl="0"/>
            <a:r>
              <a:rPr lang="en-US" sz="2000" b="1" dirty="0"/>
              <a:t>The </a:t>
            </a:r>
            <a:r>
              <a:rPr lang="en-US" sz="2000" b="1" dirty="0">
                <a:solidFill>
                  <a:srgbClr val="FF0000"/>
                </a:solidFill>
              </a:rPr>
              <a:t>spinal cavity </a:t>
            </a:r>
            <a:r>
              <a:rPr lang="en-US" sz="2000" b="1" dirty="0"/>
              <a:t>is a very long, narrow </a:t>
            </a:r>
            <a:r>
              <a:rPr lang="en-US" sz="2000" b="1" dirty="0" smtClean="0"/>
              <a:t>cavity</a:t>
            </a:r>
          </a:p>
          <a:p>
            <a:pPr algn="l" rtl="0"/>
            <a:r>
              <a:rPr lang="en-US" sz="2000" b="1" dirty="0" smtClean="0"/>
              <a:t> </a:t>
            </a:r>
            <a:r>
              <a:rPr lang="en-US" sz="2000" b="1" dirty="0"/>
              <a:t>inside the vertebral column. It runs the </a:t>
            </a:r>
            <a:r>
              <a:rPr lang="en-US" sz="2000" b="1" dirty="0" smtClean="0"/>
              <a:t>length</a:t>
            </a:r>
          </a:p>
          <a:p>
            <a:pPr algn="l" rtl="0"/>
            <a:r>
              <a:rPr lang="en-US" sz="2000" b="1" dirty="0" smtClean="0"/>
              <a:t> </a:t>
            </a:r>
            <a:r>
              <a:rPr lang="en-US" sz="2000" b="1" dirty="0"/>
              <a:t>of the trunk and contains the </a:t>
            </a:r>
            <a:r>
              <a:rPr lang="en-US" sz="2000" b="1" dirty="0">
                <a:solidFill>
                  <a:srgbClr val="FF0000"/>
                </a:solidFill>
              </a:rPr>
              <a:t>spinal cord.</a:t>
            </a:r>
          </a:p>
          <a:p>
            <a:pPr algn="l" rtl="0"/>
            <a:r>
              <a:rPr lang="en-US" sz="2000" b="1" dirty="0"/>
              <a:t>The brain and spinal cord are protected by </a:t>
            </a:r>
            <a:endParaRPr lang="en-US" sz="2000" b="1" dirty="0" smtClean="0"/>
          </a:p>
          <a:p>
            <a:pPr algn="l" rtl="0"/>
            <a:r>
              <a:rPr lang="en-US" sz="2000" b="1" dirty="0" smtClean="0"/>
              <a:t>the </a:t>
            </a:r>
            <a:r>
              <a:rPr lang="en-US" sz="2000" b="1" dirty="0">
                <a:solidFill>
                  <a:srgbClr val="FF0000"/>
                </a:solidFill>
              </a:rPr>
              <a:t>bones of the skull </a:t>
            </a:r>
            <a:r>
              <a:rPr lang="en-US" sz="2000" b="1" dirty="0"/>
              <a:t>and the </a:t>
            </a:r>
            <a:r>
              <a:rPr lang="en-US" sz="2000" b="1" dirty="0">
                <a:solidFill>
                  <a:srgbClr val="FF0000"/>
                </a:solidFill>
              </a:rPr>
              <a:t>vertebrae</a:t>
            </a:r>
            <a:r>
              <a:rPr lang="en-US" sz="2000" b="1" dirty="0"/>
              <a:t> </a:t>
            </a:r>
            <a:r>
              <a:rPr lang="en-US" sz="2000" b="1" dirty="0" smtClean="0">
                <a:solidFill>
                  <a:srgbClr val="FF0000"/>
                </a:solidFill>
              </a:rPr>
              <a:t>of</a:t>
            </a:r>
          </a:p>
          <a:p>
            <a:pPr algn="l" rtl="0"/>
            <a:r>
              <a:rPr lang="en-US" sz="2000" b="1" dirty="0" smtClean="0">
                <a:solidFill>
                  <a:srgbClr val="FF0000"/>
                </a:solidFill>
              </a:rPr>
              <a:t> </a:t>
            </a:r>
            <a:r>
              <a:rPr lang="en-US" sz="2000" b="1" dirty="0">
                <a:solidFill>
                  <a:srgbClr val="FF0000"/>
                </a:solidFill>
              </a:rPr>
              <a:t>the spine</a:t>
            </a:r>
            <a:r>
              <a:rPr lang="en-US" sz="2000" b="1" dirty="0"/>
              <a:t>. They are further protected </a:t>
            </a:r>
            <a:r>
              <a:rPr lang="en-US" sz="2000" b="1" dirty="0" smtClean="0"/>
              <a:t>by</a:t>
            </a:r>
          </a:p>
          <a:p>
            <a:pPr algn="l" rtl="0"/>
            <a:r>
              <a:rPr lang="en-US" sz="2000" b="1" dirty="0" smtClean="0"/>
              <a:t> </a:t>
            </a:r>
            <a:r>
              <a:rPr lang="en-US" sz="2000" b="1" dirty="0"/>
              <a:t>the </a:t>
            </a:r>
            <a:r>
              <a:rPr lang="en-US" sz="2000" b="1" dirty="0">
                <a:solidFill>
                  <a:srgbClr val="FF0000"/>
                </a:solidFill>
              </a:rPr>
              <a:t>meninge</a:t>
            </a:r>
            <a:r>
              <a:rPr lang="en-US" sz="2000" b="1" dirty="0"/>
              <a:t>s, a three-layer membrane </a:t>
            </a:r>
            <a:endParaRPr lang="en-US" sz="2000" b="1" dirty="0" smtClean="0"/>
          </a:p>
          <a:p>
            <a:pPr algn="l" rtl="0"/>
            <a:r>
              <a:rPr lang="en-US" sz="2000" b="1" dirty="0" smtClean="0"/>
              <a:t>that </a:t>
            </a:r>
            <a:r>
              <a:rPr lang="en-US" sz="2000" b="1" dirty="0"/>
              <a:t>encloses the brain and spinal cord. </a:t>
            </a:r>
            <a:endParaRPr lang="en-US" sz="2000" b="1" dirty="0" smtClean="0"/>
          </a:p>
          <a:p>
            <a:pPr algn="l" rtl="0"/>
            <a:r>
              <a:rPr lang="en-US" sz="2000" b="1" dirty="0" smtClean="0"/>
              <a:t>A </a:t>
            </a:r>
            <a:r>
              <a:rPr lang="en-US" sz="2000" b="1" dirty="0"/>
              <a:t>thin layer of </a:t>
            </a:r>
            <a:r>
              <a:rPr lang="en-US" sz="2000" b="1" dirty="0">
                <a:solidFill>
                  <a:srgbClr val="FF0000"/>
                </a:solidFill>
              </a:rPr>
              <a:t>cerebrospinal fluid </a:t>
            </a:r>
            <a:r>
              <a:rPr lang="en-US" sz="2000" b="1" dirty="0" smtClean="0"/>
              <a:t>is</a:t>
            </a:r>
          </a:p>
          <a:p>
            <a:pPr algn="l" rtl="0"/>
            <a:r>
              <a:rPr lang="en-US" sz="2000" b="1" dirty="0" smtClean="0"/>
              <a:t> </a:t>
            </a:r>
            <a:r>
              <a:rPr lang="en-US" sz="2000" b="1" dirty="0"/>
              <a:t>maintained between two of the </a:t>
            </a:r>
            <a:endParaRPr lang="en-US" sz="2000" b="1" dirty="0" smtClean="0"/>
          </a:p>
          <a:p>
            <a:pPr algn="l" rtl="0"/>
            <a:r>
              <a:rPr lang="en-US" sz="2000" b="1" dirty="0" smtClean="0"/>
              <a:t>meningeal </a:t>
            </a:r>
            <a:r>
              <a:rPr lang="en-US" sz="2000" b="1" dirty="0"/>
              <a:t>layers. This </a:t>
            </a:r>
            <a:r>
              <a:rPr lang="en-US" sz="2000" b="1" dirty="0">
                <a:solidFill>
                  <a:srgbClr val="FF0000"/>
                </a:solidFill>
              </a:rPr>
              <a:t>clear fluid </a:t>
            </a:r>
            <a:r>
              <a:rPr lang="en-US" sz="2000" b="1" dirty="0" smtClean="0"/>
              <a:t>is</a:t>
            </a:r>
          </a:p>
          <a:p>
            <a:pPr algn="l" rtl="0"/>
            <a:r>
              <a:rPr lang="en-US" sz="2000" b="1" dirty="0" smtClean="0"/>
              <a:t> </a:t>
            </a:r>
            <a:r>
              <a:rPr lang="en-US" sz="2000" b="1" dirty="0"/>
              <a:t>produced by </a:t>
            </a:r>
            <a:r>
              <a:rPr lang="en-US" sz="2000" b="1" dirty="0">
                <a:solidFill>
                  <a:srgbClr val="FF0000"/>
                </a:solidFill>
              </a:rPr>
              <a:t>the brain</a:t>
            </a:r>
            <a:r>
              <a:rPr lang="en-US" sz="2000" b="1" dirty="0"/>
              <a:t>, and it provides </a:t>
            </a:r>
            <a:endParaRPr lang="en-US" sz="2000" b="1" dirty="0" smtClean="0"/>
          </a:p>
          <a:p>
            <a:pPr algn="l" rtl="0"/>
            <a:r>
              <a:rPr lang="en-US" sz="2000" b="1" dirty="0" smtClean="0">
                <a:solidFill>
                  <a:srgbClr val="FF0000"/>
                </a:solidFill>
              </a:rPr>
              <a:t>extra </a:t>
            </a:r>
            <a:r>
              <a:rPr lang="en-US" sz="2000" b="1" dirty="0">
                <a:solidFill>
                  <a:srgbClr val="FF0000"/>
                </a:solidFill>
              </a:rPr>
              <a:t>protection</a:t>
            </a:r>
            <a:r>
              <a:rPr lang="en-US" sz="2000" b="1" dirty="0"/>
              <a:t> and </a:t>
            </a:r>
            <a:r>
              <a:rPr lang="en-US" sz="2000" b="1" dirty="0">
                <a:solidFill>
                  <a:srgbClr val="FF0000"/>
                </a:solidFill>
              </a:rPr>
              <a:t>cushioning</a:t>
            </a:r>
            <a:r>
              <a:rPr lang="en-US" sz="2000" b="1" dirty="0"/>
              <a:t> for </a:t>
            </a:r>
            <a:r>
              <a:rPr lang="en-US" sz="2000" b="1" dirty="0" smtClean="0"/>
              <a:t>the</a:t>
            </a:r>
          </a:p>
          <a:p>
            <a:pPr algn="l" rtl="0"/>
            <a:r>
              <a:rPr lang="en-US" sz="2000" b="1" dirty="0" smtClean="0">
                <a:solidFill>
                  <a:srgbClr val="FF0000"/>
                </a:solidFill>
              </a:rPr>
              <a:t> </a:t>
            </a:r>
            <a:r>
              <a:rPr lang="en-US" sz="2000" b="1" dirty="0">
                <a:solidFill>
                  <a:srgbClr val="FF0000"/>
                </a:solidFill>
              </a:rPr>
              <a:t>brain </a:t>
            </a:r>
            <a:r>
              <a:rPr lang="en-US" sz="2000" b="1" dirty="0"/>
              <a:t>and </a:t>
            </a:r>
            <a:r>
              <a:rPr lang="en-US" sz="2000" b="1" dirty="0">
                <a:solidFill>
                  <a:srgbClr val="FF0000"/>
                </a:solidFill>
              </a:rPr>
              <a:t>spina</a:t>
            </a:r>
            <a:r>
              <a:rPr lang="en-US" sz="2000" b="1" dirty="0"/>
              <a:t>l </a:t>
            </a:r>
            <a:r>
              <a:rPr lang="en-US" sz="2000" b="1" dirty="0">
                <a:solidFill>
                  <a:srgbClr val="FF0000"/>
                </a:solidFill>
              </a:rPr>
              <a:t>cord.</a:t>
            </a:r>
          </a:p>
          <a:p>
            <a:pPr algn="l" rtl="0"/>
            <a:endParaRPr lang="en-US" sz="20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196752"/>
            <a:ext cx="3926634" cy="566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1799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20" r="1" b="5195"/>
          <a:stretch/>
        </p:blipFill>
        <p:spPr bwMode="auto">
          <a:xfrm>
            <a:off x="4898933" y="562563"/>
            <a:ext cx="4211960" cy="388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0" y="13342"/>
            <a:ext cx="6493544" cy="4462760"/>
          </a:xfrm>
          <a:prstGeom prst="rect">
            <a:avLst/>
          </a:prstGeom>
        </p:spPr>
        <p:txBody>
          <a:bodyPr wrap="square">
            <a:spAutoFit/>
          </a:bodyPr>
          <a:lstStyle/>
          <a:p>
            <a:pPr algn="l" rtl="0"/>
            <a:r>
              <a:rPr lang="en-US" sz="2400" b="1" dirty="0">
                <a:solidFill>
                  <a:srgbClr val="FF0000"/>
                </a:solidFill>
              </a:rPr>
              <a:t>The cranial cavity, </a:t>
            </a:r>
            <a:r>
              <a:rPr lang="en-US" sz="2000" b="1" dirty="0"/>
              <a:t>also known as intracranial space, is the space within the skull </a:t>
            </a:r>
            <a:r>
              <a:rPr lang="en-US" sz="2000" b="1" dirty="0" smtClean="0"/>
              <a:t>. </a:t>
            </a:r>
            <a:r>
              <a:rPr lang="en-US" sz="2000" b="1" dirty="0"/>
              <a:t>The cavity is formed by eight cranial bones  known as the  </a:t>
            </a:r>
            <a:r>
              <a:rPr lang="en-US" sz="2000" b="1" dirty="0" smtClean="0"/>
              <a:t>neurocranium </a:t>
            </a:r>
          </a:p>
          <a:p>
            <a:pPr algn="l" rtl="0"/>
            <a:r>
              <a:rPr lang="en-US" sz="2000" b="1" dirty="0" smtClean="0"/>
              <a:t>in </a:t>
            </a:r>
            <a:r>
              <a:rPr lang="en-US" sz="2000" b="1" dirty="0"/>
              <a:t>humans, it includes </a:t>
            </a:r>
            <a:endParaRPr lang="en-US" sz="2000" b="1" dirty="0" smtClean="0"/>
          </a:p>
          <a:p>
            <a:pPr algn="l" rtl="0"/>
            <a:r>
              <a:rPr lang="en-US" sz="2000" b="1" dirty="0" smtClean="0"/>
              <a:t>the</a:t>
            </a:r>
            <a:r>
              <a:rPr lang="en-US" sz="2000" b="1" dirty="0"/>
              <a:t> </a:t>
            </a:r>
            <a:r>
              <a:rPr lang="en-US" sz="2000" b="1" dirty="0">
                <a:solidFill>
                  <a:srgbClr val="FF0000"/>
                </a:solidFill>
              </a:rPr>
              <a:t>skull cap </a:t>
            </a:r>
            <a:r>
              <a:rPr lang="en-US" sz="2000" b="1" dirty="0"/>
              <a:t>and forms the protective </a:t>
            </a:r>
            <a:endParaRPr lang="en-US" sz="2000" b="1" dirty="0" smtClean="0"/>
          </a:p>
          <a:p>
            <a:pPr algn="l" rtl="0"/>
            <a:r>
              <a:rPr lang="en-US" sz="2000" b="1" dirty="0" smtClean="0"/>
              <a:t>case </a:t>
            </a:r>
            <a:r>
              <a:rPr lang="en-US" sz="2000" b="1" dirty="0"/>
              <a:t>around the brain. The remainder </a:t>
            </a:r>
            <a:endParaRPr lang="en-US" sz="2000" b="1" dirty="0" smtClean="0"/>
          </a:p>
          <a:p>
            <a:pPr algn="l" rtl="0"/>
            <a:r>
              <a:rPr lang="en-US" sz="2000" b="1" dirty="0" smtClean="0"/>
              <a:t>of </a:t>
            </a:r>
            <a:r>
              <a:rPr lang="en-US" sz="2000" b="1" dirty="0"/>
              <a:t>the skull is called the </a:t>
            </a:r>
            <a:r>
              <a:rPr lang="en-US" sz="2000" b="1" dirty="0">
                <a:solidFill>
                  <a:srgbClr val="FF0000"/>
                </a:solidFill>
              </a:rPr>
              <a:t>facial skeleton</a:t>
            </a:r>
            <a:r>
              <a:rPr lang="en-US" sz="2000" b="1" dirty="0" smtClean="0"/>
              <a:t>.</a:t>
            </a:r>
          </a:p>
          <a:p>
            <a:pPr algn="l" rtl="0"/>
            <a:r>
              <a:rPr lang="en-US" sz="2000" b="1" dirty="0"/>
              <a:t> The cranial cavity contains the brain </a:t>
            </a:r>
            <a:r>
              <a:rPr lang="en-US" sz="2000" b="1" dirty="0" smtClean="0"/>
              <a:t>with</a:t>
            </a:r>
          </a:p>
          <a:p>
            <a:pPr algn="l" rtl="0"/>
            <a:r>
              <a:rPr lang="en-US" sz="2000" b="1" dirty="0" smtClean="0"/>
              <a:t> </a:t>
            </a:r>
            <a:r>
              <a:rPr lang="en-US" sz="2000" b="1" dirty="0"/>
              <a:t>its meninges and blood vessels and the </a:t>
            </a:r>
            <a:endParaRPr lang="en-US" sz="2000" b="1" dirty="0" smtClean="0"/>
          </a:p>
          <a:p>
            <a:pPr algn="l" rtl="0"/>
            <a:r>
              <a:rPr lang="en-US" sz="2000" b="1" dirty="0" smtClean="0"/>
              <a:t>cranial </a:t>
            </a:r>
            <a:r>
              <a:rPr lang="en-US" sz="2000" b="1" dirty="0"/>
              <a:t>nerves which enter and emerge </a:t>
            </a:r>
            <a:endParaRPr lang="en-US" sz="2000" b="1" dirty="0" smtClean="0"/>
          </a:p>
          <a:p>
            <a:pPr algn="l" rtl="0"/>
            <a:r>
              <a:rPr lang="en-US" sz="2000" b="1" dirty="0" smtClean="0"/>
              <a:t>from </a:t>
            </a:r>
            <a:r>
              <a:rPr lang="en-US" sz="2000" b="1" dirty="0"/>
              <a:t>the </a:t>
            </a:r>
            <a:r>
              <a:rPr lang="en-US" sz="2000" b="1" dirty="0" smtClean="0"/>
              <a:t>brain .The cerebrospinal </a:t>
            </a:r>
            <a:r>
              <a:rPr lang="en-US" sz="2000" b="1" dirty="0"/>
              <a:t>fluid </a:t>
            </a:r>
            <a:endParaRPr lang="en-US" sz="2000" b="1" dirty="0" smtClean="0"/>
          </a:p>
          <a:p>
            <a:pPr algn="l" rtl="0"/>
            <a:r>
              <a:rPr lang="en-US" sz="2000" b="1" dirty="0" smtClean="0"/>
              <a:t>is </a:t>
            </a:r>
            <a:r>
              <a:rPr lang="en-US" sz="2000" b="1" dirty="0"/>
              <a:t>produced inside the </a:t>
            </a:r>
            <a:r>
              <a:rPr lang="en-US" sz="2000" b="1" dirty="0" smtClean="0"/>
              <a:t>brain and leaves it</a:t>
            </a:r>
          </a:p>
          <a:p>
            <a:pPr algn="l" rtl="0"/>
            <a:r>
              <a:rPr lang="en-US" sz="2000" b="1" dirty="0" smtClean="0"/>
              <a:t> to enter the subarachnoid space between</a:t>
            </a:r>
          </a:p>
          <a:p>
            <a:pPr algn="l" rtl="0"/>
            <a:r>
              <a:rPr lang="en-US" sz="2000" b="1" dirty="0" smtClean="0"/>
              <a:t> </a:t>
            </a:r>
            <a:endParaRPr lang="en-US" sz="2000" b="1" dirty="0"/>
          </a:p>
        </p:txBody>
      </p:sp>
      <p:sp>
        <p:nvSpPr>
          <p:cNvPr id="5" name="مستطيل 4"/>
          <p:cNvSpPr/>
          <p:nvPr/>
        </p:nvSpPr>
        <p:spPr>
          <a:xfrm>
            <a:off x="167251" y="4149079"/>
            <a:ext cx="8928992" cy="2246769"/>
          </a:xfrm>
          <a:prstGeom prst="rect">
            <a:avLst/>
          </a:prstGeom>
        </p:spPr>
        <p:txBody>
          <a:bodyPr wrap="square">
            <a:spAutoFit/>
          </a:bodyPr>
          <a:lstStyle/>
          <a:p>
            <a:pPr algn="l" rtl="0"/>
            <a:r>
              <a:rPr lang="en-US" sz="2000" b="1" dirty="0" smtClean="0"/>
              <a:t>meninges </a:t>
            </a:r>
            <a:r>
              <a:rPr lang="en-US" sz="2000" b="1" dirty="0"/>
              <a:t>and the </a:t>
            </a:r>
            <a:r>
              <a:rPr lang="en-US" sz="2000" b="1"/>
              <a:t>brain </a:t>
            </a:r>
            <a:r>
              <a:rPr lang="en-US" sz="2000" b="1" smtClean="0"/>
              <a:t>There </a:t>
            </a:r>
            <a:r>
              <a:rPr lang="en-US" sz="2000" b="1" dirty="0"/>
              <a:t>are only eight cranial bones that surround the cranial cavity : They are: </a:t>
            </a:r>
            <a:r>
              <a:rPr lang="en-US" sz="2000" b="1" dirty="0">
                <a:solidFill>
                  <a:srgbClr val="C00000"/>
                </a:solidFill>
              </a:rPr>
              <a:t>occipital</a:t>
            </a:r>
            <a:r>
              <a:rPr lang="en-US" sz="2000" b="1" dirty="0"/>
              <a:t>, </a:t>
            </a:r>
            <a:r>
              <a:rPr lang="en-US" sz="2000" b="1" dirty="0">
                <a:solidFill>
                  <a:srgbClr val="FFC000"/>
                </a:solidFill>
              </a:rPr>
              <a:t>sphenoid, </a:t>
            </a:r>
            <a:r>
              <a:rPr lang="en-US" sz="2000" b="1" dirty="0">
                <a:solidFill>
                  <a:schemeClr val="tx2">
                    <a:lumMod val="60000"/>
                    <a:lumOff val="40000"/>
                  </a:schemeClr>
                </a:solidFill>
              </a:rPr>
              <a:t>frontal</a:t>
            </a:r>
            <a:r>
              <a:rPr lang="en-US" sz="2000" b="1" dirty="0"/>
              <a:t>, </a:t>
            </a:r>
            <a:r>
              <a:rPr lang="en-US" sz="2000" b="1" dirty="0" err="1">
                <a:solidFill>
                  <a:srgbClr val="7030A0"/>
                </a:solidFill>
              </a:rPr>
              <a:t>ethmoid</a:t>
            </a:r>
            <a:r>
              <a:rPr lang="en-US" sz="2000" b="1" dirty="0"/>
              <a:t>, </a:t>
            </a:r>
            <a:r>
              <a:rPr lang="en-US" sz="2000" b="1" dirty="0">
                <a:solidFill>
                  <a:srgbClr val="00B050"/>
                </a:solidFill>
              </a:rPr>
              <a:t>two parietal, </a:t>
            </a:r>
            <a:r>
              <a:rPr lang="en-US" sz="2000" b="1" dirty="0"/>
              <a:t>and </a:t>
            </a:r>
            <a:r>
              <a:rPr lang="en-US" sz="2000" b="1" dirty="0">
                <a:solidFill>
                  <a:srgbClr val="FF0000"/>
                </a:solidFill>
              </a:rPr>
              <a:t>two temporal bones </a:t>
            </a:r>
            <a:r>
              <a:rPr lang="en-US" sz="2000" b="1" dirty="0"/>
              <a:t>are fused together by  fibrous sutures. The </a:t>
            </a:r>
            <a:r>
              <a:rPr lang="en-US" sz="2000" b="1" dirty="0">
                <a:solidFill>
                  <a:srgbClr val="00B0F0"/>
                </a:solidFill>
              </a:rPr>
              <a:t>frontal </a:t>
            </a:r>
            <a:r>
              <a:rPr lang="en-US" sz="2000" b="1" dirty="0"/>
              <a:t>and </a:t>
            </a:r>
            <a:r>
              <a:rPr lang="en-US" sz="2000" b="1" dirty="0">
                <a:solidFill>
                  <a:srgbClr val="FFC000"/>
                </a:solidFill>
              </a:rPr>
              <a:t>sphenoid </a:t>
            </a:r>
            <a:r>
              <a:rPr lang="en-US" sz="2000" b="1" dirty="0"/>
              <a:t>bones are towards the front middle of the skull and in front of the </a:t>
            </a:r>
            <a:r>
              <a:rPr lang="en-US" sz="2000" b="1" dirty="0">
                <a:solidFill>
                  <a:srgbClr val="FF0000"/>
                </a:solidFill>
              </a:rPr>
              <a:t>temporal </a:t>
            </a:r>
            <a:r>
              <a:rPr lang="en-US" sz="2000" b="1" dirty="0"/>
              <a:t>bone. The </a:t>
            </a:r>
            <a:r>
              <a:rPr lang="en-US" sz="2000" b="1" dirty="0">
                <a:solidFill>
                  <a:srgbClr val="C00000"/>
                </a:solidFill>
              </a:rPr>
              <a:t>occipital </a:t>
            </a:r>
            <a:r>
              <a:rPr lang="en-US" sz="2000" b="1" dirty="0"/>
              <a:t>bone is at the back of the skull. The dorsal cavity is lined </a:t>
            </a:r>
            <a:r>
              <a:rPr lang="en-US" sz="2000" b="1" dirty="0" smtClean="0"/>
              <a:t>by the </a:t>
            </a:r>
            <a:r>
              <a:rPr lang="en-US" sz="2000" b="1" dirty="0"/>
              <a:t>three meninges.</a:t>
            </a:r>
          </a:p>
          <a:p>
            <a:pPr algn="l" rtl="0"/>
            <a:endParaRPr lang="en-US" sz="2000" dirty="0"/>
          </a:p>
        </p:txBody>
      </p:sp>
    </p:spTree>
    <p:extLst>
      <p:ext uri="{BB962C8B-B14F-4D97-AF65-F5344CB8AC3E}">
        <p14:creationId xmlns:p14="http://schemas.microsoft.com/office/powerpoint/2010/main" val="2653354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88640"/>
            <a:ext cx="9141048" cy="6408712"/>
          </a:xfrm>
        </p:spPr>
        <p:txBody>
          <a:bodyPr>
            <a:normAutofit fontScale="92500" lnSpcReduction="20000"/>
          </a:bodyPr>
          <a:lstStyle/>
          <a:p>
            <a:pPr marL="0" indent="0" algn="l" rtl="0">
              <a:buNone/>
            </a:pPr>
            <a:r>
              <a:rPr lang="en-US" sz="2400" b="1" dirty="0">
                <a:solidFill>
                  <a:srgbClr val="FF0000"/>
                </a:solidFill>
              </a:rPr>
              <a:t>The cranial cavity </a:t>
            </a:r>
            <a:r>
              <a:rPr lang="en-US" sz="2000" b="1" dirty="0"/>
              <a:t>is lined with meninges</a:t>
            </a:r>
            <a:r>
              <a:rPr lang="en-US" sz="2000" b="1" dirty="0" smtClean="0"/>
              <a:t>,</a:t>
            </a:r>
          </a:p>
          <a:p>
            <a:pPr marL="0" indent="0" algn="l" rtl="0">
              <a:buNone/>
            </a:pPr>
            <a:r>
              <a:rPr lang="en-US" sz="2000" b="1" dirty="0"/>
              <a:t> which are protective membranes that </a:t>
            </a:r>
            <a:endParaRPr lang="en-US" sz="2000" b="1" dirty="0" smtClean="0"/>
          </a:p>
          <a:p>
            <a:pPr marL="0" indent="0" algn="l" rtl="0">
              <a:buNone/>
            </a:pPr>
            <a:r>
              <a:rPr lang="en-US" sz="2000" b="1" dirty="0" smtClean="0"/>
              <a:t>surround </a:t>
            </a:r>
            <a:r>
              <a:rPr lang="en-US" sz="2000" b="1" dirty="0"/>
              <a:t>the brain to minimize </a:t>
            </a:r>
            <a:r>
              <a:rPr lang="en-US" sz="2000" b="1" dirty="0" smtClean="0"/>
              <a:t>damage</a:t>
            </a:r>
          </a:p>
          <a:p>
            <a:pPr marL="0" indent="0" algn="l" rtl="0">
              <a:buNone/>
            </a:pPr>
            <a:r>
              <a:rPr lang="en-US" sz="2000" b="1" dirty="0" smtClean="0"/>
              <a:t> </a:t>
            </a:r>
            <a:r>
              <a:rPr lang="en-US" sz="2000" b="1" dirty="0"/>
              <a:t>of the brain when there is head </a:t>
            </a:r>
            <a:r>
              <a:rPr lang="en-US" sz="2000" b="1" dirty="0" smtClean="0"/>
              <a:t>trauma</a:t>
            </a:r>
          </a:p>
          <a:p>
            <a:pPr marL="0" indent="0" algn="l" rtl="0">
              <a:buNone/>
            </a:pPr>
            <a:r>
              <a:rPr lang="en-US" sz="2000" b="1" dirty="0"/>
              <a:t>The meninges are the three </a:t>
            </a:r>
            <a:r>
              <a:rPr lang="en-US" sz="2000" b="1" dirty="0" smtClean="0"/>
              <a:t>membranes</a:t>
            </a:r>
          </a:p>
          <a:p>
            <a:pPr marL="0" indent="0" algn="l" rtl="0">
              <a:buNone/>
            </a:pPr>
            <a:r>
              <a:rPr lang="en-US" sz="2000" b="1" dirty="0" smtClean="0"/>
              <a:t> </a:t>
            </a:r>
            <a:r>
              <a:rPr lang="en-US" sz="2000" b="1" dirty="0"/>
              <a:t>that envelop the brain and spinal </a:t>
            </a:r>
            <a:r>
              <a:rPr lang="en-US" sz="2000" b="1" dirty="0" smtClean="0"/>
              <a:t>cord.</a:t>
            </a:r>
          </a:p>
          <a:p>
            <a:pPr marL="0" indent="0" algn="l" rtl="0">
              <a:buNone/>
            </a:pPr>
            <a:r>
              <a:rPr lang="en-US" sz="2400" b="1" dirty="0" smtClean="0">
                <a:solidFill>
                  <a:srgbClr val="FF0000"/>
                </a:solidFill>
              </a:rPr>
              <a:t>i-Dura </a:t>
            </a:r>
            <a:r>
              <a:rPr lang="en-US" sz="2400" b="1" dirty="0">
                <a:solidFill>
                  <a:srgbClr val="FF0000"/>
                </a:solidFill>
              </a:rPr>
              <a:t>mater </a:t>
            </a:r>
            <a:r>
              <a:rPr lang="en-US" sz="2000" b="1" dirty="0"/>
              <a:t>is the outermost layer </a:t>
            </a:r>
            <a:endParaRPr lang="en-US" sz="2000" b="1" dirty="0" smtClean="0"/>
          </a:p>
          <a:p>
            <a:pPr marL="0" indent="0" algn="l" rtl="0">
              <a:buNone/>
            </a:pPr>
            <a:r>
              <a:rPr lang="en-US" sz="2000" b="1" dirty="0" smtClean="0"/>
              <a:t>of </a:t>
            </a:r>
            <a:r>
              <a:rPr lang="en-US" sz="2000" b="1" dirty="0"/>
              <a:t>the meninges and is located directly </a:t>
            </a:r>
            <a:endParaRPr lang="en-US" sz="2000" b="1" dirty="0" smtClean="0"/>
          </a:p>
          <a:p>
            <a:pPr marL="0" indent="0" algn="l" rtl="0">
              <a:buNone/>
            </a:pPr>
            <a:r>
              <a:rPr lang="en-US" sz="2000" b="1" dirty="0" smtClean="0"/>
              <a:t>underneath </a:t>
            </a:r>
            <a:r>
              <a:rPr lang="en-US" sz="2000" b="1" dirty="0"/>
              <a:t>the bones of the skull </a:t>
            </a:r>
            <a:r>
              <a:rPr lang="en-US" sz="2000" b="1" dirty="0" smtClean="0"/>
              <a:t>and</a:t>
            </a:r>
          </a:p>
          <a:p>
            <a:pPr marL="0" indent="0" algn="l" rtl="0">
              <a:buNone/>
            </a:pPr>
            <a:r>
              <a:rPr lang="en-US" sz="2000" b="1" dirty="0" smtClean="0"/>
              <a:t> </a:t>
            </a:r>
            <a:r>
              <a:rPr lang="en-US" sz="2000" b="1" dirty="0"/>
              <a:t>vertebral column. It is thick, tough</a:t>
            </a:r>
            <a:r>
              <a:rPr lang="en-US" sz="2000" b="1" dirty="0" smtClean="0"/>
              <a:t>,</a:t>
            </a:r>
          </a:p>
          <a:p>
            <a:pPr marL="0" indent="0" algn="l" rtl="0">
              <a:buNone/>
            </a:pPr>
            <a:r>
              <a:rPr lang="en-US" sz="2000" b="1" dirty="0" smtClean="0"/>
              <a:t>  inextensible and vascular</a:t>
            </a:r>
          </a:p>
          <a:p>
            <a:pPr marL="0" indent="0" algn="l" rtl="0">
              <a:buNone/>
            </a:pPr>
            <a:r>
              <a:rPr lang="en-US" sz="2400" b="1" dirty="0" smtClean="0">
                <a:solidFill>
                  <a:srgbClr val="FF0000"/>
                </a:solidFill>
              </a:rPr>
              <a:t>2-The </a:t>
            </a:r>
            <a:r>
              <a:rPr lang="en-US" sz="2400" b="1" dirty="0">
                <a:solidFill>
                  <a:srgbClr val="FF0000"/>
                </a:solidFill>
              </a:rPr>
              <a:t>arachnoid mater </a:t>
            </a:r>
            <a:r>
              <a:rPr lang="en-US" sz="2000" b="1" dirty="0"/>
              <a:t>is the middle layer of the meninges, lying </a:t>
            </a:r>
            <a:r>
              <a:rPr lang="en-US" sz="2000" b="1"/>
              <a:t>directly </a:t>
            </a:r>
            <a:r>
              <a:rPr lang="en-US" sz="2000" b="1" smtClean="0"/>
              <a:t>underneath </a:t>
            </a:r>
            <a:r>
              <a:rPr lang="en-US" sz="2000" b="1" dirty="0"/>
              <a:t>the </a:t>
            </a:r>
            <a:r>
              <a:rPr lang="en-US" sz="2000" b="1" dirty="0" err="1"/>
              <a:t>dura</a:t>
            </a:r>
            <a:r>
              <a:rPr lang="en-US" sz="2000" b="1" dirty="0"/>
              <a:t> mater. It consists of layers of connective tissue, is avascular, and does not receive any innervation. Underneath the arachnoid is a space known </a:t>
            </a:r>
            <a:r>
              <a:rPr lang="en-US" sz="2000" b="1" dirty="0">
                <a:solidFill>
                  <a:srgbClr val="FF0000"/>
                </a:solidFill>
              </a:rPr>
              <a:t>as the sub-arachnoid </a:t>
            </a:r>
            <a:r>
              <a:rPr lang="en-US" sz="2000" b="1" dirty="0"/>
              <a:t>space. It contains cerebrospinal fluid, which acts to cushion the brain. Small projections of arachnoid mater into the </a:t>
            </a:r>
            <a:r>
              <a:rPr lang="en-US" sz="2000" b="1" dirty="0" err="1"/>
              <a:t>dura</a:t>
            </a:r>
            <a:r>
              <a:rPr lang="en-US" sz="2000" b="1" dirty="0"/>
              <a:t> (known as </a:t>
            </a:r>
            <a:r>
              <a:rPr lang="en-US" sz="2000" b="1" dirty="0">
                <a:solidFill>
                  <a:srgbClr val="FF0000"/>
                </a:solidFill>
              </a:rPr>
              <a:t>arachnoid granulations</a:t>
            </a:r>
            <a:r>
              <a:rPr lang="en-US" sz="2000" b="1" dirty="0"/>
              <a:t>) allow CSF to re-enter the circulation via the </a:t>
            </a:r>
            <a:r>
              <a:rPr lang="en-US" sz="2000" b="1" dirty="0" err="1"/>
              <a:t>dural</a:t>
            </a:r>
            <a:r>
              <a:rPr lang="en-US" sz="2000" b="1" dirty="0"/>
              <a:t> venous sinuses.</a:t>
            </a:r>
            <a:endParaRPr lang="en-US" sz="2000" b="1" dirty="0" smtClean="0"/>
          </a:p>
          <a:p>
            <a:pPr marL="0" indent="0" algn="l" rtl="0">
              <a:buNone/>
            </a:pPr>
            <a:r>
              <a:rPr lang="en-US" sz="2000" b="1" dirty="0" smtClean="0"/>
              <a:t> 3-</a:t>
            </a:r>
            <a:r>
              <a:rPr lang="en-US" sz="2600" b="1" dirty="0" smtClean="0">
                <a:solidFill>
                  <a:srgbClr val="FF0000"/>
                </a:solidFill>
              </a:rPr>
              <a:t>The </a:t>
            </a:r>
            <a:r>
              <a:rPr lang="en-US" sz="2600" b="1" dirty="0" err="1">
                <a:solidFill>
                  <a:srgbClr val="FF0000"/>
                </a:solidFill>
              </a:rPr>
              <a:t>pia</a:t>
            </a:r>
            <a:r>
              <a:rPr lang="en-US" sz="2600" b="1" dirty="0">
                <a:solidFill>
                  <a:srgbClr val="FF0000"/>
                </a:solidFill>
              </a:rPr>
              <a:t> mater </a:t>
            </a:r>
            <a:r>
              <a:rPr lang="en-US" sz="2000" b="1" dirty="0"/>
              <a:t>is located underneath the sub-arachnoid space. It is very thin, and tightly adhered to the surface of the brain and spinal cord. It is the only covering to follow the contours of the brain (the </a:t>
            </a:r>
            <a:r>
              <a:rPr lang="en-US" sz="2000" b="1" dirty="0" err="1"/>
              <a:t>gyri</a:t>
            </a:r>
            <a:r>
              <a:rPr lang="en-US" sz="2000" b="1" dirty="0"/>
              <a:t> and fissures). Like the </a:t>
            </a:r>
            <a:r>
              <a:rPr lang="en-US" sz="2000" b="1" dirty="0" err="1"/>
              <a:t>dura</a:t>
            </a:r>
            <a:r>
              <a:rPr lang="en-US" sz="2000" b="1" dirty="0"/>
              <a:t> mater, it is highly </a:t>
            </a:r>
            <a:r>
              <a:rPr lang="en-US" sz="2000" b="1" dirty="0" err="1">
                <a:solidFill>
                  <a:srgbClr val="FF0000"/>
                </a:solidFill>
              </a:rPr>
              <a:t>vascularised</a:t>
            </a:r>
            <a:r>
              <a:rPr lang="en-US" sz="2000" b="1" dirty="0"/>
              <a:t>, with blood vessels perforating through the membrane to supply the underlying neural tissue.</a:t>
            </a:r>
            <a:endParaRPr lang="en-US" sz="2000" b="1" dirty="0" smtClean="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217"/>
          <a:stretch/>
        </p:blipFill>
        <p:spPr bwMode="auto">
          <a:xfrm>
            <a:off x="4572000" y="116632"/>
            <a:ext cx="4572000" cy="335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551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60648"/>
            <a:ext cx="8964488" cy="6336704"/>
          </a:xfrm>
        </p:spPr>
        <p:txBody>
          <a:bodyPr/>
          <a:lstStyle/>
          <a:p>
            <a:pPr marL="0" indent="0" algn="l" rtl="0">
              <a:buNone/>
            </a:pPr>
            <a:r>
              <a:rPr lang="en-US" sz="2400" b="1" dirty="0">
                <a:solidFill>
                  <a:srgbClr val="FF0000"/>
                </a:solidFill>
              </a:rPr>
              <a:t>The vertebral </a:t>
            </a:r>
            <a:r>
              <a:rPr lang="en-US" sz="2400" b="1" dirty="0" smtClean="0">
                <a:solidFill>
                  <a:srgbClr val="FF0000"/>
                </a:solidFill>
              </a:rPr>
              <a:t>canal( </a:t>
            </a:r>
            <a:r>
              <a:rPr lang="en-US" sz="2000" b="1" dirty="0" smtClean="0">
                <a:solidFill>
                  <a:srgbClr val="00B0F0"/>
                </a:solidFill>
              </a:rPr>
              <a:t>the </a:t>
            </a:r>
            <a:r>
              <a:rPr lang="en-US" sz="2000" b="1" dirty="0">
                <a:solidFill>
                  <a:srgbClr val="00B0F0"/>
                </a:solidFill>
              </a:rPr>
              <a:t>vertebral cavity </a:t>
            </a:r>
            <a:r>
              <a:rPr lang="en-US" sz="2000" b="1" dirty="0" smtClean="0"/>
              <a:t>) </a:t>
            </a:r>
          </a:p>
          <a:p>
            <a:pPr marL="0" indent="0" algn="l" rtl="0">
              <a:buNone/>
            </a:pPr>
            <a:r>
              <a:rPr lang="en-US" sz="2000" b="1" dirty="0" smtClean="0"/>
              <a:t>(</a:t>
            </a:r>
            <a:r>
              <a:rPr lang="en-US" sz="2000" b="1" dirty="0" smtClean="0">
                <a:solidFill>
                  <a:srgbClr val="7030A0"/>
                </a:solidFill>
              </a:rPr>
              <a:t>spinal cavity)i</a:t>
            </a:r>
            <a:r>
              <a:rPr lang="en-US" sz="2000" b="1" dirty="0" smtClean="0"/>
              <a:t>s</a:t>
            </a:r>
            <a:r>
              <a:rPr lang="en-US" sz="2000" b="1" dirty="0" smtClean="0">
                <a:solidFill>
                  <a:srgbClr val="7030A0"/>
                </a:solidFill>
              </a:rPr>
              <a:t> </a:t>
            </a:r>
            <a:r>
              <a:rPr lang="en-US" sz="2000" b="1" dirty="0" smtClean="0"/>
              <a:t>an </a:t>
            </a:r>
            <a:r>
              <a:rPr lang="en-US" sz="2000" b="1" dirty="0"/>
              <a:t>anatomical </a:t>
            </a:r>
            <a:r>
              <a:rPr lang="en-US" sz="2000" b="1" dirty="0" smtClean="0"/>
              <a:t>space </a:t>
            </a:r>
          </a:p>
          <a:p>
            <a:pPr marL="0" indent="0" algn="l" rtl="0">
              <a:buNone/>
            </a:pPr>
            <a:r>
              <a:rPr lang="en-US" sz="2000" b="1" dirty="0" smtClean="0"/>
              <a:t>formed </a:t>
            </a:r>
            <a:r>
              <a:rPr lang="en-US" sz="2000" b="1" dirty="0"/>
              <a:t>by </a:t>
            </a:r>
            <a:r>
              <a:rPr lang="en-US" sz="2000" b="1" dirty="0" smtClean="0"/>
              <a:t>the vertebral column</a:t>
            </a:r>
          </a:p>
          <a:p>
            <a:pPr marL="0" indent="0" algn="l" rtl="0">
              <a:buNone/>
            </a:pPr>
            <a:r>
              <a:rPr lang="en-US" sz="2000" b="1" dirty="0" smtClean="0"/>
              <a:t>that </a:t>
            </a:r>
            <a:r>
              <a:rPr lang="en-US" sz="2000" b="1" dirty="0"/>
              <a:t>stores </a:t>
            </a:r>
            <a:r>
              <a:rPr lang="en-US" sz="2000" b="1" dirty="0" smtClean="0"/>
              <a:t>portion </a:t>
            </a:r>
            <a:r>
              <a:rPr lang="en-US" sz="2000" b="1" dirty="0"/>
              <a:t>of the </a:t>
            </a:r>
            <a:endParaRPr lang="en-US" sz="2000" b="1" dirty="0" smtClean="0"/>
          </a:p>
          <a:p>
            <a:pPr marL="0" indent="0" algn="l" rtl="0">
              <a:buNone/>
            </a:pPr>
            <a:r>
              <a:rPr lang="en-US" sz="2000" b="1" dirty="0" smtClean="0"/>
              <a:t>central </a:t>
            </a:r>
            <a:r>
              <a:rPr lang="en-US" sz="2000" b="1" dirty="0"/>
              <a:t>nervous </a:t>
            </a:r>
            <a:r>
              <a:rPr lang="en-US" sz="2000" b="1" dirty="0" smtClean="0"/>
              <a:t>system:( </a:t>
            </a:r>
            <a:r>
              <a:rPr lang="en-US" sz="2000" b="1" dirty="0"/>
              <a:t>the spinal cord </a:t>
            </a:r>
            <a:endParaRPr lang="en-US" sz="2000" b="1" dirty="0" smtClean="0"/>
          </a:p>
          <a:p>
            <a:pPr marL="0" indent="0" algn="l" rtl="0">
              <a:buNone/>
            </a:pPr>
            <a:r>
              <a:rPr lang="en-US" sz="2000" b="1" dirty="0" smtClean="0"/>
              <a:t>and the  spinal nerves roots</a:t>
            </a:r>
          </a:p>
          <a:p>
            <a:pPr marL="0" indent="0" algn="l" rtl="0">
              <a:buNone/>
            </a:pPr>
            <a:r>
              <a:rPr lang="en-US" sz="2000" b="1" dirty="0" smtClean="0"/>
              <a:t>branching </a:t>
            </a:r>
            <a:r>
              <a:rPr lang="en-US" sz="2000" b="1" dirty="0"/>
              <a:t>off </a:t>
            </a:r>
            <a:r>
              <a:rPr lang="en-US" sz="2000" b="1" dirty="0" smtClean="0"/>
              <a:t>the spinal cord </a:t>
            </a:r>
            <a:r>
              <a:rPr lang="en-US" sz="2000" b="1" smtClean="0"/>
              <a:t>bilaterally )</a:t>
            </a:r>
            <a:endParaRPr lang="en-US" sz="2000" b="1" dirty="0" smtClean="0"/>
          </a:p>
          <a:p>
            <a:pPr marL="0" indent="0" algn="l" rtl="0">
              <a:buNone/>
            </a:pPr>
            <a:r>
              <a:rPr lang="en-US" sz="2000" b="1" dirty="0" smtClean="0"/>
              <a:t>The </a:t>
            </a:r>
            <a:r>
              <a:rPr lang="en-US" sz="2000" b="1" dirty="0"/>
              <a:t>vertebral </a:t>
            </a:r>
            <a:r>
              <a:rPr lang="en-US" sz="2000" b="1" dirty="0" smtClean="0"/>
              <a:t>cavity encloses</a:t>
            </a:r>
          </a:p>
          <a:p>
            <a:pPr marL="0" indent="0" algn="l" rtl="0">
              <a:buNone/>
            </a:pPr>
            <a:r>
              <a:rPr lang="en-US" sz="2000" b="1" dirty="0" smtClean="0"/>
              <a:t>the </a:t>
            </a:r>
            <a:r>
              <a:rPr lang="en-US" sz="2000" b="1" dirty="0"/>
              <a:t>spinal cord and is divided into </a:t>
            </a:r>
            <a:endParaRPr lang="en-US" sz="2000" b="1" dirty="0" smtClean="0"/>
          </a:p>
          <a:p>
            <a:pPr marL="0" indent="0" algn="l" rtl="0">
              <a:buNone/>
            </a:pPr>
            <a:r>
              <a:rPr lang="en-US" sz="2000" b="1" dirty="0" smtClean="0"/>
              <a:t>five </a:t>
            </a:r>
            <a:r>
              <a:rPr lang="en-US" sz="2000" b="1" dirty="0"/>
              <a:t>regions: the cervical, thoracic, and </a:t>
            </a:r>
            <a:endParaRPr lang="en-US" sz="2000" b="1" dirty="0" smtClean="0"/>
          </a:p>
          <a:p>
            <a:pPr marL="0" indent="0" algn="l" rtl="0">
              <a:buNone/>
            </a:pPr>
            <a:r>
              <a:rPr lang="en-US" sz="2000" b="1" dirty="0" smtClean="0"/>
              <a:t>lumbar </a:t>
            </a:r>
            <a:r>
              <a:rPr lang="en-US" sz="2000" b="1" dirty="0"/>
              <a:t>regions, and the sacrum and </a:t>
            </a:r>
            <a:endParaRPr lang="en-US" sz="2000" b="1" dirty="0" smtClean="0"/>
          </a:p>
          <a:p>
            <a:pPr marL="0" indent="0" algn="l" rtl="0">
              <a:buNone/>
            </a:pPr>
            <a:r>
              <a:rPr lang="en-US" sz="2000" b="1" dirty="0" smtClean="0"/>
              <a:t>coccyx </a:t>
            </a:r>
            <a:r>
              <a:rPr lang="en-US" sz="2000" b="1" dirty="0"/>
              <a:t>bones. The dorsal cavity is </a:t>
            </a:r>
            <a:r>
              <a:rPr lang="en-US" sz="2000" b="1" dirty="0" smtClean="0"/>
              <a:t>lined</a:t>
            </a:r>
          </a:p>
          <a:p>
            <a:pPr marL="0" indent="0" algn="l" rtl="0">
              <a:buNone/>
            </a:pPr>
            <a:r>
              <a:rPr lang="en-US" sz="2000" b="1" dirty="0" smtClean="0"/>
              <a:t> </a:t>
            </a:r>
            <a:r>
              <a:rPr lang="en-US" sz="2000" b="1" dirty="0"/>
              <a:t>by the </a:t>
            </a:r>
            <a:r>
              <a:rPr lang="en-US" sz="2000" b="1" dirty="0">
                <a:solidFill>
                  <a:srgbClr val="FF0000"/>
                </a:solidFill>
              </a:rPr>
              <a:t>meninges</a:t>
            </a:r>
            <a:r>
              <a:rPr lang="en-US" sz="2000" b="1" dirty="0"/>
              <a:t>, which encloses and </a:t>
            </a:r>
            <a:endParaRPr lang="en-US" sz="2000" b="1" dirty="0" smtClean="0"/>
          </a:p>
          <a:p>
            <a:pPr marL="0" indent="0" algn="l" rtl="0">
              <a:buNone/>
            </a:pPr>
            <a:r>
              <a:rPr lang="en-US" sz="2000" b="1" dirty="0" smtClean="0"/>
              <a:t>protects </a:t>
            </a:r>
            <a:r>
              <a:rPr lang="en-US" sz="2000" b="1" dirty="0"/>
              <a:t>the brain and spinal </a:t>
            </a:r>
            <a:r>
              <a:rPr lang="en-US" sz="2000" b="1" dirty="0" smtClean="0"/>
              <a:t>cord</a:t>
            </a:r>
            <a:endParaRPr lang="en-US" sz="2000" b="1" dirty="0"/>
          </a:p>
          <a:p>
            <a:pPr algn="l" rtl="0"/>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60648"/>
            <a:ext cx="421196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4994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8640"/>
            <a:ext cx="8964613"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5079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ربع نص 4"/>
          <p:cNvSpPr txBox="1"/>
          <p:nvPr/>
        </p:nvSpPr>
        <p:spPr>
          <a:xfrm>
            <a:off x="2915816" y="5589239"/>
            <a:ext cx="2598981" cy="1107996"/>
          </a:xfrm>
          <a:prstGeom prst="rect">
            <a:avLst/>
          </a:prstGeom>
          <a:noFill/>
        </p:spPr>
        <p:txBody>
          <a:bodyPr wrap="none" rtlCol="1">
            <a:spAutoFit/>
          </a:bodyPr>
          <a:lstStyle/>
          <a:p>
            <a:r>
              <a:rPr lang="en-US" sz="6600" dirty="0" smtClean="0">
                <a:solidFill>
                  <a:srgbClr val="FF0000"/>
                </a:solidFill>
              </a:rPr>
              <a:t>Thanks</a:t>
            </a:r>
            <a:endParaRPr lang="en-US" sz="2000" dirty="0">
              <a:solidFill>
                <a:srgbClr val="FF0000"/>
              </a:solidFill>
            </a:endParaRPr>
          </a:p>
        </p:txBody>
      </p:sp>
    </p:spTree>
    <p:extLst>
      <p:ext uri="{BB962C8B-B14F-4D97-AF65-F5344CB8AC3E}">
        <p14:creationId xmlns:p14="http://schemas.microsoft.com/office/powerpoint/2010/main" val="1723046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 y="0"/>
            <a:ext cx="9143998" cy="6597352"/>
          </a:xfrm>
        </p:spPr>
        <p:txBody>
          <a:bodyPr/>
          <a:lstStyle/>
          <a:p>
            <a:pPr marL="0" indent="0" algn="ctr" rtl="0">
              <a:buNone/>
            </a:pPr>
            <a:r>
              <a:rPr lang="en-US" b="1" dirty="0" smtClean="0">
                <a:solidFill>
                  <a:srgbClr val="FF0000"/>
                </a:solidFill>
              </a:rPr>
              <a:t>Body cavities</a:t>
            </a:r>
            <a:endParaRPr lang="en-US" b="1"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20688"/>
            <a:ext cx="9036495" cy="450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335788" y="5166317"/>
            <a:ext cx="8628700" cy="461665"/>
          </a:xfrm>
          <a:prstGeom prst="rect">
            <a:avLst/>
          </a:prstGeom>
        </p:spPr>
        <p:txBody>
          <a:bodyPr wrap="square">
            <a:spAutoFit/>
          </a:bodyPr>
          <a:lstStyle/>
          <a:p>
            <a:pPr algn="l" rtl="0"/>
            <a:r>
              <a:rPr lang="en-US" sz="2400" b="1" dirty="0" smtClean="0">
                <a:solidFill>
                  <a:srgbClr val="FF0000"/>
                </a:solidFill>
              </a:rPr>
              <a:t>A body cavity </a:t>
            </a:r>
            <a:r>
              <a:rPr lang="en-US" sz="2000" b="1" dirty="0" smtClean="0"/>
              <a:t>is a fluid-filled space inside the body that holds and  protect</a:t>
            </a:r>
            <a:endParaRPr lang="en-US" sz="2000" b="1" dirty="0"/>
          </a:p>
        </p:txBody>
      </p:sp>
      <p:sp>
        <p:nvSpPr>
          <p:cNvPr id="5" name="مستطيل 4"/>
          <p:cNvSpPr/>
          <p:nvPr/>
        </p:nvSpPr>
        <p:spPr>
          <a:xfrm>
            <a:off x="251520" y="5627982"/>
            <a:ext cx="8712968" cy="707886"/>
          </a:xfrm>
          <a:prstGeom prst="rect">
            <a:avLst/>
          </a:prstGeom>
        </p:spPr>
        <p:txBody>
          <a:bodyPr wrap="square">
            <a:spAutoFit/>
          </a:bodyPr>
          <a:lstStyle/>
          <a:p>
            <a:pPr algn="l" rtl="0"/>
            <a:r>
              <a:rPr lang="en-US" sz="2000" b="1" dirty="0" smtClean="0"/>
              <a:t>internal organs. Human body cavities are separated by membranes and other structures he two main cavities are called the ventral and dorsal cavities.</a:t>
            </a:r>
            <a:endParaRPr lang="en-US" sz="2000" b="1" dirty="0"/>
          </a:p>
        </p:txBody>
      </p:sp>
    </p:spTree>
    <p:extLst>
      <p:ext uri="{BB962C8B-B14F-4D97-AF65-F5344CB8AC3E}">
        <p14:creationId xmlns:p14="http://schemas.microsoft.com/office/powerpoint/2010/main" val="858451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116632"/>
            <a:ext cx="9036496" cy="6552728"/>
          </a:xfrm>
        </p:spPr>
        <p:txBody>
          <a:bodyPr>
            <a:normAutofit/>
          </a:bodyPr>
          <a:lstStyle/>
          <a:p>
            <a:pPr algn="l" rtl="0"/>
            <a:r>
              <a:rPr lang="en-US" sz="2000" b="1" dirty="0" smtClean="0">
                <a:solidFill>
                  <a:schemeClr val="tx1"/>
                </a:solidFill>
              </a:rPr>
              <a:t>                                                                                                                                                         </a:t>
            </a:r>
            <a:endParaRPr lang="en-US" sz="2000" b="1" dirty="0">
              <a:solidFill>
                <a:schemeClr val="tx1"/>
              </a:solidFill>
            </a:endParaRPr>
          </a:p>
        </p:txBody>
      </p:sp>
      <p:sp>
        <p:nvSpPr>
          <p:cNvPr id="5" name="مستطيل 4"/>
          <p:cNvSpPr/>
          <p:nvPr/>
        </p:nvSpPr>
        <p:spPr>
          <a:xfrm>
            <a:off x="107504" y="0"/>
            <a:ext cx="8712968" cy="6740307"/>
          </a:xfrm>
          <a:prstGeom prst="rect">
            <a:avLst/>
          </a:prstGeom>
        </p:spPr>
        <p:txBody>
          <a:bodyPr wrap="square">
            <a:spAutoFit/>
          </a:bodyPr>
          <a:lstStyle/>
          <a:p>
            <a:pPr algn="l" rtl="0"/>
            <a:r>
              <a:rPr lang="en-US" sz="2400" b="1" dirty="0" smtClean="0">
                <a:solidFill>
                  <a:srgbClr val="FF0000"/>
                </a:solidFill>
              </a:rPr>
              <a:t>The ventral </a:t>
            </a:r>
            <a:r>
              <a:rPr lang="en-US" sz="2000" b="1" dirty="0" smtClean="0"/>
              <a:t>is the larger cavity and is subdivided into two parts </a:t>
            </a:r>
            <a:r>
              <a:rPr lang="en-US" b="1" dirty="0" smtClean="0"/>
              <a:t>(</a:t>
            </a:r>
            <a:r>
              <a:rPr lang="en-US" sz="2400" b="1" dirty="0" smtClean="0">
                <a:solidFill>
                  <a:srgbClr val="FF0000"/>
                </a:solidFill>
              </a:rPr>
              <a:t>thoracic </a:t>
            </a:r>
            <a:r>
              <a:rPr lang="en-US" sz="2000" b="1" dirty="0" smtClean="0">
                <a:solidFill>
                  <a:srgbClr val="FF0000"/>
                </a:solidFill>
              </a:rPr>
              <a:t>and                                a</a:t>
            </a:r>
            <a:r>
              <a:rPr lang="en-US" sz="2400" b="1" dirty="0" smtClean="0">
                <a:solidFill>
                  <a:srgbClr val="FF0000"/>
                </a:solidFill>
              </a:rPr>
              <a:t>bdominopelvi</a:t>
            </a:r>
            <a:r>
              <a:rPr lang="en-US" sz="2000" b="1" dirty="0" smtClean="0">
                <a:solidFill>
                  <a:srgbClr val="FF0000"/>
                </a:solidFill>
              </a:rPr>
              <a:t>c cavities</a:t>
            </a:r>
            <a:r>
              <a:rPr lang="en-US" sz="2400" b="1" dirty="0" smtClean="0">
                <a:solidFill>
                  <a:srgbClr val="FF0000"/>
                </a:solidFill>
              </a:rPr>
              <a:t>) </a:t>
            </a:r>
            <a:r>
              <a:rPr lang="en-US" sz="2000" b="1" dirty="0" smtClean="0">
                <a:solidFill>
                  <a:srgbClr val="00B0F0"/>
                </a:solidFill>
              </a:rPr>
              <a:t>by the diaphragm</a:t>
            </a:r>
            <a:r>
              <a:rPr lang="en-US" sz="2000" b="1" dirty="0" smtClean="0"/>
              <a:t>, a dome-shaped respiratory muscle</a:t>
            </a:r>
            <a:r>
              <a:rPr lang="en-US" b="1" dirty="0" smtClean="0"/>
              <a:t> .</a:t>
            </a:r>
            <a:r>
              <a:rPr lang="en-US" sz="2000" b="1" dirty="0" smtClean="0">
                <a:solidFill>
                  <a:srgbClr val="FF0000"/>
                </a:solidFill>
              </a:rPr>
              <a:t>The ventral cavity is </a:t>
            </a:r>
            <a:r>
              <a:rPr lang="en-US" sz="2000" b="1" dirty="0" smtClean="0"/>
              <a:t>at the anterior, or front, of the trunk. Organs contained within this body cavity include the lungs, heart, stomach, intestines, and reproductive organs. </a:t>
            </a:r>
          </a:p>
          <a:p>
            <a:pPr algn="l" rtl="0"/>
            <a:r>
              <a:rPr lang="en-US" sz="2400" b="1" dirty="0" smtClean="0">
                <a:solidFill>
                  <a:srgbClr val="FF0000"/>
                </a:solidFill>
              </a:rPr>
              <a:t>The thoracic cavity </a:t>
            </a:r>
            <a:r>
              <a:rPr lang="en-US" sz="2000" b="1" dirty="0" smtClean="0"/>
              <a:t>is the more superior</a:t>
            </a:r>
          </a:p>
          <a:p>
            <a:pPr algn="l" rtl="0"/>
            <a:r>
              <a:rPr lang="en-US" sz="2000" b="1" dirty="0" smtClean="0"/>
              <a:t> subdivision of the anterior cavity, and it</a:t>
            </a:r>
          </a:p>
          <a:p>
            <a:pPr algn="l" rtl="0"/>
            <a:r>
              <a:rPr lang="en-US" sz="2000" b="1" dirty="0" smtClean="0"/>
              <a:t> is enclosed by the rib cage, fills the chest</a:t>
            </a:r>
          </a:p>
          <a:p>
            <a:pPr algn="l" rtl="0"/>
            <a:r>
              <a:rPr lang="en-US" sz="2000" b="1" dirty="0" smtClean="0"/>
              <a:t>, it houses the primary organs of the </a:t>
            </a:r>
          </a:p>
          <a:p>
            <a:pPr algn="l" rtl="0"/>
            <a:r>
              <a:rPr lang="en-US" sz="2000" b="1" dirty="0" smtClean="0"/>
              <a:t>cardiovascular and respiratory systems, </a:t>
            </a:r>
          </a:p>
          <a:p>
            <a:pPr algn="l" rtl="0"/>
            <a:r>
              <a:rPr lang="en-US" sz="2000" b="1" dirty="0" smtClean="0"/>
              <a:t>such as the heart and lungs, and is </a:t>
            </a:r>
          </a:p>
          <a:p>
            <a:pPr algn="l" rtl="0"/>
            <a:r>
              <a:rPr lang="en-US" sz="2000" b="1" dirty="0" smtClean="0"/>
              <a:t>subdivided into two </a:t>
            </a:r>
            <a:r>
              <a:rPr lang="en-US" sz="2000" b="1" dirty="0" smtClean="0">
                <a:solidFill>
                  <a:srgbClr val="FF0000"/>
                </a:solidFill>
              </a:rPr>
              <a:t>pleural cavities  laterally</a:t>
            </a:r>
          </a:p>
          <a:p>
            <a:pPr algn="l" rtl="0"/>
            <a:r>
              <a:rPr lang="en-US" sz="2000" b="1" dirty="0" smtClean="0">
                <a:solidFill>
                  <a:srgbClr val="FF0000"/>
                </a:solidFill>
              </a:rPr>
              <a:t>Which holds lungs and bronchi</a:t>
            </a:r>
          </a:p>
          <a:p>
            <a:pPr algn="l" rtl="0"/>
            <a:r>
              <a:rPr lang="en-US" sz="2000" b="1" dirty="0" smtClean="0"/>
              <a:t>and a </a:t>
            </a:r>
            <a:r>
              <a:rPr lang="en-US" sz="2000" b="1" dirty="0"/>
              <a:t>median partition</a:t>
            </a:r>
            <a:r>
              <a:rPr lang="en-US" sz="2000" b="1" dirty="0" smtClean="0"/>
              <a:t>,( the </a:t>
            </a:r>
            <a:r>
              <a:rPr lang="en-US" sz="2000" b="1" dirty="0"/>
              <a:t>mediastinum, </a:t>
            </a:r>
            <a:r>
              <a:rPr lang="en-US" sz="2000" b="1" dirty="0" smtClean="0"/>
              <a:t>)</a:t>
            </a:r>
          </a:p>
          <a:p>
            <a:pPr algn="l" rtl="0"/>
            <a:r>
              <a:rPr lang="en-US" sz="2000" b="1" dirty="0" smtClean="0">
                <a:solidFill>
                  <a:srgbClr val="FF0000"/>
                </a:solidFill>
              </a:rPr>
              <a:t>Contains  pericardial cavity,  which holds</a:t>
            </a:r>
            <a:r>
              <a:rPr lang="en-US" sz="2000" b="1" dirty="0" smtClean="0"/>
              <a:t> </a:t>
            </a:r>
          </a:p>
          <a:p>
            <a:pPr algn="l" rtl="0"/>
            <a:r>
              <a:rPr lang="en-US" sz="2000" b="1" dirty="0" smtClean="0">
                <a:solidFill>
                  <a:srgbClr val="FF0000"/>
                </a:solidFill>
              </a:rPr>
              <a:t>heart and  its </a:t>
            </a:r>
            <a:r>
              <a:rPr lang="en-US" sz="2000" b="1" dirty="0" smtClean="0">
                <a:solidFill>
                  <a:srgbClr val="002060"/>
                </a:solidFill>
              </a:rPr>
              <a:t>main blood vessels </a:t>
            </a:r>
            <a:r>
              <a:rPr lang="en-US" sz="2000" b="1" dirty="0" smtClean="0">
                <a:solidFill>
                  <a:srgbClr val="FF0000"/>
                </a:solidFill>
              </a:rPr>
              <a:t>but </a:t>
            </a:r>
            <a:r>
              <a:rPr lang="en-US" sz="2000" b="1" dirty="0" smtClean="0"/>
              <a:t>also </a:t>
            </a:r>
          </a:p>
          <a:p>
            <a:pPr algn="l" rtl="0"/>
            <a:r>
              <a:rPr lang="en-US" sz="2000" b="1" dirty="0" smtClean="0"/>
              <a:t>includes organs from other systems, such </a:t>
            </a:r>
          </a:p>
          <a:p>
            <a:pPr algn="l" rtl="0"/>
            <a:r>
              <a:rPr lang="en-US" sz="2000" b="1" dirty="0" smtClean="0"/>
              <a:t>as the esophagus and the thymus gland.</a:t>
            </a:r>
          </a:p>
          <a:p>
            <a:pPr algn="l" rtl="0"/>
            <a:r>
              <a:rPr lang="en-US" sz="2000" b="1" dirty="0" smtClean="0"/>
              <a:t> The diaphragm forms the floor of the thoracic cavity</a:t>
            </a:r>
          </a:p>
          <a:p>
            <a:pPr algn="l" rtl="0"/>
            <a:r>
              <a:rPr lang="en-US" sz="2000" b="1" dirty="0" smtClean="0"/>
              <a:t>and separates it from the more inferior abdominopelvic cavity.</a:t>
            </a:r>
          </a:p>
          <a:p>
            <a:pPr algn="l" rtl="0"/>
            <a:endParaRPr lang="en-US" sz="2000" b="1" dirty="0" smtClean="0"/>
          </a:p>
        </p:txBody>
      </p:sp>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1121" t="-3178" r="19118" b="10503"/>
          <a:stretch/>
        </p:blipFill>
        <p:spPr bwMode="auto">
          <a:xfrm>
            <a:off x="4997422" y="1412775"/>
            <a:ext cx="4176464" cy="439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4236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107504" y="124205"/>
            <a:ext cx="8805664" cy="6741368"/>
          </a:xfrm>
        </p:spPr>
        <p:txBody>
          <a:bodyPr>
            <a:normAutofit/>
          </a:bodyPr>
          <a:lstStyle/>
          <a:p>
            <a:pPr marL="0" indent="0" algn="l" rtl="0">
              <a:buNone/>
            </a:pPr>
            <a:r>
              <a:rPr lang="en-US" sz="2000" b="1" dirty="0">
                <a:solidFill>
                  <a:srgbClr val="FF0000"/>
                </a:solidFill>
              </a:rPr>
              <a:t>The </a:t>
            </a:r>
            <a:r>
              <a:rPr lang="en-US" sz="2400" b="1" dirty="0" smtClean="0">
                <a:solidFill>
                  <a:srgbClr val="FF0000"/>
                </a:solidFill>
              </a:rPr>
              <a:t>mediastinum </a:t>
            </a:r>
            <a:r>
              <a:rPr lang="en-US" sz="2000" b="1" dirty="0" smtClean="0"/>
              <a:t>is </a:t>
            </a:r>
            <a:r>
              <a:rPr lang="en-US" sz="2400" b="1" dirty="0"/>
              <a:t>the central compartment of the thoracic cavity, located between the two pleural sacs. It contains most of the thoracic organs, and acts as a </a:t>
            </a:r>
            <a:r>
              <a:rPr lang="en-US" sz="2400" b="1" dirty="0" smtClean="0"/>
              <a:t>passage for </a:t>
            </a:r>
            <a:r>
              <a:rPr lang="en-US" sz="2400" b="1" dirty="0"/>
              <a:t>structures traversing the thorax on their way into the abdomen</a:t>
            </a:r>
            <a:r>
              <a:rPr lang="en-US" sz="2800" b="1" dirty="0">
                <a:solidFill>
                  <a:srgbClr val="FF0000"/>
                </a:solidFill>
              </a:rPr>
              <a:t>.</a:t>
            </a:r>
          </a:p>
          <a:p>
            <a:pPr marL="0" indent="0" algn="l" rtl="0">
              <a:buNone/>
            </a:pPr>
            <a:r>
              <a:rPr lang="en-US" sz="2400" b="1" dirty="0" smtClean="0"/>
              <a:t>Anatomically, the mediastinum is divided</a:t>
            </a:r>
            <a:endParaRPr lang="en-US" sz="2400" b="1" dirty="0"/>
          </a:p>
          <a:p>
            <a:pPr marL="0" indent="0" algn="l" rtl="0">
              <a:buNone/>
            </a:pPr>
            <a:r>
              <a:rPr lang="en-US" sz="2400" b="1" dirty="0" smtClean="0"/>
              <a:t>into </a:t>
            </a:r>
            <a:r>
              <a:rPr lang="en-US" sz="2400" b="1" dirty="0"/>
              <a:t>two </a:t>
            </a:r>
            <a:r>
              <a:rPr lang="en-US" sz="2400" b="1" dirty="0" smtClean="0"/>
              <a:t>parts(</a:t>
            </a:r>
            <a:r>
              <a:rPr lang="en-US" sz="2400" b="1" dirty="0" smtClean="0">
                <a:solidFill>
                  <a:srgbClr val="FF0000"/>
                </a:solidFill>
              </a:rPr>
              <a:t>superior and inferior</a:t>
            </a:r>
          </a:p>
          <a:p>
            <a:pPr marL="0" indent="0" algn="l" rtl="0">
              <a:buNone/>
            </a:pPr>
            <a:r>
              <a:rPr lang="en-US" sz="2400" b="1" dirty="0" smtClean="0">
                <a:solidFill>
                  <a:srgbClr val="FF0000"/>
                </a:solidFill>
              </a:rPr>
              <a:t>  mediastina</a:t>
            </a:r>
            <a:r>
              <a:rPr lang="en-US" sz="2400" b="1" dirty="0" smtClean="0"/>
              <a:t>) by imaginary line</a:t>
            </a:r>
          </a:p>
          <a:p>
            <a:pPr marL="0" indent="0" algn="l" rtl="0">
              <a:buNone/>
            </a:pPr>
            <a:r>
              <a:rPr lang="en-US" sz="2400" b="1" dirty="0" smtClean="0"/>
              <a:t>runs </a:t>
            </a:r>
            <a:r>
              <a:rPr lang="en-US" sz="2400" b="1" dirty="0"/>
              <a:t>from the </a:t>
            </a:r>
            <a:r>
              <a:rPr lang="en-US" sz="2400" b="1" dirty="0">
                <a:solidFill>
                  <a:srgbClr val="FF0000"/>
                </a:solidFill>
              </a:rPr>
              <a:t>sternal angle </a:t>
            </a:r>
            <a:r>
              <a:rPr lang="en-US" sz="2400" b="1" dirty="0" smtClean="0"/>
              <a:t>anteriorly</a:t>
            </a:r>
          </a:p>
          <a:p>
            <a:pPr marL="0" indent="0" algn="l" rtl="0">
              <a:buNone/>
            </a:pPr>
            <a:r>
              <a:rPr lang="en-US" sz="2400" b="1" dirty="0" smtClean="0"/>
              <a:t>(</a:t>
            </a:r>
            <a:r>
              <a:rPr lang="en-US" sz="2400" b="1" dirty="0"/>
              <a:t>the angle formed by the junction of </a:t>
            </a:r>
            <a:endParaRPr lang="en-US" sz="2400" b="1" dirty="0" smtClean="0"/>
          </a:p>
          <a:p>
            <a:pPr marL="0" indent="0" algn="l" rtl="0">
              <a:buNone/>
            </a:pPr>
            <a:r>
              <a:rPr lang="en-US" sz="2400" b="1" dirty="0" smtClean="0"/>
              <a:t>the </a:t>
            </a:r>
            <a:r>
              <a:rPr lang="en-US" sz="2400" b="1" dirty="0"/>
              <a:t>sternal body and manubrium) </a:t>
            </a:r>
            <a:endParaRPr lang="en-US" sz="2400" b="1" dirty="0" smtClean="0"/>
          </a:p>
          <a:p>
            <a:pPr marL="0" indent="0" algn="l" rtl="0">
              <a:buNone/>
            </a:pPr>
            <a:r>
              <a:rPr lang="en-US" sz="2400" b="1" dirty="0" smtClean="0"/>
              <a:t>to </a:t>
            </a:r>
            <a:r>
              <a:rPr lang="en-US" sz="2400" b="1" dirty="0"/>
              <a:t>the </a:t>
            </a:r>
            <a:r>
              <a:rPr lang="en-US" sz="2400" b="1" dirty="0">
                <a:solidFill>
                  <a:srgbClr val="FF0000"/>
                </a:solidFill>
              </a:rPr>
              <a:t>T4 </a:t>
            </a:r>
            <a:r>
              <a:rPr lang="en-US" sz="2400" b="1" dirty="0" smtClean="0">
                <a:solidFill>
                  <a:srgbClr val="FF0000"/>
                </a:solidFill>
              </a:rPr>
              <a:t>vertebrae  </a:t>
            </a:r>
            <a:r>
              <a:rPr lang="en-US" sz="2400" b="1" dirty="0" smtClean="0"/>
              <a:t>posteriorly </a:t>
            </a:r>
            <a:r>
              <a:rPr lang="en-US" sz="2000" b="1" dirty="0" smtClean="0"/>
              <a:t>,</a:t>
            </a:r>
            <a:r>
              <a:rPr lang="en-US" sz="2400" b="1" dirty="0" smtClean="0"/>
              <a:t>it extends</a:t>
            </a:r>
          </a:p>
          <a:p>
            <a:pPr marL="0" indent="0" algn="l" rtl="0">
              <a:buNone/>
            </a:pPr>
            <a:r>
              <a:rPr lang="en-US" sz="2400" b="1" dirty="0" smtClean="0"/>
              <a:t> from </a:t>
            </a:r>
            <a:r>
              <a:rPr lang="en-US" sz="2400" b="1" dirty="0"/>
              <a:t>the </a:t>
            </a:r>
            <a:r>
              <a:rPr lang="en-US" sz="2400" b="1" dirty="0" smtClean="0"/>
              <a:t>root of the neck superiorly</a:t>
            </a:r>
          </a:p>
          <a:p>
            <a:pPr marL="0" indent="0" algn="l" rtl="0">
              <a:buNone/>
            </a:pPr>
            <a:r>
              <a:rPr lang="en-US" sz="2400" b="1" dirty="0" smtClean="0"/>
              <a:t>to </a:t>
            </a:r>
            <a:r>
              <a:rPr lang="en-US" sz="2400" b="1" dirty="0"/>
              <a:t>the diaphragm </a:t>
            </a:r>
            <a:r>
              <a:rPr lang="en-US" sz="2400" b="1" dirty="0" smtClean="0"/>
              <a:t>inferiorly</a:t>
            </a:r>
            <a:r>
              <a:rPr lang="en-US" sz="2400" b="1" dirty="0"/>
              <a:t> </a:t>
            </a:r>
            <a:endParaRPr lang="en-US" sz="2400" b="1" dirty="0" smtClean="0"/>
          </a:p>
          <a:p>
            <a:pPr marL="0" indent="0" algn="l" rtl="0">
              <a:buNone/>
            </a:pPr>
            <a:r>
              <a:rPr lang="en-US" sz="2400" b="1" dirty="0" smtClean="0"/>
              <a:t> </a:t>
            </a:r>
            <a:endParaRPr lang="en-US" b="1"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677" t="4929" b="14816"/>
          <a:stretch/>
        </p:blipFill>
        <p:spPr bwMode="auto">
          <a:xfrm>
            <a:off x="5442857" y="1412776"/>
            <a:ext cx="370114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6452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pPr marL="0" indent="0" algn="l" rtl="0">
              <a:buNone/>
            </a:pPr>
            <a:r>
              <a:rPr lang="en-US" sz="2400" b="1" dirty="0" smtClean="0">
                <a:solidFill>
                  <a:srgbClr val="FF0000"/>
                </a:solidFill>
              </a:rPr>
              <a:t>Superior mediastinum- </a:t>
            </a:r>
            <a:r>
              <a:rPr lang="en-US" sz="2000" b="1" dirty="0" smtClean="0"/>
              <a:t>extend upward ,ending at the superior thoracic aperture</a:t>
            </a:r>
          </a:p>
          <a:p>
            <a:pPr marL="0" indent="0" algn="l" rtl="0">
              <a:buNone/>
            </a:pPr>
            <a:r>
              <a:rPr lang="en-US" sz="2000" b="1" dirty="0" smtClean="0"/>
              <a:t> Its  boundaries are:-</a:t>
            </a:r>
            <a:endParaRPr lang="en-US" sz="2000" b="1" dirty="0"/>
          </a:p>
          <a:p>
            <a:pPr marL="0" indent="0" algn="l" rtl="0">
              <a:buNone/>
            </a:pPr>
            <a:r>
              <a:rPr lang="en-US" sz="2400" b="1" dirty="0" smtClean="0">
                <a:solidFill>
                  <a:srgbClr val="FF0000"/>
                </a:solidFill>
              </a:rPr>
              <a:t>Superior</a:t>
            </a:r>
            <a:r>
              <a:rPr lang="en-US" sz="2400" b="1" dirty="0" smtClean="0"/>
              <a:t>-</a:t>
            </a:r>
            <a:r>
              <a:rPr lang="en-US" sz="2000" b="1" dirty="0" smtClean="0"/>
              <a:t> Thoracic inlet</a:t>
            </a:r>
            <a:endParaRPr lang="en-US" sz="2000" b="1" dirty="0"/>
          </a:p>
          <a:p>
            <a:pPr marL="0" indent="0" algn="l" rtl="0">
              <a:buNone/>
            </a:pPr>
            <a:r>
              <a:rPr lang="en-US" sz="2400" b="1" dirty="0" smtClean="0"/>
              <a:t>Inferior</a:t>
            </a:r>
            <a:r>
              <a:rPr lang="en-US" sz="2000" b="1" dirty="0" smtClean="0"/>
              <a:t> </a:t>
            </a:r>
            <a:r>
              <a:rPr lang="en-US" sz="2000" b="1" dirty="0"/>
              <a:t>– Continuous with the inferior mediastinum at the level of the sternal angle.</a:t>
            </a:r>
          </a:p>
          <a:p>
            <a:pPr marL="0" indent="0" algn="l" rtl="0">
              <a:buNone/>
            </a:pPr>
            <a:r>
              <a:rPr lang="en-US" sz="2400" b="1" dirty="0">
                <a:solidFill>
                  <a:srgbClr val="FF0000"/>
                </a:solidFill>
              </a:rPr>
              <a:t>Anterior</a:t>
            </a:r>
            <a:r>
              <a:rPr lang="en-US" sz="2400" b="1" dirty="0"/>
              <a:t> </a:t>
            </a:r>
            <a:r>
              <a:rPr lang="en-US" sz="2000" b="1" dirty="0"/>
              <a:t>– Manubrium of the sternum</a:t>
            </a:r>
            <a:r>
              <a:rPr lang="en-US" sz="2000" b="1" dirty="0" smtClean="0"/>
              <a:t>. Posteriorly by vertebral bodies T1-4</a:t>
            </a:r>
          </a:p>
          <a:p>
            <a:pPr marL="0" indent="0" algn="l" rtl="0">
              <a:buNone/>
            </a:pPr>
            <a:r>
              <a:rPr lang="en-US" sz="2400" b="1" dirty="0" smtClean="0">
                <a:solidFill>
                  <a:srgbClr val="FF0000"/>
                </a:solidFill>
              </a:rPr>
              <a:t>Posterio</a:t>
            </a:r>
            <a:r>
              <a:rPr lang="en-US" sz="2800" b="1" spc="600" dirty="0" smtClean="0">
                <a:solidFill>
                  <a:srgbClr val="FF0000"/>
                </a:solidFill>
              </a:rPr>
              <a:t>r</a:t>
            </a:r>
            <a:r>
              <a:rPr lang="en-US" sz="2400" b="1" spc="600" dirty="0" smtClean="0">
                <a:solidFill>
                  <a:srgbClr val="FF0000"/>
                </a:solidFill>
              </a:rPr>
              <a:t> </a:t>
            </a:r>
            <a:r>
              <a:rPr lang="en-US" sz="2000" b="1" dirty="0" smtClean="0"/>
              <a:t>– Vertebral bodies of T1-4.</a:t>
            </a:r>
          </a:p>
          <a:p>
            <a:pPr marL="0" indent="0" algn="l" rtl="0">
              <a:buNone/>
            </a:pPr>
            <a:r>
              <a:rPr lang="en-US" sz="2000" b="1" dirty="0" smtClean="0">
                <a:solidFill>
                  <a:srgbClr val="FF0000"/>
                </a:solidFill>
              </a:rPr>
              <a:t>Lateral</a:t>
            </a:r>
            <a:r>
              <a:rPr lang="en-US" sz="2000" b="1" dirty="0" smtClean="0"/>
              <a:t> </a:t>
            </a:r>
            <a:r>
              <a:rPr lang="en-US" sz="2000" b="1" dirty="0"/>
              <a:t>– </a:t>
            </a:r>
            <a:r>
              <a:rPr lang="en-US" sz="2000" b="1" dirty="0" smtClean="0"/>
              <a:t>Pleura  </a:t>
            </a:r>
            <a:r>
              <a:rPr lang="en-US" sz="2000" b="1" dirty="0"/>
              <a:t>of the </a:t>
            </a:r>
            <a:r>
              <a:rPr lang="en-US" sz="2000" b="1" dirty="0" smtClean="0"/>
              <a:t>lung</a:t>
            </a:r>
          </a:p>
          <a:p>
            <a:pPr marL="0" indent="0" algn="l" rtl="0">
              <a:buNone/>
            </a:pPr>
            <a:r>
              <a:rPr lang="en-US" sz="2400" b="1" dirty="0" smtClean="0">
                <a:solidFill>
                  <a:srgbClr val="FF0000"/>
                </a:solidFill>
              </a:rPr>
              <a:t>Structures within  superior  mediastinum</a:t>
            </a:r>
            <a:r>
              <a:rPr lang="en-US" sz="2400" b="1" dirty="0" smtClean="0"/>
              <a:t>:</a:t>
            </a:r>
          </a:p>
          <a:p>
            <a:pPr marL="0" indent="0" algn="l" rtl="0">
              <a:buNone/>
            </a:pPr>
            <a:r>
              <a:rPr lang="en-US" sz="2000" b="1" dirty="0">
                <a:solidFill>
                  <a:srgbClr val="FF0000"/>
                </a:solidFill>
              </a:rPr>
              <a:t>Organs: </a:t>
            </a:r>
            <a:r>
              <a:rPr lang="en-US" sz="2000" b="1" dirty="0"/>
              <a:t>thymus, trachea, esophagus</a:t>
            </a:r>
          </a:p>
          <a:p>
            <a:pPr marL="0" indent="0" algn="l" rtl="0">
              <a:buNone/>
            </a:pPr>
            <a:r>
              <a:rPr lang="en-US" sz="2000" b="1" dirty="0">
                <a:solidFill>
                  <a:srgbClr val="00B0F0"/>
                </a:solidFill>
              </a:rPr>
              <a:t>Arteries</a:t>
            </a:r>
            <a:r>
              <a:rPr lang="en-US" sz="2000" b="1" dirty="0"/>
              <a:t>: aortic arch, brachiocephalic trunk, left common carotid artery, left subclavian artery</a:t>
            </a:r>
          </a:p>
          <a:p>
            <a:pPr marL="0" indent="0" algn="l" rtl="0">
              <a:buNone/>
            </a:pPr>
            <a:r>
              <a:rPr lang="en-US" sz="2000" b="1" dirty="0">
                <a:solidFill>
                  <a:srgbClr val="92D050"/>
                </a:solidFill>
              </a:rPr>
              <a:t>Veins </a:t>
            </a:r>
            <a:r>
              <a:rPr lang="en-US" sz="2000" b="1" dirty="0" smtClean="0">
                <a:solidFill>
                  <a:srgbClr val="92D050"/>
                </a:solidFill>
              </a:rPr>
              <a:t>and  lymphatic  </a:t>
            </a:r>
            <a:r>
              <a:rPr lang="en-US" sz="2000" b="1" dirty="0" smtClean="0"/>
              <a:t>: </a:t>
            </a:r>
            <a:r>
              <a:rPr lang="en-US" sz="2000" b="1" dirty="0"/>
              <a:t>superior vena cava, brachiocephalic veins, the arch of the azygos, thoracic duct</a:t>
            </a:r>
          </a:p>
          <a:p>
            <a:pPr marL="0" indent="0" algn="l" rtl="0">
              <a:buNone/>
            </a:pPr>
            <a:r>
              <a:rPr lang="en-US" sz="2000" b="1" dirty="0">
                <a:solidFill>
                  <a:srgbClr val="7030A0"/>
                </a:solidFill>
              </a:rPr>
              <a:t>Nerves: </a:t>
            </a:r>
            <a:r>
              <a:rPr lang="en-US" sz="2000" b="1" dirty="0"/>
              <a:t>left and right vagus, recurrent laryngeal, cardiac, left and right phrenic </a:t>
            </a:r>
            <a:r>
              <a:rPr lang="en-US" sz="2000" b="1" dirty="0" smtClean="0"/>
              <a:t>nerves</a:t>
            </a:r>
          </a:p>
          <a:p>
            <a:pPr marL="0" indent="0" algn="l" rtl="0">
              <a:buNone/>
            </a:pPr>
            <a:endParaRPr lang="en-US" sz="2000" b="1" dirty="0"/>
          </a:p>
        </p:txBody>
      </p:sp>
    </p:spTree>
    <p:extLst>
      <p:ext uri="{BB962C8B-B14F-4D97-AF65-F5344CB8AC3E}">
        <p14:creationId xmlns:p14="http://schemas.microsoft.com/office/powerpoint/2010/main" val="2308535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856984" cy="6408712"/>
          </a:xfrm>
        </p:spPr>
        <p:txBody>
          <a:bodyPr>
            <a:normAutofit/>
          </a:bodyPr>
          <a:lstStyle/>
          <a:p>
            <a:pPr marL="0" indent="0" algn="l" rtl="0">
              <a:buNone/>
            </a:pPr>
            <a:r>
              <a:rPr lang="en-US" sz="2400" b="1" dirty="0">
                <a:solidFill>
                  <a:srgbClr val="FF0000"/>
                </a:solidFill>
              </a:rPr>
              <a:t>The inferior mediastinum </a:t>
            </a:r>
            <a:r>
              <a:rPr lang="en-US" sz="2000" b="1" dirty="0"/>
              <a:t>from </a:t>
            </a:r>
            <a:r>
              <a:rPr lang="en-US" sz="2000" b="1" dirty="0" smtClean="0"/>
              <a:t>the level of  superior mediastinum to </a:t>
            </a:r>
            <a:r>
              <a:rPr lang="en-US" sz="2000" b="1" dirty="0"/>
              <a:t>the diaphragm. This lower part is subdivided into three regions, all relative to the pericardium – </a:t>
            </a:r>
            <a:r>
              <a:rPr lang="en-US" sz="2000" b="1" dirty="0">
                <a:solidFill>
                  <a:srgbClr val="FF0000"/>
                </a:solidFill>
              </a:rPr>
              <a:t>the anterior mediastinum</a:t>
            </a:r>
            <a:r>
              <a:rPr lang="en-US" sz="2000" b="1" dirty="0"/>
              <a:t> being in front of the </a:t>
            </a:r>
            <a:r>
              <a:rPr lang="en-US" sz="2000" b="1" dirty="0">
                <a:solidFill>
                  <a:srgbClr val="FF0000"/>
                </a:solidFill>
              </a:rPr>
              <a:t>pericardium</a:t>
            </a:r>
            <a:r>
              <a:rPr lang="en-US" sz="2000" b="1" dirty="0"/>
              <a:t>, </a:t>
            </a:r>
            <a:endParaRPr lang="en-US" sz="2000" b="1" dirty="0" smtClean="0"/>
          </a:p>
          <a:p>
            <a:pPr marL="0" indent="0" algn="l" rtl="0">
              <a:buNone/>
            </a:pPr>
            <a:r>
              <a:rPr lang="en-US" sz="2000" b="1" dirty="0" smtClean="0"/>
              <a:t>the </a:t>
            </a:r>
            <a:r>
              <a:rPr lang="en-US" sz="2000" b="1" dirty="0">
                <a:solidFill>
                  <a:srgbClr val="FF0000"/>
                </a:solidFill>
              </a:rPr>
              <a:t>middle mediastinum </a:t>
            </a:r>
            <a:r>
              <a:rPr lang="en-US" sz="2000" b="1" dirty="0"/>
              <a:t>contains the pericardium </a:t>
            </a:r>
            <a:endParaRPr lang="en-US" sz="2000" b="1" dirty="0" smtClean="0"/>
          </a:p>
          <a:p>
            <a:pPr marL="0" indent="0" algn="l" rtl="0">
              <a:buNone/>
            </a:pPr>
            <a:r>
              <a:rPr lang="en-US" sz="2000" b="1" dirty="0" smtClean="0"/>
              <a:t>and </a:t>
            </a:r>
            <a:r>
              <a:rPr lang="en-US" sz="2000" b="1" dirty="0"/>
              <a:t>its contents, and the </a:t>
            </a:r>
            <a:r>
              <a:rPr lang="en-US" sz="2000" b="1" dirty="0">
                <a:solidFill>
                  <a:srgbClr val="FF0000"/>
                </a:solidFill>
              </a:rPr>
              <a:t>posterior mediastinum </a:t>
            </a:r>
            <a:endParaRPr lang="en-US" sz="2000" b="1" dirty="0" smtClean="0">
              <a:solidFill>
                <a:srgbClr val="FF0000"/>
              </a:solidFill>
            </a:endParaRPr>
          </a:p>
          <a:p>
            <a:pPr marL="0" indent="0" algn="l" rtl="0">
              <a:buNone/>
            </a:pPr>
            <a:r>
              <a:rPr lang="en-US" sz="2000" b="1" dirty="0" smtClean="0"/>
              <a:t>being </a:t>
            </a:r>
            <a:r>
              <a:rPr lang="en-US" sz="2000" b="1" dirty="0"/>
              <a:t>behind the </a:t>
            </a:r>
            <a:r>
              <a:rPr lang="en-US" sz="2000" b="1" dirty="0" smtClean="0"/>
              <a:t>    pericardium</a:t>
            </a:r>
          </a:p>
          <a:p>
            <a:pPr marL="0" indent="0" algn="l" rtl="0">
              <a:buNone/>
            </a:pPr>
            <a:r>
              <a:rPr lang="en-US" sz="2000" b="1" dirty="0" smtClean="0">
                <a:solidFill>
                  <a:srgbClr val="FF0000"/>
                </a:solidFill>
              </a:rPr>
              <a:t>Anterior Mediastinum: </a:t>
            </a:r>
            <a:r>
              <a:rPr lang="en-US" sz="2000" b="1" dirty="0" smtClean="0"/>
              <a:t>bordered by the </a:t>
            </a:r>
          </a:p>
          <a:p>
            <a:pPr marL="0" indent="0" algn="l" rtl="0">
              <a:buNone/>
            </a:pPr>
            <a:r>
              <a:rPr lang="en-US" sz="2000" b="1" dirty="0" smtClean="0"/>
              <a:t>pericardium </a:t>
            </a:r>
            <a:r>
              <a:rPr lang="en-US" sz="2000" b="1" dirty="0"/>
              <a:t>posteriorly, medial </a:t>
            </a:r>
            <a:r>
              <a:rPr lang="en-US" sz="2000" b="1" dirty="0" smtClean="0"/>
              <a:t>border</a:t>
            </a:r>
          </a:p>
          <a:p>
            <a:pPr marL="0" indent="0" algn="l" rtl="0">
              <a:buNone/>
            </a:pPr>
            <a:r>
              <a:rPr lang="en-US" sz="2000" b="1" dirty="0" smtClean="0"/>
              <a:t> </a:t>
            </a:r>
            <a:r>
              <a:rPr lang="en-US" sz="2000" b="1" dirty="0"/>
              <a:t>of the pleural sacs laterally, and </a:t>
            </a:r>
            <a:r>
              <a:rPr lang="en-US" sz="2000" b="1" dirty="0">
                <a:solidFill>
                  <a:srgbClr val="00B0F0"/>
                </a:solidFill>
              </a:rPr>
              <a:t>the sternum</a:t>
            </a:r>
            <a:r>
              <a:rPr lang="en-US" sz="2000" b="1" dirty="0" smtClean="0"/>
              <a:t>,</a:t>
            </a:r>
          </a:p>
          <a:p>
            <a:pPr marL="0" indent="0" algn="l" rtl="0">
              <a:buNone/>
            </a:pPr>
            <a:r>
              <a:rPr lang="en-US" sz="2000" b="1" dirty="0" smtClean="0"/>
              <a:t> </a:t>
            </a:r>
            <a:r>
              <a:rPr lang="en-US" sz="2000" b="1" dirty="0">
                <a:solidFill>
                  <a:srgbClr val="7030A0"/>
                </a:solidFill>
              </a:rPr>
              <a:t>transversus thoracis muscles, </a:t>
            </a:r>
            <a:r>
              <a:rPr lang="en-US" sz="2000" b="1" dirty="0"/>
              <a:t>and </a:t>
            </a:r>
            <a:r>
              <a:rPr lang="en-US" sz="2000" b="1" dirty="0">
                <a:solidFill>
                  <a:srgbClr val="FF0000"/>
                </a:solidFill>
              </a:rPr>
              <a:t>fifth, sixth</a:t>
            </a:r>
            <a:r>
              <a:rPr lang="en-US" sz="2000" b="1" dirty="0"/>
              <a:t>, </a:t>
            </a:r>
            <a:endParaRPr lang="en-US" sz="2000" b="1" dirty="0" smtClean="0"/>
          </a:p>
          <a:p>
            <a:pPr marL="0" indent="0" algn="l" rtl="0">
              <a:buNone/>
            </a:pPr>
            <a:r>
              <a:rPr lang="en-US" sz="2000" b="1" dirty="0" smtClean="0"/>
              <a:t>and </a:t>
            </a:r>
            <a:r>
              <a:rPr lang="en-US" sz="2000" b="1" dirty="0">
                <a:solidFill>
                  <a:srgbClr val="FF0000"/>
                </a:solidFill>
              </a:rPr>
              <a:t>seventh left costal </a:t>
            </a:r>
            <a:r>
              <a:rPr lang="en-US" sz="2000" b="1" dirty="0"/>
              <a:t>cartilages </a:t>
            </a:r>
            <a:r>
              <a:rPr lang="en-US" sz="2000" b="1" dirty="0" smtClean="0"/>
              <a:t>anteriorly.</a:t>
            </a:r>
          </a:p>
          <a:p>
            <a:pPr marL="0" indent="0" algn="l" rtl="0">
              <a:buNone/>
            </a:pPr>
            <a:r>
              <a:rPr lang="en-US" sz="2000" b="1" dirty="0" smtClean="0"/>
              <a:t>Structures within </a:t>
            </a:r>
            <a:r>
              <a:rPr lang="en-US" sz="2000" b="1" i="1" dirty="0"/>
              <a:t>it -</a:t>
            </a:r>
            <a:r>
              <a:rPr lang="en-US" sz="2000" b="1" i="1" dirty="0">
                <a:solidFill>
                  <a:srgbClr val="FF0000"/>
                </a:solidFill>
              </a:rPr>
              <a:t>Organs</a:t>
            </a:r>
            <a:r>
              <a:rPr lang="en-US" sz="2000" b="1" i="1" dirty="0"/>
              <a:t>: thymus</a:t>
            </a:r>
          </a:p>
          <a:p>
            <a:pPr marL="0" indent="0" algn="l" rtl="0">
              <a:buNone/>
            </a:pPr>
            <a:r>
              <a:rPr lang="en-US" sz="2000" b="1" i="1" dirty="0">
                <a:solidFill>
                  <a:srgbClr val="FF0000"/>
                </a:solidFill>
              </a:rPr>
              <a:t>Arteries: </a:t>
            </a:r>
            <a:r>
              <a:rPr lang="en-US" sz="2000" b="1" i="1" dirty="0"/>
              <a:t>internal thoracic branches</a:t>
            </a:r>
          </a:p>
          <a:p>
            <a:pPr marL="0" indent="0" algn="l" rtl="0">
              <a:buNone/>
            </a:pPr>
            <a:r>
              <a:rPr lang="en-US" sz="2000" b="1" i="1" dirty="0">
                <a:solidFill>
                  <a:srgbClr val="FF0000"/>
                </a:solidFill>
              </a:rPr>
              <a:t>Veins and lymphatics</a:t>
            </a:r>
            <a:r>
              <a:rPr lang="en-US" sz="2000" b="1" i="1" dirty="0" smtClean="0"/>
              <a:t>: internal thoracic veins</a:t>
            </a:r>
          </a:p>
          <a:p>
            <a:pPr marL="0" indent="0" algn="l" rtl="0">
              <a:buNone/>
            </a:pPr>
            <a:r>
              <a:rPr lang="en-US" sz="2000" b="1" i="1" dirty="0" smtClean="0"/>
              <a:t>parasternal lymph nodes</a:t>
            </a:r>
          </a:p>
          <a:p>
            <a:pPr marL="0" indent="0" algn="l" rtl="0">
              <a:buNone/>
            </a:pPr>
            <a:r>
              <a:rPr lang="en-US" sz="2000" b="1" i="1" dirty="0" smtClean="0">
                <a:solidFill>
                  <a:srgbClr val="FF0000"/>
                </a:solidFill>
              </a:rPr>
              <a:t>Nerves</a:t>
            </a:r>
            <a:r>
              <a:rPr lang="en-US" sz="2000" b="1" i="1" dirty="0"/>
              <a:t>: </a:t>
            </a:r>
            <a:r>
              <a:rPr lang="en-US" sz="2000" b="1" i="1" dirty="0" smtClean="0"/>
              <a:t>none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7144" y="1628800"/>
            <a:ext cx="3491880" cy="4456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1587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84976" cy="6480720"/>
          </a:xfrm>
        </p:spPr>
        <p:txBody>
          <a:bodyPr>
            <a:normAutofit/>
          </a:bodyPr>
          <a:lstStyle/>
          <a:p>
            <a:pPr marL="0" indent="0" algn="l" rtl="0">
              <a:buNone/>
            </a:pPr>
            <a:r>
              <a:rPr lang="en-US" sz="2000" b="1" dirty="0">
                <a:solidFill>
                  <a:srgbClr val="FF0000"/>
                </a:solidFill>
              </a:rPr>
              <a:t> Middle Mediastinum  </a:t>
            </a:r>
            <a:r>
              <a:rPr lang="en-US" sz="2000" b="1" dirty="0" smtClean="0">
                <a:solidFill>
                  <a:srgbClr val="FF0000"/>
                </a:solidFill>
              </a:rPr>
              <a:t> </a:t>
            </a:r>
            <a:r>
              <a:rPr lang="en-US" sz="2000" b="1" dirty="0"/>
              <a:t>formed by the borders of the pericardial sac anteriorly and posteriorly, reflected to the medial borders of the pleural sacs bilaterally, transverse thoracic plane superiorly, and thoracic surface of the diaphragm </a:t>
            </a:r>
            <a:r>
              <a:rPr lang="en-US" sz="2000" b="1" dirty="0" smtClean="0"/>
              <a:t>inferiorly</a:t>
            </a:r>
          </a:p>
          <a:p>
            <a:pPr marL="0" indent="0" algn="l" rtl="0">
              <a:buNone/>
            </a:pPr>
            <a:r>
              <a:rPr lang="en-US" sz="2000" b="1" dirty="0">
                <a:solidFill>
                  <a:srgbClr val="FF0000"/>
                </a:solidFill>
              </a:rPr>
              <a:t>Organs: </a:t>
            </a:r>
            <a:r>
              <a:rPr lang="en-US" sz="2000" b="1" dirty="0"/>
              <a:t>the heart and its great vessel roots, trachea and main bronchi</a:t>
            </a:r>
          </a:p>
          <a:p>
            <a:pPr marL="0" indent="0" algn="l" rtl="0">
              <a:buNone/>
            </a:pPr>
            <a:r>
              <a:rPr lang="en-US" sz="2000" b="1" dirty="0">
                <a:solidFill>
                  <a:srgbClr val="00B050"/>
                </a:solidFill>
              </a:rPr>
              <a:t>Arteries</a:t>
            </a:r>
            <a:r>
              <a:rPr lang="en-US" sz="2000" b="1" dirty="0">
                <a:solidFill>
                  <a:srgbClr val="FF0000"/>
                </a:solidFill>
              </a:rPr>
              <a:t>: </a:t>
            </a:r>
            <a:r>
              <a:rPr lang="en-US" sz="2000" b="1" dirty="0"/>
              <a:t>ascending aorta, pulmonary trunk, pericardiacophrenic arteries</a:t>
            </a:r>
          </a:p>
          <a:p>
            <a:pPr marL="0" indent="0" algn="l" rtl="0">
              <a:buNone/>
            </a:pPr>
            <a:r>
              <a:rPr lang="en-US" sz="2000" b="1" dirty="0">
                <a:solidFill>
                  <a:srgbClr val="00B0F0"/>
                </a:solidFill>
              </a:rPr>
              <a:t>Veins and lymphatics</a:t>
            </a:r>
            <a:r>
              <a:rPr lang="en-US" sz="2000" b="1" dirty="0">
                <a:solidFill>
                  <a:srgbClr val="FF0000"/>
                </a:solidFill>
              </a:rPr>
              <a:t>: </a:t>
            </a:r>
            <a:r>
              <a:rPr lang="en-US" sz="2000" b="1" dirty="0"/>
              <a:t>superior vena cava, </a:t>
            </a:r>
            <a:r>
              <a:rPr lang="en-US" sz="2000" b="1" dirty="0" smtClean="0"/>
              <a:t>pulmonary, </a:t>
            </a:r>
            <a:r>
              <a:rPr lang="en-US" sz="2000" b="1" dirty="0"/>
              <a:t>pericardiacophrenic veins</a:t>
            </a:r>
          </a:p>
          <a:p>
            <a:pPr marL="0" indent="0" algn="l" rtl="0">
              <a:buNone/>
            </a:pPr>
            <a:r>
              <a:rPr lang="en-US" sz="2000" b="1" dirty="0">
                <a:solidFill>
                  <a:srgbClr val="7030A0"/>
                </a:solidFill>
              </a:rPr>
              <a:t>Nerves</a:t>
            </a:r>
            <a:r>
              <a:rPr lang="en-US" sz="2000" b="1" dirty="0">
                <a:solidFill>
                  <a:srgbClr val="FF0000"/>
                </a:solidFill>
              </a:rPr>
              <a:t>: </a:t>
            </a:r>
            <a:r>
              <a:rPr lang="en-US" sz="2000" b="1" dirty="0"/>
              <a:t>phrenic, vagus, </a:t>
            </a:r>
            <a:r>
              <a:rPr lang="en-US" sz="2000" b="1" dirty="0" smtClean="0"/>
              <a:t>sympathetic</a:t>
            </a:r>
            <a:endParaRPr lang="en-US" sz="2000" b="1" dirty="0" smtClean="0">
              <a:solidFill>
                <a:srgbClr val="FF0000"/>
              </a:solidFill>
            </a:endParaRPr>
          </a:p>
          <a:p>
            <a:pPr marL="0" indent="0" algn="l" rtl="0">
              <a:buNone/>
            </a:pPr>
            <a:r>
              <a:rPr lang="en-US" sz="2000" b="1" dirty="0" smtClean="0">
                <a:solidFill>
                  <a:srgbClr val="FF0000"/>
                </a:solidFill>
              </a:rPr>
              <a:t>Posterior Mediastinum</a:t>
            </a:r>
            <a:r>
              <a:rPr lang="en-US" sz="2000" b="1" dirty="0">
                <a:solidFill>
                  <a:srgbClr val="FF0000"/>
                </a:solidFill>
              </a:rPr>
              <a:t>: </a:t>
            </a:r>
            <a:r>
              <a:rPr lang="en-US" sz="2000" b="1" dirty="0" smtClean="0">
                <a:solidFill>
                  <a:srgbClr val="FF0000"/>
                </a:solidFill>
              </a:rPr>
              <a:t>: </a:t>
            </a:r>
            <a:r>
              <a:rPr lang="en-US" sz="2000" b="1" dirty="0"/>
              <a:t>bordered by the pericardium anteriorly, the </a:t>
            </a:r>
            <a:r>
              <a:rPr lang="en-US" sz="2000" b="1" dirty="0" smtClean="0"/>
              <a:t>thoracic surface </a:t>
            </a:r>
            <a:r>
              <a:rPr lang="en-US" sz="2000" b="1" dirty="0"/>
              <a:t>of the diaphragm inferiorly, the transverse thoracic plane superiorly, the bodies of the fifth to the twelfth thoracic vertebrae posteriorly, and the pleural sacs </a:t>
            </a:r>
            <a:r>
              <a:rPr lang="en-US" sz="2000" b="1" dirty="0" smtClean="0"/>
              <a:t>laterally</a:t>
            </a:r>
          </a:p>
          <a:p>
            <a:pPr marL="0" indent="0" algn="l" rtl="0">
              <a:buNone/>
            </a:pPr>
            <a:r>
              <a:rPr lang="en-US" sz="2000" b="1" dirty="0" smtClean="0">
                <a:solidFill>
                  <a:srgbClr val="7030A0"/>
                </a:solidFill>
              </a:rPr>
              <a:t>Organs</a:t>
            </a:r>
            <a:r>
              <a:rPr lang="en-US" sz="2000" b="1" dirty="0" smtClean="0"/>
              <a:t>: esophagus</a:t>
            </a:r>
          </a:p>
          <a:p>
            <a:pPr marL="0" indent="0" algn="l" rtl="0">
              <a:buNone/>
            </a:pPr>
            <a:r>
              <a:rPr lang="en-US" sz="2000" b="1" dirty="0" smtClean="0">
                <a:solidFill>
                  <a:srgbClr val="FF0000"/>
                </a:solidFill>
              </a:rPr>
              <a:t>Arteries</a:t>
            </a:r>
            <a:r>
              <a:rPr lang="en-US" sz="2000" b="1" dirty="0" smtClean="0"/>
              <a:t>: descending thoracic aorta</a:t>
            </a:r>
          </a:p>
          <a:p>
            <a:pPr marL="0" indent="0" algn="l" rtl="0">
              <a:buNone/>
            </a:pPr>
            <a:r>
              <a:rPr lang="en-US" sz="2000" b="1" dirty="0" smtClean="0">
                <a:solidFill>
                  <a:srgbClr val="00B050"/>
                </a:solidFill>
              </a:rPr>
              <a:t>Veins and lymphatics: </a:t>
            </a:r>
            <a:r>
              <a:rPr lang="en-US" sz="2000" b="1" dirty="0" smtClean="0"/>
              <a:t>azygos hemiazygos veins, thoracic duct</a:t>
            </a:r>
          </a:p>
          <a:p>
            <a:pPr marL="0" indent="0" algn="l" rtl="0">
              <a:buNone/>
            </a:pPr>
            <a:r>
              <a:rPr lang="en-US" sz="2000" b="1" dirty="0" smtClean="0">
                <a:solidFill>
                  <a:srgbClr val="00B0F0"/>
                </a:solidFill>
              </a:rPr>
              <a:t>Nerves</a:t>
            </a:r>
            <a:r>
              <a:rPr lang="en-US" sz="2000" b="1" dirty="0">
                <a:solidFill>
                  <a:srgbClr val="00B0F0"/>
                </a:solidFill>
              </a:rPr>
              <a:t>: </a:t>
            </a:r>
            <a:r>
              <a:rPr lang="en-US" sz="2000" b="1" dirty="0"/>
              <a:t>vagus, splanchnic, sympathetic chain</a:t>
            </a:r>
          </a:p>
        </p:txBody>
      </p:sp>
    </p:spTree>
    <p:extLst>
      <p:ext uri="{BB962C8B-B14F-4D97-AF65-F5344CB8AC3E}">
        <p14:creationId xmlns:p14="http://schemas.microsoft.com/office/powerpoint/2010/main" val="3832059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188640"/>
            <a:ext cx="9144000" cy="6555641"/>
          </a:xfrm>
          <a:prstGeom prst="rect">
            <a:avLst/>
          </a:prstGeom>
        </p:spPr>
        <p:txBody>
          <a:bodyPr wrap="square">
            <a:spAutoFit/>
          </a:bodyPr>
          <a:lstStyle/>
          <a:p>
            <a:pPr algn="l" rtl="0"/>
            <a:r>
              <a:rPr lang="en-US" sz="2400" b="1" dirty="0" smtClean="0">
                <a:solidFill>
                  <a:srgbClr val="FF0000"/>
                </a:solidFill>
              </a:rPr>
              <a:t>The abdominopelvic cavity </a:t>
            </a:r>
            <a:r>
              <a:rPr lang="en-US" sz="2400" b="1" dirty="0" smtClean="0"/>
              <a:t>fills</a:t>
            </a:r>
          </a:p>
          <a:p>
            <a:pPr algn="l" rtl="0"/>
            <a:r>
              <a:rPr lang="en-US" sz="2000" b="1" dirty="0" smtClean="0"/>
              <a:t> </a:t>
            </a:r>
            <a:r>
              <a:rPr lang="en-US" sz="2400" b="1" dirty="0" smtClean="0"/>
              <a:t>the lower half of the trunk and</a:t>
            </a:r>
          </a:p>
          <a:p>
            <a:pPr algn="l" rtl="0"/>
            <a:r>
              <a:rPr lang="en-US" sz="2400" b="1" dirty="0" smtClean="0"/>
              <a:t> is subdivided into the </a:t>
            </a:r>
            <a:r>
              <a:rPr lang="en-US" sz="2400" b="1" dirty="0" smtClean="0">
                <a:solidFill>
                  <a:srgbClr val="FF0000"/>
                </a:solidFill>
              </a:rPr>
              <a:t>abdominal</a:t>
            </a:r>
          </a:p>
          <a:p>
            <a:pPr algn="l" rtl="0"/>
            <a:r>
              <a:rPr lang="en-US" sz="2400" b="1" dirty="0" smtClean="0">
                <a:solidFill>
                  <a:srgbClr val="FF0000"/>
                </a:solidFill>
              </a:rPr>
              <a:t> cavity </a:t>
            </a:r>
            <a:r>
              <a:rPr lang="en-US" sz="2400" b="1" dirty="0" smtClean="0"/>
              <a:t>and</a:t>
            </a:r>
            <a:r>
              <a:rPr lang="en-US" sz="2400" b="1" dirty="0" smtClean="0">
                <a:solidFill>
                  <a:srgbClr val="FF0000"/>
                </a:solidFill>
              </a:rPr>
              <a:t> pelvic cavity</a:t>
            </a:r>
          </a:p>
          <a:p>
            <a:pPr algn="l" rtl="0"/>
            <a:r>
              <a:rPr lang="en-US" sz="2000" b="1" dirty="0" smtClean="0"/>
              <a:t>-</a:t>
            </a:r>
            <a:r>
              <a:rPr lang="en-US" sz="2400" b="1" dirty="0" smtClean="0"/>
              <a:t>The </a:t>
            </a:r>
            <a:r>
              <a:rPr lang="en-US" sz="2400" b="1" dirty="0" smtClean="0">
                <a:solidFill>
                  <a:srgbClr val="FF0000"/>
                </a:solidFill>
              </a:rPr>
              <a:t>abdominal cavity is </a:t>
            </a:r>
            <a:r>
              <a:rPr lang="en-US" sz="2000" b="1" dirty="0" smtClean="0"/>
              <a:t>largest </a:t>
            </a:r>
          </a:p>
          <a:p>
            <a:pPr algn="l" rtl="0"/>
            <a:r>
              <a:rPr lang="en-US" sz="2000" b="1" dirty="0"/>
              <a:t>h</a:t>
            </a:r>
            <a:r>
              <a:rPr lang="en-US" sz="2000" b="1" dirty="0" smtClean="0"/>
              <a:t>ollow space of the body , anterior</a:t>
            </a:r>
          </a:p>
          <a:p>
            <a:pPr algn="l" rtl="0"/>
            <a:r>
              <a:rPr lang="en-US" sz="2000" b="1" dirty="0" smtClean="0"/>
              <a:t>to spine, its upper boundary is the</a:t>
            </a:r>
          </a:p>
          <a:p>
            <a:pPr algn="l" rtl="0"/>
            <a:r>
              <a:rPr lang="en-US" sz="2000" b="1" dirty="0" smtClean="0"/>
              <a:t> diaphragm,(sheet of muscle and</a:t>
            </a:r>
          </a:p>
          <a:p>
            <a:pPr algn="l" rtl="0"/>
            <a:r>
              <a:rPr lang="en-US" sz="2000" b="1" dirty="0" smtClean="0"/>
              <a:t> a connective tissue that separates</a:t>
            </a:r>
          </a:p>
          <a:p>
            <a:pPr algn="l" rtl="0"/>
            <a:r>
              <a:rPr lang="en-US" sz="2000" b="1" dirty="0" smtClean="0"/>
              <a:t>it from the chest cavity, its lower </a:t>
            </a:r>
          </a:p>
          <a:p>
            <a:pPr algn="l" rtl="0"/>
            <a:r>
              <a:rPr lang="en-US" sz="2000" b="1" dirty="0"/>
              <a:t>b</a:t>
            </a:r>
            <a:r>
              <a:rPr lang="en-US" sz="2000" b="1" dirty="0" smtClean="0"/>
              <a:t>oundary is the upper plane of the </a:t>
            </a:r>
          </a:p>
          <a:p>
            <a:pPr algn="l" rtl="0"/>
            <a:r>
              <a:rPr lang="en-US" sz="2000" b="1" dirty="0" smtClean="0"/>
              <a:t>pelvic cavity</a:t>
            </a:r>
          </a:p>
          <a:p>
            <a:pPr algn="l" rtl="0"/>
            <a:r>
              <a:rPr lang="en-US" sz="2000" b="1" dirty="0" smtClean="0"/>
              <a:t>Vertically </a:t>
            </a:r>
            <a:r>
              <a:rPr lang="en-US" sz="2000" b="1" dirty="0"/>
              <a:t>it is enclosed by the </a:t>
            </a:r>
            <a:r>
              <a:rPr lang="en-US" sz="2000" b="1" dirty="0" smtClean="0"/>
              <a:t>vertebral</a:t>
            </a:r>
          </a:p>
          <a:p>
            <a:pPr algn="l" rtl="0"/>
            <a:r>
              <a:rPr lang="en-US" sz="2000" b="1" dirty="0" smtClean="0"/>
              <a:t> </a:t>
            </a:r>
            <a:r>
              <a:rPr lang="en-US" sz="2000" b="1" dirty="0"/>
              <a:t>column and the abdominal and other </a:t>
            </a:r>
          </a:p>
          <a:p>
            <a:pPr algn="l" rtl="0"/>
            <a:r>
              <a:rPr lang="en-US" sz="2000" b="1" dirty="0"/>
              <a:t>m</a:t>
            </a:r>
            <a:r>
              <a:rPr lang="en-US" sz="2000" b="1" dirty="0" smtClean="0"/>
              <a:t>uscles, It occupies the entire of</a:t>
            </a:r>
          </a:p>
          <a:p>
            <a:pPr algn="l" rtl="0"/>
            <a:r>
              <a:rPr lang="en-US" sz="2000" b="1" dirty="0" smtClean="0"/>
              <a:t> lower half the trunk, </a:t>
            </a:r>
          </a:p>
          <a:p>
            <a:pPr algn="l" rtl="0"/>
            <a:r>
              <a:rPr lang="en-US" sz="2000" b="1" dirty="0" smtClean="0"/>
              <a:t> houses many organs of the </a:t>
            </a:r>
            <a:r>
              <a:rPr lang="en-US" sz="2000" b="1" dirty="0" smtClean="0">
                <a:solidFill>
                  <a:srgbClr val="FF0000"/>
                </a:solidFill>
              </a:rPr>
              <a:t>digestive</a:t>
            </a:r>
            <a:r>
              <a:rPr lang="en-US" sz="2000" b="1" dirty="0" smtClean="0"/>
              <a:t> </a:t>
            </a:r>
          </a:p>
          <a:p>
            <a:pPr algn="l" rtl="0"/>
            <a:r>
              <a:rPr lang="en-US" sz="2000" b="1" dirty="0" smtClean="0"/>
              <a:t>and </a:t>
            </a:r>
            <a:r>
              <a:rPr lang="en-US" sz="2000" b="1" dirty="0" smtClean="0">
                <a:solidFill>
                  <a:srgbClr val="FF0000"/>
                </a:solidFill>
              </a:rPr>
              <a:t>renal systems</a:t>
            </a:r>
            <a:r>
              <a:rPr lang="en-US" sz="2000" b="1" dirty="0" smtClean="0"/>
              <a:t>, as well as of</a:t>
            </a:r>
          </a:p>
          <a:p>
            <a:pPr algn="l" rtl="0"/>
            <a:r>
              <a:rPr lang="en-US" sz="2000" b="1" dirty="0" smtClean="0"/>
              <a:t> </a:t>
            </a:r>
            <a:r>
              <a:rPr lang="en-US" sz="2000" b="1" dirty="0" smtClean="0">
                <a:solidFill>
                  <a:srgbClr val="FF0000"/>
                </a:solidFill>
              </a:rPr>
              <a:t>the endocrine system, </a:t>
            </a:r>
            <a:r>
              <a:rPr lang="en-US" sz="2000" b="1" dirty="0" smtClean="0"/>
              <a:t>such as</a:t>
            </a:r>
            <a:r>
              <a:rPr lang="en-US" sz="2000" b="1" dirty="0" smtClean="0">
                <a:solidFill>
                  <a:srgbClr val="FF0000"/>
                </a:solidFill>
              </a:rPr>
              <a:t> the</a:t>
            </a:r>
          </a:p>
          <a:p>
            <a:pPr algn="l" rtl="0"/>
            <a:r>
              <a:rPr lang="en-US" sz="2000" b="1" dirty="0" smtClean="0">
                <a:solidFill>
                  <a:srgbClr val="FF0000"/>
                </a:solidFill>
              </a:rPr>
              <a:t> adrenal glands</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88640"/>
            <a:ext cx="4788024"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5898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8892480" cy="6669360"/>
          </a:xfrm>
        </p:spPr>
        <p:txBody>
          <a:bodyPr>
            <a:normAutofit fontScale="92500" lnSpcReduction="10000"/>
          </a:bodyPr>
          <a:lstStyle/>
          <a:p>
            <a:pPr marL="0" indent="0" algn="l" rtl="0">
              <a:buNone/>
            </a:pPr>
            <a:r>
              <a:rPr lang="en-US" sz="2400" b="1" dirty="0" smtClean="0">
                <a:solidFill>
                  <a:srgbClr val="FF0000"/>
                </a:solidFill>
              </a:rPr>
              <a:t>The </a:t>
            </a:r>
            <a:r>
              <a:rPr lang="en-US" sz="2400" b="1" dirty="0">
                <a:solidFill>
                  <a:srgbClr val="FF0000"/>
                </a:solidFill>
              </a:rPr>
              <a:t>pelvic cavity </a:t>
            </a:r>
            <a:r>
              <a:rPr lang="en-US" sz="2000" b="1" dirty="0" smtClean="0"/>
              <a:t>is</a:t>
            </a:r>
          </a:p>
          <a:p>
            <a:pPr marL="0" indent="0" algn="l" rtl="0">
              <a:buNone/>
            </a:pPr>
            <a:r>
              <a:rPr lang="en-US" sz="2000" b="1" dirty="0" smtClean="0"/>
              <a:t> </a:t>
            </a:r>
            <a:r>
              <a:rPr lang="en-US" sz="2000" b="1" dirty="0"/>
              <a:t>a body </a:t>
            </a:r>
            <a:r>
              <a:rPr lang="en-US" sz="2000" b="1" dirty="0" smtClean="0"/>
              <a:t> cavity that is</a:t>
            </a:r>
          </a:p>
          <a:p>
            <a:pPr marL="0" indent="0" algn="l" rtl="0">
              <a:buNone/>
            </a:pPr>
            <a:r>
              <a:rPr lang="en-US" sz="2000" b="1" dirty="0" smtClean="0"/>
              <a:t>bounded by the bones</a:t>
            </a:r>
          </a:p>
          <a:p>
            <a:pPr marL="0" indent="0" algn="l" rtl="0">
              <a:buNone/>
            </a:pPr>
            <a:r>
              <a:rPr lang="en-US" sz="2000" b="1" dirty="0" smtClean="0"/>
              <a:t>of pelvis Its oblique</a:t>
            </a:r>
          </a:p>
          <a:p>
            <a:pPr marL="0" indent="0" algn="l" rtl="0">
              <a:buNone/>
            </a:pPr>
            <a:r>
              <a:rPr lang="en-US" sz="2000" b="1" dirty="0" smtClean="0"/>
              <a:t>roof </a:t>
            </a:r>
            <a:r>
              <a:rPr lang="en-US" sz="2000" b="1" dirty="0"/>
              <a:t>is </a:t>
            </a:r>
            <a:r>
              <a:rPr lang="en-US" sz="2000" b="1" dirty="0" smtClean="0"/>
              <a:t>the pelvis inlet </a:t>
            </a:r>
          </a:p>
          <a:p>
            <a:pPr marL="0" indent="0" algn="l" rtl="0">
              <a:buNone/>
            </a:pPr>
            <a:r>
              <a:rPr lang="en-US" sz="2000" b="1" dirty="0" smtClean="0"/>
              <a:t>(superior opening </a:t>
            </a:r>
          </a:p>
          <a:p>
            <a:pPr marL="0" indent="0" algn="l" rtl="0">
              <a:buNone/>
            </a:pPr>
            <a:r>
              <a:rPr lang="en-US" sz="2000" b="1" dirty="0" smtClean="0"/>
              <a:t>of </a:t>
            </a:r>
            <a:r>
              <a:rPr lang="en-US" sz="2000" b="1" dirty="0"/>
              <a:t>the pelvis</a:t>
            </a:r>
            <a:r>
              <a:rPr lang="en-US" sz="2000" b="1" dirty="0" smtClean="0"/>
              <a:t>).Its lower</a:t>
            </a:r>
          </a:p>
          <a:p>
            <a:pPr marL="0" indent="0" algn="l" rtl="0">
              <a:buNone/>
            </a:pPr>
            <a:r>
              <a:rPr lang="en-US" sz="2000" b="1" dirty="0" smtClean="0"/>
              <a:t>boundary </a:t>
            </a:r>
            <a:r>
              <a:rPr lang="en-US" sz="2000" b="1" dirty="0"/>
              <a:t>is the </a:t>
            </a:r>
            <a:r>
              <a:rPr lang="en-US" sz="2000" b="1" dirty="0" smtClean="0"/>
              <a:t> pelvic</a:t>
            </a:r>
          </a:p>
          <a:p>
            <a:pPr marL="0" indent="0" algn="l" rtl="0">
              <a:buNone/>
            </a:pPr>
            <a:r>
              <a:rPr lang="en-US" sz="2000" b="1" dirty="0" smtClean="0"/>
              <a:t>floor. The pelvic cavity</a:t>
            </a:r>
            <a:endParaRPr lang="en-US" sz="2000" b="1" dirty="0"/>
          </a:p>
          <a:p>
            <a:pPr marL="0" indent="0" algn="l" rtl="0">
              <a:buNone/>
            </a:pPr>
            <a:r>
              <a:rPr lang="en-US" sz="2000" b="1" dirty="0" smtClean="0"/>
              <a:t>primarily  contains</a:t>
            </a:r>
            <a:endParaRPr lang="en-US" sz="2000" b="1" dirty="0"/>
          </a:p>
          <a:p>
            <a:pPr marL="0" indent="0" algn="l" rtl="0">
              <a:buNone/>
            </a:pPr>
            <a:r>
              <a:rPr lang="en-US" sz="2000" b="1" dirty="0" smtClean="0"/>
              <a:t>the </a:t>
            </a:r>
            <a:r>
              <a:rPr lang="en-US" sz="2000" b="1" dirty="0"/>
              <a:t>reproductive </a:t>
            </a:r>
            <a:endParaRPr lang="en-US" sz="2000" b="1" dirty="0" smtClean="0"/>
          </a:p>
          <a:p>
            <a:pPr marL="0" indent="0" algn="l" rtl="0">
              <a:buNone/>
            </a:pPr>
            <a:r>
              <a:rPr lang="en-US" sz="2000" b="1" dirty="0" smtClean="0"/>
              <a:t>Organs ,urinary</a:t>
            </a:r>
          </a:p>
          <a:p>
            <a:pPr marL="0" indent="0" algn="l" rtl="0">
              <a:buNone/>
            </a:pPr>
            <a:r>
              <a:rPr lang="en-US" sz="2000" b="1" dirty="0" smtClean="0"/>
              <a:t>bladder ,distal </a:t>
            </a:r>
          </a:p>
          <a:p>
            <a:pPr marL="0" indent="0" algn="l" rtl="0">
              <a:buNone/>
            </a:pPr>
            <a:r>
              <a:rPr lang="en-US" sz="2000" b="1" dirty="0" smtClean="0"/>
              <a:t>ureters</a:t>
            </a:r>
            <a:r>
              <a:rPr lang="en-US" sz="2000" b="1" dirty="0"/>
              <a:t>, </a:t>
            </a:r>
            <a:r>
              <a:rPr lang="en-US" sz="2000" b="1" dirty="0" smtClean="0"/>
              <a:t>proximal</a:t>
            </a:r>
          </a:p>
          <a:p>
            <a:pPr marL="0" indent="0" algn="l" rtl="0">
              <a:buNone/>
            </a:pPr>
            <a:r>
              <a:rPr lang="en-US" sz="2000" b="1" dirty="0" smtClean="0"/>
              <a:t> urethra, terminal</a:t>
            </a:r>
          </a:p>
          <a:p>
            <a:pPr marL="0" indent="0" algn="l" rtl="0">
              <a:buNone/>
            </a:pPr>
            <a:r>
              <a:rPr lang="en-US" sz="2000" b="1" dirty="0" smtClean="0"/>
              <a:t>sigmoid </a:t>
            </a:r>
            <a:r>
              <a:rPr lang="en-US" sz="2000" b="1" dirty="0"/>
              <a:t>colon</a:t>
            </a:r>
            <a:r>
              <a:rPr lang="en-US" sz="2000" b="1" dirty="0" smtClean="0"/>
              <a:t>,</a:t>
            </a:r>
          </a:p>
          <a:p>
            <a:pPr marL="0" indent="0" algn="l" rtl="0">
              <a:buNone/>
            </a:pPr>
            <a:r>
              <a:rPr lang="en-US" sz="2000" b="1" dirty="0" smtClean="0"/>
              <a:t> </a:t>
            </a:r>
            <a:r>
              <a:rPr lang="en-US" sz="2000" b="1" dirty="0"/>
              <a:t>rectum, and anal canal. </a:t>
            </a:r>
            <a:endParaRPr lang="en-US" sz="2000" b="1" dirty="0" smtClean="0"/>
          </a:p>
          <a:p>
            <a:pPr marL="0" indent="0" algn="l" rtl="0">
              <a:buNone/>
            </a:pPr>
            <a:r>
              <a:rPr lang="en-US" sz="2000" b="1" dirty="0" smtClean="0"/>
              <a:t>In </a:t>
            </a:r>
            <a:r>
              <a:rPr lang="en-US" sz="2000" b="1" dirty="0"/>
              <a:t>females, </a:t>
            </a:r>
            <a:r>
              <a:rPr lang="en-US" sz="2000" b="1" dirty="0" smtClean="0"/>
              <a:t> the uterus</a:t>
            </a:r>
          </a:p>
          <a:p>
            <a:pPr marL="0" indent="0" algn="l" rtl="0">
              <a:buNone/>
            </a:pPr>
            <a:r>
              <a:rPr lang="en-US" sz="2000" b="1" dirty="0" smtClean="0"/>
              <a:t>fallopian </a:t>
            </a:r>
            <a:r>
              <a:rPr lang="en-US" sz="2000" b="1" dirty="0"/>
              <a:t>tubes, ovaries </a:t>
            </a:r>
            <a:endParaRPr lang="en-US" sz="2000" b="1" dirty="0" smtClean="0"/>
          </a:p>
          <a:p>
            <a:pPr marL="0" indent="0" algn="l" rtl="0">
              <a:buNone/>
            </a:pPr>
            <a:r>
              <a:rPr lang="en-US" sz="2000" b="1" dirty="0" smtClean="0"/>
              <a:t>and </a:t>
            </a:r>
            <a:r>
              <a:rPr lang="en-US" sz="2000" b="1" dirty="0"/>
              <a:t>upper vagina occupy the </a:t>
            </a:r>
            <a:r>
              <a:rPr lang="en-US" sz="2000" b="1" dirty="0" smtClean="0"/>
              <a:t>area </a:t>
            </a:r>
            <a:r>
              <a:rPr lang="en-US" sz="2000" b="1" dirty="0"/>
              <a:t>between the other viscera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9" y="260648"/>
            <a:ext cx="6666858"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630069"/>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1418</TotalTime>
  <Words>1925</Words>
  <Application>Microsoft Office PowerPoint</Application>
  <PresentationFormat>عرض على الشاشة (3:4)‏</PresentationFormat>
  <Paragraphs>231</Paragraphs>
  <Slides>19</Slides>
  <Notes>0</Notes>
  <HiddenSlides>0</HiddenSlides>
  <MMClips>0</MMClips>
  <ScaleCrop>false</ScaleCrop>
  <HeadingPairs>
    <vt:vector size="4" baseType="variant">
      <vt:variant>
        <vt:lpstr>نسق</vt:lpstr>
      </vt:variant>
      <vt:variant>
        <vt:i4>1</vt:i4>
      </vt:variant>
      <vt:variant>
        <vt:lpstr>عناوين الشرائح</vt:lpstr>
      </vt:variant>
      <vt:variant>
        <vt:i4>19</vt:i4>
      </vt:variant>
    </vt:vector>
  </HeadingPairs>
  <TitlesOfParts>
    <vt:vector size="20"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Body cavities</dc:title>
  <dc:creator>Maher</dc:creator>
  <cp:lastModifiedBy>Maher</cp:lastModifiedBy>
  <cp:revision>167</cp:revision>
  <dcterms:created xsi:type="dcterms:W3CDTF">2024-01-07T18:12:00Z</dcterms:created>
  <dcterms:modified xsi:type="dcterms:W3CDTF">2025-01-22T18:02:13Z</dcterms:modified>
</cp:coreProperties>
</file>