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516" y="-9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BC17F1C7-3CCE-482A-960E-D6B760466CCD}" type="datetimeFigureOut">
              <a:rPr lang="en-US" smtClean="0"/>
              <a:t>11/3/2024</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9E3E05DE-F4B1-48DF-AE2C-BE3FEEAFEEFE}" type="slidenum">
              <a:rPr lang="en-US" smtClean="0"/>
              <a:t>‹#›</a:t>
            </a:fld>
            <a:endParaRPr lang="en-US"/>
          </a:p>
        </p:txBody>
      </p:sp>
    </p:spTree>
    <p:extLst>
      <p:ext uri="{BB962C8B-B14F-4D97-AF65-F5344CB8AC3E}">
        <p14:creationId xmlns:p14="http://schemas.microsoft.com/office/powerpoint/2010/main" val="55426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470660"/>
            <a:ext cx="74685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D73AD7"/>
                </a:solidFill>
                <a:latin typeface="Source Serif Pro" pitchFamily="34" charset="0"/>
                <a:ea typeface="Source Serif Pro" pitchFamily="34" charset="-122"/>
                <a:cs typeface="Source Serif Pro" pitchFamily="34" charset="-120"/>
              </a:rPr>
              <a:t>Chest Trauma: An Overview</a:t>
            </a:r>
            <a:endParaRPr lang="en-US" sz="6100" dirty="0"/>
          </a:p>
        </p:txBody>
      </p:sp>
      <p:sp>
        <p:nvSpPr>
          <p:cNvPr id="4" name="Text 1"/>
          <p:cNvSpPr/>
          <p:nvPr/>
        </p:nvSpPr>
        <p:spPr>
          <a:xfrm>
            <a:off x="837724" y="3772733"/>
            <a:ext cx="7468553"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Chest trauma encompasses a wide range of injuries affecting the thoracic cavity, including the lungs, heart, ribs, and blood vessels. It can be caused by blunt force, penetrating objects, or even explosions. Chest trauma is a serious condition that requires immediate medical attention, as it can lead to life-threatening complications. This presentation will delve into the anatomy, types, diagnosis, management, and potential complications of chest trauma.</a:t>
            </a:r>
            <a:endParaRPr lang="en-US" sz="1850" dirty="0"/>
          </a:p>
        </p:txBody>
      </p:sp>
      <p:sp>
        <p:nvSpPr>
          <p:cNvPr id="5" name="Shape 2"/>
          <p:cNvSpPr/>
          <p:nvPr/>
        </p:nvSpPr>
        <p:spPr>
          <a:xfrm>
            <a:off x="837724" y="6357938"/>
            <a:ext cx="382905" cy="382905"/>
          </a:xfrm>
          <a:prstGeom prst="roundRect">
            <a:avLst>
              <a:gd name="adj" fmla="val 23878209"/>
            </a:avLst>
          </a:prstGeom>
          <a:noFill/>
          <a:ln w="7620">
            <a:solidFill>
              <a:srgbClr val="FFFFFF"/>
            </a:solidFill>
            <a:prstDash val="solid"/>
          </a:ln>
        </p:spPr>
      </p:sp>
      <p:sp>
        <p:nvSpPr>
          <p:cNvPr id="7" name="Text 3"/>
          <p:cNvSpPr/>
          <p:nvPr/>
        </p:nvSpPr>
        <p:spPr>
          <a:xfrm>
            <a:off x="1340287" y="6340078"/>
            <a:ext cx="2517696" cy="418862"/>
          </a:xfrm>
          <a:prstGeom prst="rect">
            <a:avLst/>
          </a:prstGeom>
          <a:noFill/>
          <a:ln/>
        </p:spPr>
        <p:txBody>
          <a:bodyPr wrap="none" lIns="0" tIns="0" rIns="0" bIns="0" rtlCol="0" anchor="t"/>
          <a:lstStyle/>
          <a:p>
            <a:pPr marL="0" indent="0" algn="l">
              <a:lnSpc>
                <a:spcPts val="3250"/>
              </a:lnSpc>
              <a:buNone/>
            </a:pPr>
            <a:endParaRPr lang="en-US" sz="23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273737"/>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pitchFamily="34" charset="0"/>
                <a:ea typeface="Source Serif Pro" pitchFamily="34" charset="-122"/>
                <a:cs typeface="Source Serif Pro" pitchFamily="34" charset="-120"/>
              </a:rPr>
              <a:t>Conclusion and Key Takeaways</a:t>
            </a:r>
            <a:endParaRPr lang="en-US" sz="4400" dirty="0"/>
          </a:p>
        </p:txBody>
      </p:sp>
      <p:sp>
        <p:nvSpPr>
          <p:cNvPr id="4" name="Text 1"/>
          <p:cNvSpPr/>
          <p:nvPr/>
        </p:nvSpPr>
        <p:spPr>
          <a:xfrm>
            <a:off x="6324124" y="4040743"/>
            <a:ext cx="746855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Chest trauma is a serious condition that requires immediate medical attention. Early recognition and prompt treatment are essential for minimizing complications and improving patient outcomes. It is important to remember that chest trauma can involve various injuries and require a comprehensive approach to diagnosis and management.</a:t>
            </a:r>
            <a:endParaRPr lang="en-US" sz="1850" dirty="0"/>
          </a:p>
        </p:txBody>
      </p:sp>
      <p:sp>
        <p:nvSpPr>
          <p:cNvPr id="5" name="سهم إلى اليمين 4"/>
          <p:cNvSpPr/>
          <p:nvPr/>
        </p:nvSpPr>
        <p:spPr>
          <a:xfrm>
            <a:off x="12893040" y="771144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95751"/>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D73AD7"/>
                </a:solidFill>
                <a:latin typeface="Segoe Print" pitchFamily="2" charset="0"/>
                <a:ea typeface="Source Serif Pro" pitchFamily="34" charset="-122"/>
                <a:cs typeface="Source Serif Pro" pitchFamily="34" charset="-120"/>
              </a:rPr>
              <a:t>Anatomy of the Chest</a:t>
            </a:r>
            <a:endParaRPr lang="en-US" sz="4400" b="1" dirty="0">
              <a:latin typeface="Segoe Print" pitchFamily="2" charset="0"/>
            </a:endParaRPr>
          </a:p>
        </p:txBody>
      </p:sp>
      <p:sp>
        <p:nvSpPr>
          <p:cNvPr id="3" name="Text 1"/>
          <p:cNvSpPr/>
          <p:nvPr/>
        </p:nvSpPr>
        <p:spPr>
          <a:xfrm>
            <a:off x="837724" y="1506617"/>
            <a:ext cx="2816185" cy="351949"/>
          </a:xfrm>
          <a:prstGeom prst="rect">
            <a:avLst/>
          </a:prstGeom>
          <a:noFill/>
          <a:ln/>
        </p:spPr>
        <p:txBody>
          <a:bodyPr wrap="none" lIns="0" tIns="0" rIns="0" bIns="0" rtlCol="0" anchor="t"/>
          <a:lstStyle/>
          <a:p>
            <a:pPr marL="0" indent="0">
              <a:lnSpc>
                <a:spcPts val="2750"/>
              </a:lnSpc>
              <a:buNone/>
            </a:pPr>
            <a:r>
              <a:rPr lang="en-US" sz="6000" kern="0" spc="-44" dirty="0">
                <a:solidFill>
                  <a:srgbClr val="D73AD7"/>
                </a:solidFill>
                <a:latin typeface="Source Serif Pro" pitchFamily="34" charset="0"/>
                <a:ea typeface="Source Serif Pro" pitchFamily="34" charset="-122"/>
                <a:cs typeface="Source Serif Pro" pitchFamily="34" charset="-120"/>
              </a:rPr>
              <a:t>Ribcage</a:t>
            </a:r>
            <a:endParaRPr lang="en-US" sz="6000" dirty="0"/>
          </a:p>
        </p:txBody>
      </p:sp>
      <p:sp>
        <p:nvSpPr>
          <p:cNvPr id="4" name="Text 2"/>
          <p:cNvSpPr/>
          <p:nvPr/>
        </p:nvSpPr>
        <p:spPr>
          <a:xfrm>
            <a:off x="837724" y="1915000"/>
            <a:ext cx="4389596" cy="4699159"/>
          </a:xfrm>
          <a:prstGeom prst="rect">
            <a:avLst/>
          </a:prstGeom>
          <a:noFill/>
          <a:ln/>
        </p:spPr>
        <p:txBody>
          <a:bodyPr wrap="square" lIns="0" tIns="0" rIns="0" bIns="0" rtlCol="0" anchor="t"/>
          <a:lstStyle/>
          <a:p>
            <a:pPr marL="0" indent="0">
              <a:lnSpc>
                <a:spcPts val="3000"/>
              </a:lnSpc>
              <a:buNone/>
            </a:pPr>
            <a:r>
              <a:rPr lang="en-US" sz="3200" kern="0" spc="-38" dirty="0">
                <a:solidFill>
                  <a:srgbClr val="272525"/>
                </a:solidFill>
                <a:latin typeface="Times New Roman" pitchFamily="18" charset="0"/>
                <a:ea typeface="Source Sans Pro" pitchFamily="34" charset="-122"/>
                <a:cs typeface="Times New Roman" pitchFamily="18" charset="0"/>
              </a:rPr>
              <a:t>The ribcage, composed of 12 pairs of ribs, protects the vital organs within the chest. </a:t>
            </a:r>
            <a:endParaRPr lang="en-US" sz="3200" kern="0" spc="-38" dirty="0" smtClean="0">
              <a:solidFill>
                <a:srgbClr val="272525"/>
              </a:solidFill>
              <a:latin typeface="Times New Roman" pitchFamily="18" charset="0"/>
              <a:ea typeface="Source Sans Pro" pitchFamily="34" charset="-122"/>
              <a:cs typeface="Times New Roman" pitchFamily="18" charset="0"/>
            </a:endParaRPr>
          </a:p>
          <a:p>
            <a:pPr marL="0" indent="0">
              <a:lnSpc>
                <a:spcPts val="3000"/>
              </a:lnSpc>
              <a:buNone/>
            </a:pPr>
            <a:r>
              <a:rPr lang="en-US" sz="3200" kern="0" spc="-38" dirty="0" smtClean="0">
                <a:solidFill>
                  <a:srgbClr val="272525"/>
                </a:solidFill>
                <a:latin typeface="Times New Roman" pitchFamily="18" charset="0"/>
                <a:ea typeface="Source Sans Pro" pitchFamily="34" charset="-122"/>
                <a:cs typeface="Times New Roman" pitchFamily="18" charset="0"/>
              </a:rPr>
              <a:t>The </a:t>
            </a:r>
            <a:r>
              <a:rPr lang="en-US" sz="3200" kern="0" spc="-38" dirty="0">
                <a:solidFill>
                  <a:srgbClr val="272525"/>
                </a:solidFill>
                <a:latin typeface="Times New Roman" pitchFamily="18" charset="0"/>
                <a:ea typeface="Source Sans Pro" pitchFamily="34" charset="-122"/>
                <a:cs typeface="Times New Roman" pitchFamily="18" charset="0"/>
              </a:rPr>
              <a:t>ribs are connected to the sternum in the front and the vertebral column in the back, forming a rigid structure.</a:t>
            </a:r>
            <a:endParaRPr lang="en-US" sz="3200" dirty="0">
              <a:latin typeface="Times New Roman" pitchFamily="18" charset="0"/>
              <a:cs typeface="Times New Roman" pitchFamily="18" charset="0"/>
            </a:endParaRPr>
          </a:p>
        </p:txBody>
      </p:sp>
      <p:sp>
        <p:nvSpPr>
          <p:cNvPr id="5" name="Text 3"/>
          <p:cNvSpPr/>
          <p:nvPr/>
        </p:nvSpPr>
        <p:spPr>
          <a:xfrm>
            <a:off x="5357813" y="2283857"/>
            <a:ext cx="2816185" cy="351949"/>
          </a:xfrm>
          <a:prstGeom prst="rect">
            <a:avLst/>
          </a:prstGeom>
          <a:noFill/>
          <a:ln/>
        </p:spPr>
        <p:txBody>
          <a:bodyPr wrap="none" lIns="0" tIns="0" rIns="0" bIns="0" rtlCol="0" anchor="t"/>
          <a:lstStyle/>
          <a:p>
            <a:pPr marL="0" indent="0">
              <a:lnSpc>
                <a:spcPts val="2750"/>
              </a:lnSpc>
              <a:buNone/>
            </a:pPr>
            <a:r>
              <a:rPr lang="en-US" sz="6600" kern="0" spc="-44" dirty="0">
                <a:solidFill>
                  <a:srgbClr val="D73AD7"/>
                </a:solidFill>
                <a:latin typeface="Source Serif Pro" pitchFamily="34" charset="0"/>
                <a:ea typeface="Source Serif Pro" pitchFamily="34" charset="-122"/>
                <a:cs typeface="Source Serif Pro" pitchFamily="34" charset="-120"/>
              </a:rPr>
              <a:t>Lungs</a:t>
            </a:r>
            <a:endParaRPr lang="en-US" sz="2200" dirty="0"/>
          </a:p>
        </p:txBody>
      </p:sp>
      <p:sp>
        <p:nvSpPr>
          <p:cNvPr id="6" name="Text 4"/>
          <p:cNvSpPr/>
          <p:nvPr/>
        </p:nvSpPr>
        <p:spPr>
          <a:xfrm>
            <a:off x="5357812" y="2661760"/>
            <a:ext cx="4365307" cy="4638199"/>
          </a:xfrm>
          <a:prstGeom prst="rect">
            <a:avLst/>
          </a:prstGeom>
          <a:noFill/>
          <a:ln/>
        </p:spPr>
        <p:txBody>
          <a:bodyPr wrap="square" lIns="0" tIns="0" rIns="0" bIns="0" rtlCol="0" anchor="t"/>
          <a:lstStyle/>
          <a:p>
            <a:pPr marL="0" indent="0">
              <a:lnSpc>
                <a:spcPts val="3000"/>
              </a:lnSpc>
              <a:buNone/>
            </a:pPr>
            <a:r>
              <a:rPr lang="en-US" sz="3200" kern="0" spc="-38" dirty="0">
                <a:solidFill>
                  <a:srgbClr val="272525"/>
                </a:solidFill>
                <a:latin typeface="Times New Roman" pitchFamily="18" charset="0"/>
                <a:ea typeface="Source Sans Pro" pitchFamily="34" charset="-122"/>
                <a:cs typeface="Times New Roman" pitchFamily="18" charset="0"/>
              </a:rPr>
              <a:t>The lungs are responsible for gas exchange, taking in oxygen and releasing carbon dioxide. </a:t>
            </a:r>
            <a:endParaRPr lang="en-US" sz="3200" kern="0" spc="-38" dirty="0" smtClean="0">
              <a:solidFill>
                <a:srgbClr val="272525"/>
              </a:solidFill>
              <a:latin typeface="Times New Roman" pitchFamily="18" charset="0"/>
              <a:ea typeface="Source Sans Pro" pitchFamily="34" charset="-122"/>
              <a:cs typeface="Times New Roman" pitchFamily="18" charset="0"/>
            </a:endParaRPr>
          </a:p>
          <a:p>
            <a:pPr marL="0" indent="0">
              <a:lnSpc>
                <a:spcPts val="3000"/>
              </a:lnSpc>
              <a:buNone/>
            </a:pPr>
            <a:r>
              <a:rPr lang="en-US" sz="3200" kern="0" spc="-38" dirty="0" smtClean="0">
                <a:solidFill>
                  <a:srgbClr val="272525"/>
                </a:solidFill>
                <a:latin typeface="Times New Roman" pitchFamily="18" charset="0"/>
                <a:ea typeface="Source Sans Pro" pitchFamily="34" charset="-122"/>
                <a:cs typeface="Times New Roman" pitchFamily="18" charset="0"/>
              </a:rPr>
              <a:t>They </a:t>
            </a:r>
            <a:r>
              <a:rPr lang="en-US" sz="3200" kern="0" spc="-38" dirty="0">
                <a:solidFill>
                  <a:srgbClr val="272525"/>
                </a:solidFill>
                <a:latin typeface="Times New Roman" pitchFamily="18" charset="0"/>
                <a:ea typeface="Source Sans Pro" pitchFamily="34" charset="-122"/>
                <a:cs typeface="Times New Roman" pitchFamily="18" charset="0"/>
              </a:rPr>
              <a:t>are located within the pleural cavity, which is lined by a membrane that helps keep them inflated.</a:t>
            </a:r>
            <a:endParaRPr lang="en-US" sz="3200" dirty="0">
              <a:latin typeface="Times New Roman" pitchFamily="18" charset="0"/>
              <a:cs typeface="Times New Roman" pitchFamily="18" charset="0"/>
            </a:endParaRPr>
          </a:p>
        </p:txBody>
      </p:sp>
      <p:sp>
        <p:nvSpPr>
          <p:cNvPr id="7" name="Text 5"/>
          <p:cNvSpPr/>
          <p:nvPr/>
        </p:nvSpPr>
        <p:spPr>
          <a:xfrm>
            <a:off x="9877901" y="2939177"/>
            <a:ext cx="2816185" cy="351949"/>
          </a:xfrm>
          <a:prstGeom prst="rect">
            <a:avLst/>
          </a:prstGeom>
          <a:noFill/>
          <a:ln/>
        </p:spPr>
        <p:txBody>
          <a:bodyPr wrap="none" lIns="0" tIns="0" rIns="0" bIns="0" rtlCol="0" anchor="t"/>
          <a:lstStyle/>
          <a:p>
            <a:pPr marL="0" indent="0">
              <a:lnSpc>
                <a:spcPts val="2750"/>
              </a:lnSpc>
              <a:buNone/>
            </a:pPr>
            <a:r>
              <a:rPr lang="en-US" sz="6600" kern="0" spc="-44" dirty="0">
                <a:solidFill>
                  <a:srgbClr val="D73AD7"/>
                </a:solidFill>
                <a:latin typeface="Source Serif Pro" pitchFamily="34" charset="0"/>
                <a:ea typeface="Source Serif Pro" pitchFamily="34" charset="-122"/>
                <a:cs typeface="Source Serif Pro" pitchFamily="34" charset="-120"/>
              </a:rPr>
              <a:t>Heart</a:t>
            </a:r>
            <a:endParaRPr lang="en-US" sz="2200" dirty="0"/>
          </a:p>
        </p:txBody>
      </p:sp>
      <p:sp>
        <p:nvSpPr>
          <p:cNvPr id="8" name="Text 6"/>
          <p:cNvSpPr/>
          <p:nvPr/>
        </p:nvSpPr>
        <p:spPr>
          <a:xfrm>
            <a:off x="9877900" y="3332320"/>
            <a:ext cx="4386739" cy="4394359"/>
          </a:xfrm>
          <a:prstGeom prst="rect">
            <a:avLst/>
          </a:prstGeom>
          <a:noFill/>
          <a:ln/>
        </p:spPr>
        <p:txBody>
          <a:bodyPr wrap="square" lIns="0" tIns="0" rIns="0" bIns="0" rtlCol="0" anchor="t"/>
          <a:lstStyle/>
          <a:p>
            <a:pPr marL="0" indent="0">
              <a:lnSpc>
                <a:spcPts val="3000"/>
              </a:lnSpc>
              <a:buNone/>
            </a:pPr>
            <a:r>
              <a:rPr lang="en-US" sz="3200" kern="0" spc="-38" dirty="0">
                <a:solidFill>
                  <a:srgbClr val="272525"/>
                </a:solidFill>
                <a:latin typeface="Times New Roman" pitchFamily="18" charset="0"/>
                <a:ea typeface="Source Sans Pro" pitchFamily="34" charset="-122"/>
                <a:cs typeface="Times New Roman" pitchFamily="18" charset="0"/>
              </a:rPr>
              <a:t>The heart, a vital organ, pumps blood throughout the body</a:t>
            </a:r>
            <a:r>
              <a:rPr lang="en-US" sz="3200" kern="0" spc="-38" dirty="0" smtClean="0">
                <a:solidFill>
                  <a:srgbClr val="272525"/>
                </a:solidFill>
                <a:latin typeface="Times New Roman" pitchFamily="18" charset="0"/>
                <a:ea typeface="Source Sans Pro" pitchFamily="34" charset="-122"/>
                <a:cs typeface="Times New Roman" pitchFamily="18" charset="0"/>
              </a:rPr>
              <a:t>.</a:t>
            </a:r>
          </a:p>
          <a:p>
            <a:pPr marL="0" indent="0">
              <a:lnSpc>
                <a:spcPts val="3000"/>
              </a:lnSpc>
              <a:buNone/>
            </a:pPr>
            <a:r>
              <a:rPr lang="en-US" sz="3200" kern="0" spc="-38" dirty="0" smtClean="0">
                <a:solidFill>
                  <a:srgbClr val="272525"/>
                </a:solidFill>
                <a:latin typeface="Times New Roman" pitchFamily="18" charset="0"/>
                <a:ea typeface="Source Sans Pro" pitchFamily="34" charset="-122"/>
                <a:cs typeface="Times New Roman" pitchFamily="18" charset="0"/>
              </a:rPr>
              <a:t> </a:t>
            </a:r>
            <a:r>
              <a:rPr lang="en-US" sz="3200" kern="0" spc="-38" dirty="0">
                <a:solidFill>
                  <a:srgbClr val="272525"/>
                </a:solidFill>
                <a:latin typeface="Times New Roman" pitchFamily="18" charset="0"/>
                <a:ea typeface="Source Sans Pro" pitchFamily="34" charset="-122"/>
                <a:cs typeface="Times New Roman" pitchFamily="18" charset="0"/>
              </a:rPr>
              <a:t>It is located within the mediastinum, a space between the lungs that also houses the aorta, superior vena cava, and other important structures.</a:t>
            </a:r>
            <a:endParaRPr lang="en-US" sz="3200" dirty="0">
              <a:latin typeface="Times New Roman" pitchFamily="18" charset="0"/>
              <a:cs typeface="Times New Roman" pitchFamily="18" charset="0"/>
            </a:endParaRPr>
          </a:p>
        </p:txBody>
      </p:sp>
      <p:sp>
        <p:nvSpPr>
          <p:cNvPr id="9" name="سهم إلى اليمين 8"/>
          <p:cNvSpPr/>
          <p:nvPr/>
        </p:nvSpPr>
        <p:spPr>
          <a:xfrm>
            <a:off x="12893040" y="772668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505"/>
          </a:xfrm>
          <a:prstGeom prst="rect">
            <a:avLst/>
          </a:prstGeom>
        </p:spPr>
      </p:pic>
      <p:sp>
        <p:nvSpPr>
          <p:cNvPr id="3" name="Text 0"/>
          <p:cNvSpPr/>
          <p:nvPr/>
        </p:nvSpPr>
        <p:spPr>
          <a:xfrm>
            <a:off x="827842" y="650438"/>
            <a:ext cx="5565458" cy="695563"/>
          </a:xfrm>
          <a:prstGeom prst="rect">
            <a:avLst/>
          </a:prstGeom>
          <a:noFill/>
          <a:ln/>
        </p:spPr>
        <p:txBody>
          <a:bodyPr wrap="none" lIns="0" tIns="0" rIns="0" bIns="0" rtlCol="0" anchor="t"/>
          <a:lstStyle/>
          <a:p>
            <a:pPr marL="0" indent="0">
              <a:lnSpc>
                <a:spcPts val="5450"/>
              </a:lnSpc>
              <a:buNone/>
            </a:pPr>
            <a:r>
              <a:rPr lang="en-US" sz="4350" kern="0" spc="-88" dirty="0">
                <a:solidFill>
                  <a:srgbClr val="D73AD7"/>
                </a:solidFill>
                <a:latin typeface="Source Serif Pro" pitchFamily="34" charset="0"/>
                <a:ea typeface="Source Serif Pro" pitchFamily="34" charset="-122"/>
                <a:cs typeface="Source Serif Pro" pitchFamily="34" charset="-120"/>
              </a:rPr>
              <a:t>Types of Chest Trauma</a:t>
            </a:r>
            <a:endParaRPr lang="en-US" sz="4350" dirty="0"/>
          </a:p>
        </p:txBody>
      </p:sp>
      <p:sp>
        <p:nvSpPr>
          <p:cNvPr id="4" name="Shape 1"/>
          <p:cNvSpPr/>
          <p:nvPr/>
        </p:nvSpPr>
        <p:spPr>
          <a:xfrm>
            <a:off x="827842" y="1966674"/>
            <a:ext cx="532090" cy="532090"/>
          </a:xfrm>
          <a:prstGeom prst="roundRect">
            <a:avLst>
              <a:gd name="adj" fmla="val 18671"/>
            </a:avLst>
          </a:prstGeom>
          <a:solidFill>
            <a:srgbClr val="F4D4F7"/>
          </a:solidFill>
          <a:ln w="7620">
            <a:solidFill>
              <a:srgbClr val="DABADD"/>
            </a:solidFill>
            <a:prstDash val="solid"/>
          </a:ln>
        </p:spPr>
      </p:sp>
      <p:sp>
        <p:nvSpPr>
          <p:cNvPr id="5" name="Text 2"/>
          <p:cNvSpPr/>
          <p:nvPr/>
        </p:nvSpPr>
        <p:spPr>
          <a:xfrm>
            <a:off x="1010364" y="2065734"/>
            <a:ext cx="166926" cy="333970"/>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pitchFamily="34" charset="0"/>
                <a:ea typeface="Source Serif Pro" pitchFamily="34" charset="-122"/>
                <a:cs typeface="Source Serif Pro" pitchFamily="34" charset="-120"/>
              </a:rPr>
              <a:t>1</a:t>
            </a:r>
            <a:endParaRPr lang="en-US" sz="2600" dirty="0"/>
          </a:p>
        </p:txBody>
      </p:sp>
      <p:sp>
        <p:nvSpPr>
          <p:cNvPr id="6" name="Text 3"/>
          <p:cNvSpPr/>
          <p:nvPr/>
        </p:nvSpPr>
        <p:spPr>
          <a:xfrm>
            <a:off x="1596390" y="1966674"/>
            <a:ext cx="2782729" cy="347782"/>
          </a:xfrm>
          <a:prstGeom prst="rect">
            <a:avLst/>
          </a:prstGeom>
          <a:noFill/>
          <a:ln/>
        </p:spPr>
        <p:txBody>
          <a:bodyPr wrap="none" lIns="0" tIns="0" rIns="0" bIns="0" rtlCol="0" anchor="t"/>
          <a:lstStyle/>
          <a:p>
            <a:pPr marL="0" indent="0">
              <a:lnSpc>
                <a:spcPts val="2700"/>
              </a:lnSpc>
              <a:buNone/>
            </a:pPr>
            <a:r>
              <a:rPr lang="en-US" sz="2800" b="1" kern="0" spc="-44" dirty="0">
                <a:solidFill>
                  <a:srgbClr val="272525"/>
                </a:solidFill>
                <a:latin typeface="Times New Roman" pitchFamily="18" charset="0"/>
                <a:ea typeface="Source Serif Pro" pitchFamily="34" charset="-122"/>
                <a:cs typeface="Times New Roman" pitchFamily="18" charset="0"/>
              </a:rPr>
              <a:t>Blunt Chest Trauma</a:t>
            </a:r>
            <a:endParaRPr lang="en-US" sz="2800" b="1" dirty="0">
              <a:latin typeface="Times New Roman" pitchFamily="18" charset="0"/>
              <a:cs typeface="Times New Roman" pitchFamily="18" charset="0"/>
            </a:endParaRPr>
          </a:p>
        </p:txBody>
      </p:sp>
      <p:sp>
        <p:nvSpPr>
          <p:cNvPr id="7" name="Text 4"/>
          <p:cNvSpPr/>
          <p:nvPr/>
        </p:nvSpPr>
        <p:spPr>
          <a:xfrm>
            <a:off x="1596390" y="2456259"/>
            <a:ext cx="2857381" cy="2270998"/>
          </a:xfrm>
          <a:prstGeom prst="rect">
            <a:avLst/>
          </a:prstGeom>
          <a:noFill/>
          <a:ln/>
        </p:spPr>
        <p:txBody>
          <a:bodyPr wrap="square" lIns="0" tIns="0" rIns="0" bIns="0" rtlCol="0" anchor="t"/>
          <a:lstStyle/>
          <a:p>
            <a:pPr marL="0" indent="0">
              <a:lnSpc>
                <a:spcPts val="2950"/>
              </a:lnSpc>
              <a:buNone/>
            </a:pPr>
            <a:r>
              <a:rPr lang="en-US" sz="2400" kern="0" spc="-37" dirty="0">
                <a:solidFill>
                  <a:srgbClr val="272525"/>
                </a:solidFill>
                <a:latin typeface="Times New Roman" pitchFamily="18" charset="0"/>
                <a:ea typeface="Source Sans Pro" pitchFamily="34" charset="-122"/>
                <a:cs typeface="Times New Roman" pitchFamily="18" charset="0"/>
              </a:rPr>
              <a:t>Caused by a sudden, forceful impact to the chest, such as a car accident, fall, or sports injury. It can result in rib fractures, lung contusions, or heart damage.</a:t>
            </a:r>
            <a:endParaRPr lang="en-US" sz="2400" dirty="0">
              <a:latin typeface="Times New Roman" pitchFamily="18" charset="0"/>
              <a:cs typeface="Times New Roman" pitchFamily="18" charset="0"/>
            </a:endParaRPr>
          </a:p>
        </p:txBody>
      </p:sp>
      <p:sp>
        <p:nvSpPr>
          <p:cNvPr id="8" name="Shape 5"/>
          <p:cNvSpPr/>
          <p:nvPr/>
        </p:nvSpPr>
        <p:spPr>
          <a:xfrm>
            <a:off x="4690229" y="1966674"/>
            <a:ext cx="532090" cy="532090"/>
          </a:xfrm>
          <a:prstGeom prst="roundRect">
            <a:avLst>
              <a:gd name="adj" fmla="val 18671"/>
            </a:avLst>
          </a:prstGeom>
          <a:solidFill>
            <a:srgbClr val="F4D4F7"/>
          </a:solidFill>
          <a:ln w="7620">
            <a:solidFill>
              <a:srgbClr val="DABADD"/>
            </a:solidFill>
            <a:prstDash val="solid"/>
          </a:ln>
        </p:spPr>
      </p:sp>
      <p:sp>
        <p:nvSpPr>
          <p:cNvPr id="9" name="Text 6"/>
          <p:cNvSpPr/>
          <p:nvPr/>
        </p:nvSpPr>
        <p:spPr>
          <a:xfrm>
            <a:off x="4872752" y="2065734"/>
            <a:ext cx="166926" cy="333970"/>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pitchFamily="34" charset="0"/>
                <a:ea typeface="Source Serif Pro" pitchFamily="34" charset="-122"/>
                <a:cs typeface="Source Serif Pro" pitchFamily="34" charset="-120"/>
              </a:rPr>
              <a:t>2</a:t>
            </a:r>
            <a:endParaRPr lang="en-US" sz="2600" dirty="0"/>
          </a:p>
        </p:txBody>
      </p:sp>
      <p:sp>
        <p:nvSpPr>
          <p:cNvPr id="10" name="Text 7"/>
          <p:cNvSpPr/>
          <p:nvPr/>
        </p:nvSpPr>
        <p:spPr>
          <a:xfrm>
            <a:off x="5458778" y="1966674"/>
            <a:ext cx="2857381" cy="695563"/>
          </a:xfrm>
          <a:prstGeom prst="rect">
            <a:avLst/>
          </a:prstGeom>
          <a:noFill/>
          <a:ln/>
        </p:spPr>
        <p:txBody>
          <a:bodyPr wrap="square" lIns="0" tIns="0" rIns="0" bIns="0" rtlCol="0" anchor="t"/>
          <a:lstStyle/>
          <a:p>
            <a:pPr marL="0" indent="0">
              <a:lnSpc>
                <a:spcPts val="2700"/>
              </a:lnSpc>
              <a:buNone/>
            </a:pPr>
            <a:r>
              <a:rPr lang="en-US" sz="2800" b="1" kern="0" spc="-44" dirty="0">
                <a:solidFill>
                  <a:srgbClr val="272525"/>
                </a:solidFill>
                <a:latin typeface="Times New Roman" pitchFamily="18" charset="0"/>
                <a:ea typeface="Source Serif Pro" pitchFamily="34" charset="-122"/>
                <a:cs typeface="Times New Roman" pitchFamily="18" charset="0"/>
              </a:rPr>
              <a:t>Penetrating Chest Trauma</a:t>
            </a:r>
            <a:endParaRPr lang="en-US" sz="2800" b="1" dirty="0">
              <a:latin typeface="Times New Roman" pitchFamily="18" charset="0"/>
              <a:cs typeface="Times New Roman" pitchFamily="18" charset="0"/>
            </a:endParaRPr>
          </a:p>
        </p:txBody>
      </p:sp>
      <p:sp>
        <p:nvSpPr>
          <p:cNvPr id="11" name="Text 8"/>
          <p:cNvSpPr/>
          <p:nvPr/>
        </p:nvSpPr>
        <p:spPr>
          <a:xfrm>
            <a:off x="5458778" y="2804041"/>
            <a:ext cx="2857381" cy="2649498"/>
          </a:xfrm>
          <a:prstGeom prst="rect">
            <a:avLst/>
          </a:prstGeom>
          <a:noFill/>
          <a:ln/>
        </p:spPr>
        <p:txBody>
          <a:bodyPr wrap="square" lIns="0" tIns="0" rIns="0" bIns="0" rtlCol="0" anchor="t"/>
          <a:lstStyle/>
          <a:p>
            <a:pPr marL="0" indent="0">
              <a:lnSpc>
                <a:spcPts val="2950"/>
              </a:lnSpc>
              <a:buNone/>
            </a:pPr>
            <a:r>
              <a:rPr lang="en-US" sz="2400" kern="0" spc="-37" dirty="0">
                <a:solidFill>
                  <a:srgbClr val="272525"/>
                </a:solidFill>
                <a:latin typeface="Times New Roman" pitchFamily="18" charset="0"/>
                <a:ea typeface="Source Sans Pro" pitchFamily="34" charset="-122"/>
                <a:cs typeface="Times New Roman" pitchFamily="18" charset="0"/>
              </a:rPr>
              <a:t>Occurs when a sharp object, such as a knife or bullet, pierces the chest wall and enters the thoracic cavity. It can damage the lungs, heart, blood vessels, or other vital organs.</a:t>
            </a:r>
            <a:endParaRPr lang="en-US" sz="2400" dirty="0">
              <a:latin typeface="Times New Roman" pitchFamily="18" charset="0"/>
              <a:cs typeface="Times New Roman" pitchFamily="18" charset="0"/>
            </a:endParaRPr>
          </a:p>
        </p:txBody>
      </p:sp>
      <p:sp>
        <p:nvSpPr>
          <p:cNvPr id="12" name="Shape 9"/>
          <p:cNvSpPr/>
          <p:nvPr/>
        </p:nvSpPr>
        <p:spPr>
          <a:xfrm>
            <a:off x="827842" y="5955983"/>
            <a:ext cx="532090" cy="532090"/>
          </a:xfrm>
          <a:prstGeom prst="roundRect">
            <a:avLst>
              <a:gd name="adj" fmla="val 18671"/>
            </a:avLst>
          </a:prstGeom>
          <a:solidFill>
            <a:srgbClr val="F4D4F7"/>
          </a:solidFill>
          <a:ln w="7620">
            <a:solidFill>
              <a:srgbClr val="DABADD"/>
            </a:solidFill>
            <a:prstDash val="solid"/>
          </a:ln>
        </p:spPr>
      </p:sp>
      <p:sp>
        <p:nvSpPr>
          <p:cNvPr id="13" name="Text 10"/>
          <p:cNvSpPr/>
          <p:nvPr/>
        </p:nvSpPr>
        <p:spPr>
          <a:xfrm>
            <a:off x="1010364" y="6055043"/>
            <a:ext cx="166926" cy="333970"/>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pitchFamily="34" charset="0"/>
                <a:ea typeface="Source Serif Pro" pitchFamily="34" charset="-122"/>
                <a:cs typeface="Source Serif Pro" pitchFamily="34" charset="-120"/>
              </a:rPr>
              <a:t>3</a:t>
            </a:r>
            <a:endParaRPr lang="en-US" sz="2600" dirty="0"/>
          </a:p>
        </p:txBody>
      </p:sp>
      <p:sp>
        <p:nvSpPr>
          <p:cNvPr id="14" name="Text 11"/>
          <p:cNvSpPr/>
          <p:nvPr/>
        </p:nvSpPr>
        <p:spPr>
          <a:xfrm>
            <a:off x="1596390" y="5955983"/>
            <a:ext cx="2782729" cy="347782"/>
          </a:xfrm>
          <a:prstGeom prst="rect">
            <a:avLst/>
          </a:prstGeom>
          <a:noFill/>
          <a:ln/>
        </p:spPr>
        <p:txBody>
          <a:bodyPr wrap="none" lIns="0" tIns="0" rIns="0" bIns="0" rtlCol="0" anchor="t"/>
          <a:lstStyle/>
          <a:p>
            <a:pPr marL="0" indent="0">
              <a:lnSpc>
                <a:spcPts val="2700"/>
              </a:lnSpc>
              <a:buNone/>
            </a:pPr>
            <a:r>
              <a:rPr lang="en-US" sz="2800" b="1" kern="0" spc="-44" dirty="0">
                <a:solidFill>
                  <a:srgbClr val="272525"/>
                </a:solidFill>
                <a:latin typeface="Times New Roman" pitchFamily="18" charset="0"/>
                <a:ea typeface="Source Serif Pro" pitchFamily="34" charset="-122"/>
                <a:cs typeface="Times New Roman" pitchFamily="18" charset="0"/>
              </a:rPr>
              <a:t>Blast Injuries</a:t>
            </a:r>
            <a:endParaRPr lang="en-US" sz="2800" b="1" dirty="0">
              <a:latin typeface="Times New Roman" pitchFamily="18" charset="0"/>
              <a:cs typeface="Times New Roman" pitchFamily="18" charset="0"/>
            </a:endParaRPr>
          </a:p>
        </p:txBody>
      </p:sp>
      <p:sp>
        <p:nvSpPr>
          <p:cNvPr id="15" name="Text 12"/>
          <p:cNvSpPr/>
          <p:nvPr/>
        </p:nvSpPr>
        <p:spPr>
          <a:xfrm>
            <a:off x="1596390" y="6445567"/>
            <a:ext cx="6719768" cy="1135499"/>
          </a:xfrm>
          <a:prstGeom prst="rect">
            <a:avLst/>
          </a:prstGeom>
          <a:noFill/>
          <a:ln/>
        </p:spPr>
        <p:txBody>
          <a:bodyPr wrap="square" lIns="0" tIns="0" rIns="0" bIns="0" rtlCol="0" anchor="t"/>
          <a:lstStyle/>
          <a:p>
            <a:pPr marL="0" indent="0">
              <a:lnSpc>
                <a:spcPts val="2950"/>
              </a:lnSpc>
              <a:buNone/>
            </a:pPr>
            <a:r>
              <a:rPr lang="en-US" sz="2400" kern="0" spc="-37" dirty="0">
                <a:solidFill>
                  <a:srgbClr val="272525"/>
                </a:solidFill>
                <a:latin typeface="Times New Roman" pitchFamily="18" charset="0"/>
                <a:ea typeface="Source Sans Pro" pitchFamily="34" charset="-122"/>
                <a:cs typeface="Times New Roman" pitchFamily="18" charset="0"/>
              </a:rPr>
              <a:t>Caused by the rapid expansion of air following an explosion. The pressure wave can damage the lungs, heart, and other organs, and can also cause internal bleeding.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5240"/>
            <a:ext cx="5486400" cy="8232458"/>
          </a:xfrm>
          <a:prstGeom prst="rect">
            <a:avLst/>
          </a:prstGeom>
        </p:spPr>
      </p:pic>
      <p:sp>
        <p:nvSpPr>
          <p:cNvPr id="3" name="Text 0"/>
          <p:cNvSpPr/>
          <p:nvPr/>
        </p:nvSpPr>
        <p:spPr>
          <a:xfrm>
            <a:off x="6146959" y="518993"/>
            <a:ext cx="4440912" cy="555069"/>
          </a:xfrm>
          <a:prstGeom prst="rect">
            <a:avLst/>
          </a:prstGeom>
          <a:noFill/>
          <a:ln/>
        </p:spPr>
        <p:txBody>
          <a:bodyPr wrap="none" lIns="0" tIns="0" rIns="0" bIns="0" rtlCol="0" anchor="t"/>
          <a:lstStyle/>
          <a:p>
            <a:pPr marL="0" indent="0">
              <a:lnSpc>
                <a:spcPts val="4350"/>
              </a:lnSpc>
              <a:buNone/>
            </a:pPr>
            <a:r>
              <a:rPr lang="en-US" sz="3450" kern="0" spc="-70" dirty="0">
                <a:solidFill>
                  <a:srgbClr val="D73AD7"/>
                </a:solidFill>
                <a:latin typeface="Source Serif Pro" pitchFamily="34" charset="0"/>
                <a:ea typeface="Source Serif Pro" pitchFamily="34" charset="-122"/>
                <a:cs typeface="Source Serif Pro" pitchFamily="34" charset="-120"/>
              </a:rPr>
              <a:t>Blunt Chest Trauma</a:t>
            </a:r>
            <a:endParaRPr lang="en-US" sz="3450" dirty="0"/>
          </a:p>
        </p:txBody>
      </p:sp>
      <p:sp>
        <p:nvSpPr>
          <p:cNvPr id="4" name="Shape 1"/>
          <p:cNvSpPr/>
          <p:nvPr/>
        </p:nvSpPr>
        <p:spPr>
          <a:xfrm>
            <a:off x="6418540" y="1357074"/>
            <a:ext cx="22860" cy="6356390"/>
          </a:xfrm>
          <a:prstGeom prst="roundRect">
            <a:avLst>
              <a:gd name="adj" fmla="val 346768"/>
            </a:avLst>
          </a:prstGeom>
          <a:solidFill>
            <a:srgbClr val="DABADD"/>
          </a:solidFill>
          <a:ln/>
        </p:spPr>
      </p:sp>
      <p:sp>
        <p:nvSpPr>
          <p:cNvPr id="5" name="Shape 2"/>
          <p:cNvSpPr/>
          <p:nvPr/>
        </p:nvSpPr>
        <p:spPr>
          <a:xfrm>
            <a:off x="6619399" y="1770221"/>
            <a:ext cx="660559" cy="22860"/>
          </a:xfrm>
          <a:prstGeom prst="roundRect">
            <a:avLst>
              <a:gd name="adj" fmla="val 346768"/>
            </a:avLst>
          </a:prstGeom>
          <a:solidFill>
            <a:srgbClr val="DABADD"/>
          </a:solidFill>
          <a:ln/>
        </p:spPr>
      </p:sp>
      <p:sp>
        <p:nvSpPr>
          <p:cNvPr id="6" name="Shape 3"/>
          <p:cNvSpPr/>
          <p:nvPr/>
        </p:nvSpPr>
        <p:spPr>
          <a:xfrm>
            <a:off x="6217682" y="1569363"/>
            <a:ext cx="424577" cy="424577"/>
          </a:xfrm>
          <a:prstGeom prst="roundRect">
            <a:avLst>
              <a:gd name="adj" fmla="val 18671"/>
            </a:avLst>
          </a:prstGeom>
          <a:solidFill>
            <a:srgbClr val="F4D4F7"/>
          </a:solidFill>
          <a:ln w="7620">
            <a:solidFill>
              <a:srgbClr val="DABADD"/>
            </a:solidFill>
            <a:prstDash val="solid"/>
          </a:ln>
        </p:spPr>
      </p:sp>
      <p:sp>
        <p:nvSpPr>
          <p:cNvPr id="7" name="Text 4"/>
          <p:cNvSpPr/>
          <p:nvPr/>
        </p:nvSpPr>
        <p:spPr>
          <a:xfrm>
            <a:off x="6363295" y="1648420"/>
            <a:ext cx="133231" cy="266462"/>
          </a:xfrm>
          <a:prstGeom prst="rect">
            <a:avLst/>
          </a:prstGeom>
          <a:noFill/>
          <a:ln/>
        </p:spPr>
        <p:txBody>
          <a:bodyPr wrap="none" lIns="0" tIns="0" rIns="0" bIns="0" rtlCol="0" anchor="t"/>
          <a:lstStyle/>
          <a:p>
            <a:pPr marL="0" indent="0" algn="ctr">
              <a:lnSpc>
                <a:spcPts val="2050"/>
              </a:lnSpc>
              <a:buNone/>
            </a:pPr>
            <a:r>
              <a:rPr lang="en-US" sz="2050" kern="0" spc="-42" dirty="0">
                <a:solidFill>
                  <a:srgbClr val="272525"/>
                </a:solidFill>
                <a:latin typeface="Source Serif Pro" pitchFamily="34" charset="0"/>
                <a:ea typeface="Source Serif Pro" pitchFamily="34" charset="-122"/>
                <a:cs typeface="Source Serif Pro" pitchFamily="34" charset="-120"/>
              </a:rPr>
              <a:t>1</a:t>
            </a:r>
            <a:endParaRPr lang="en-US" sz="2050" dirty="0"/>
          </a:p>
        </p:txBody>
      </p:sp>
      <p:sp>
        <p:nvSpPr>
          <p:cNvPr id="8" name="Text 5"/>
          <p:cNvSpPr/>
          <p:nvPr/>
        </p:nvSpPr>
        <p:spPr>
          <a:xfrm>
            <a:off x="7467957" y="1545788"/>
            <a:ext cx="2220397" cy="277535"/>
          </a:xfrm>
          <a:prstGeom prst="rect">
            <a:avLst/>
          </a:prstGeom>
          <a:noFill/>
          <a:ln/>
        </p:spPr>
        <p:txBody>
          <a:bodyPr wrap="none" lIns="0" tIns="0" rIns="0" bIns="0" rtlCol="0" anchor="t"/>
          <a:lstStyle/>
          <a:p>
            <a:pPr marL="0" indent="0" algn="l">
              <a:lnSpc>
                <a:spcPts val="2150"/>
              </a:lnSpc>
              <a:buNone/>
            </a:pPr>
            <a:r>
              <a:rPr lang="en-US" sz="1700" kern="0" spc="-35" dirty="0">
                <a:solidFill>
                  <a:srgbClr val="272525"/>
                </a:solidFill>
                <a:latin typeface="Source Serif Pro" pitchFamily="34" charset="0"/>
                <a:ea typeface="Source Serif Pro" pitchFamily="34" charset="-122"/>
                <a:cs typeface="Source Serif Pro" pitchFamily="34" charset="-120"/>
              </a:rPr>
              <a:t>Rib Fractures</a:t>
            </a:r>
            <a:endParaRPr lang="en-US" sz="1700" dirty="0"/>
          </a:p>
        </p:txBody>
      </p:sp>
      <p:sp>
        <p:nvSpPr>
          <p:cNvPr id="9" name="Text 6"/>
          <p:cNvSpPr/>
          <p:nvPr/>
        </p:nvSpPr>
        <p:spPr>
          <a:xfrm>
            <a:off x="7467957" y="1936552"/>
            <a:ext cx="6501884" cy="603885"/>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The most common injury from blunt chest trauma. They can cause pain, difficulty breathing, and even lung collapse if a rib pierces the lung.</a:t>
            </a:r>
            <a:endParaRPr lang="en-US" sz="1450" dirty="0"/>
          </a:p>
        </p:txBody>
      </p:sp>
      <p:sp>
        <p:nvSpPr>
          <p:cNvPr id="10" name="Shape 7"/>
          <p:cNvSpPr/>
          <p:nvPr/>
        </p:nvSpPr>
        <p:spPr>
          <a:xfrm>
            <a:off x="6619399" y="3331012"/>
            <a:ext cx="660559" cy="22860"/>
          </a:xfrm>
          <a:prstGeom prst="roundRect">
            <a:avLst>
              <a:gd name="adj" fmla="val 346768"/>
            </a:avLst>
          </a:prstGeom>
          <a:solidFill>
            <a:srgbClr val="DABADD"/>
          </a:solidFill>
          <a:ln/>
        </p:spPr>
      </p:sp>
      <p:sp>
        <p:nvSpPr>
          <p:cNvPr id="11" name="Shape 8"/>
          <p:cNvSpPr/>
          <p:nvPr/>
        </p:nvSpPr>
        <p:spPr>
          <a:xfrm>
            <a:off x="6217682" y="3130153"/>
            <a:ext cx="424577" cy="424577"/>
          </a:xfrm>
          <a:prstGeom prst="roundRect">
            <a:avLst>
              <a:gd name="adj" fmla="val 18671"/>
            </a:avLst>
          </a:prstGeom>
          <a:solidFill>
            <a:srgbClr val="F4D4F7"/>
          </a:solidFill>
          <a:ln w="7620">
            <a:solidFill>
              <a:srgbClr val="DABADD"/>
            </a:solidFill>
            <a:prstDash val="solid"/>
          </a:ln>
        </p:spPr>
      </p:sp>
      <p:sp>
        <p:nvSpPr>
          <p:cNvPr id="12" name="Text 9"/>
          <p:cNvSpPr/>
          <p:nvPr/>
        </p:nvSpPr>
        <p:spPr>
          <a:xfrm>
            <a:off x="6363295" y="3209211"/>
            <a:ext cx="133231" cy="266462"/>
          </a:xfrm>
          <a:prstGeom prst="rect">
            <a:avLst/>
          </a:prstGeom>
          <a:noFill/>
          <a:ln/>
        </p:spPr>
        <p:txBody>
          <a:bodyPr wrap="none" lIns="0" tIns="0" rIns="0" bIns="0" rtlCol="0" anchor="t"/>
          <a:lstStyle/>
          <a:p>
            <a:pPr marL="0" indent="0" algn="ctr">
              <a:lnSpc>
                <a:spcPts val="2050"/>
              </a:lnSpc>
              <a:buNone/>
            </a:pPr>
            <a:r>
              <a:rPr lang="en-US" sz="2050" kern="0" spc="-42" dirty="0">
                <a:solidFill>
                  <a:srgbClr val="272525"/>
                </a:solidFill>
                <a:latin typeface="Source Serif Pro" pitchFamily="34" charset="0"/>
                <a:ea typeface="Source Serif Pro" pitchFamily="34" charset="-122"/>
                <a:cs typeface="Source Serif Pro" pitchFamily="34" charset="-120"/>
              </a:rPr>
              <a:t>2</a:t>
            </a:r>
            <a:endParaRPr lang="en-US" sz="2050" dirty="0"/>
          </a:p>
        </p:txBody>
      </p:sp>
      <p:sp>
        <p:nvSpPr>
          <p:cNvPr id="13" name="Text 10"/>
          <p:cNvSpPr/>
          <p:nvPr/>
        </p:nvSpPr>
        <p:spPr>
          <a:xfrm>
            <a:off x="7467957" y="3106579"/>
            <a:ext cx="2220397" cy="277535"/>
          </a:xfrm>
          <a:prstGeom prst="rect">
            <a:avLst/>
          </a:prstGeom>
          <a:noFill/>
          <a:ln/>
        </p:spPr>
        <p:txBody>
          <a:bodyPr wrap="none" lIns="0" tIns="0" rIns="0" bIns="0" rtlCol="0" anchor="t"/>
          <a:lstStyle/>
          <a:p>
            <a:pPr marL="0" indent="0" algn="l">
              <a:lnSpc>
                <a:spcPts val="2150"/>
              </a:lnSpc>
              <a:buNone/>
            </a:pPr>
            <a:r>
              <a:rPr lang="en-US" sz="1700" kern="0" spc="-35" dirty="0">
                <a:solidFill>
                  <a:srgbClr val="272525"/>
                </a:solidFill>
                <a:latin typeface="Source Serif Pro" pitchFamily="34" charset="0"/>
                <a:ea typeface="Source Serif Pro" pitchFamily="34" charset="-122"/>
                <a:cs typeface="Source Serif Pro" pitchFamily="34" charset="-120"/>
              </a:rPr>
              <a:t>Lung Contusion</a:t>
            </a:r>
            <a:endParaRPr lang="en-US" sz="1700" dirty="0"/>
          </a:p>
        </p:txBody>
      </p:sp>
      <p:sp>
        <p:nvSpPr>
          <p:cNvPr id="14" name="Text 11"/>
          <p:cNvSpPr/>
          <p:nvPr/>
        </p:nvSpPr>
        <p:spPr>
          <a:xfrm>
            <a:off x="7467957" y="3497342"/>
            <a:ext cx="6501884" cy="905828"/>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A bruise of the lung tissue that can cause shortness of breath, coughing, and blood in the sputum. It usually heals on its own, but severe cases can require mechanical ventilation.</a:t>
            </a:r>
            <a:endParaRPr lang="en-US" sz="1450" dirty="0"/>
          </a:p>
        </p:txBody>
      </p:sp>
      <p:sp>
        <p:nvSpPr>
          <p:cNvPr id="15" name="Shape 12"/>
          <p:cNvSpPr/>
          <p:nvPr/>
        </p:nvSpPr>
        <p:spPr>
          <a:xfrm>
            <a:off x="6619399" y="5193744"/>
            <a:ext cx="660559" cy="22860"/>
          </a:xfrm>
          <a:prstGeom prst="roundRect">
            <a:avLst>
              <a:gd name="adj" fmla="val 346768"/>
            </a:avLst>
          </a:prstGeom>
          <a:solidFill>
            <a:srgbClr val="DABADD"/>
          </a:solidFill>
          <a:ln/>
        </p:spPr>
      </p:sp>
      <p:sp>
        <p:nvSpPr>
          <p:cNvPr id="16" name="Shape 13"/>
          <p:cNvSpPr/>
          <p:nvPr/>
        </p:nvSpPr>
        <p:spPr>
          <a:xfrm>
            <a:off x="6217682" y="4992886"/>
            <a:ext cx="424577" cy="424577"/>
          </a:xfrm>
          <a:prstGeom prst="roundRect">
            <a:avLst>
              <a:gd name="adj" fmla="val 18671"/>
            </a:avLst>
          </a:prstGeom>
          <a:solidFill>
            <a:srgbClr val="F4D4F7"/>
          </a:solidFill>
          <a:ln w="7620">
            <a:solidFill>
              <a:srgbClr val="DABADD"/>
            </a:solidFill>
            <a:prstDash val="solid"/>
          </a:ln>
        </p:spPr>
      </p:sp>
      <p:sp>
        <p:nvSpPr>
          <p:cNvPr id="17" name="Text 14"/>
          <p:cNvSpPr/>
          <p:nvPr/>
        </p:nvSpPr>
        <p:spPr>
          <a:xfrm>
            <a:off x="6363295" y="5071943"/>
            <a:ext cx="133231" cy="266462"/>
          </a:xfrm>
          <a:prstGeom prst="rect">
            <a:avLst/>
          </a:prstGeom>
          <a:noFill/>
          <a:ln/>
        </p:spPr>
        <p:txBody>
          <a:bodyPr wrap="none" lIns="0" tIns="0" rIns="0" bIns="0" rtlCol="0" anchor="t"/>
          <a:lstStyle/>
          <a:p>
            <a:pPr marL="0" indent="0" algn="ctr">
              <a:lnSpc>
                <a:spcPts val="2050"/>
              </a:lnSpc>
              <a:buNone/>
            </a:pPr>
            <a:r>
              <a:rPr lang="en-US" sz="2050" kern="0" spc="-42" dirty="0">
                <a:solidFill>
                  <a:srgbClr val="272525"/>
                </a:solidFill>
                <a:latin typeface="Source Serif Pro" pitchFamily="34" charset="0"/>
                <a:ea typeface="Source Serif Pro" pitchFamily="34" charset="-122"/>
                <a:cs typeface="Source Serif Pro" pitchFamily="34" charset="-120"/>
              </a:rPr>
              <a:t>3</a:t>
            </a:r>
            <a:endParaRPr lang="en-US" sz="2050" dirty="0"/>
          </a:p>
        </p:txBody>
      </p:sp>
      <p:sp>
        <p:nvSpPr>
          <p:cNvPr id="18" name="Text 15"/>
          <p:cNvSpPr/>
          <p:nvPr/>
        </p:nvSpPr>
        <p:spPr>
          <a:xfrm>
            <a:off x="7467957" y="4969312"/>
            <a:ext cx="2220397" cy="277535"/>
          </a:xfrm>
          <a:prstGeom prst="rect">
            <a:avLst/>
          </a:prstGeom>
          <a:noFill/>
          <a:ln/>
        </p:spPr>
        <p:txBody>
          <a:bodyPr wrap="none" lIns="0" tIns="0" rIns="0" bIns="0" rtlCol="0" anchor="t"/>
          <a:lstStyle/>
          <a:p>
            <a:pPr marL="0" indent="0" algn="l">
              <a:lnSpc>
                <a:spcPts val="2150"/>
              </a:lnSpc>
              <a:buNone/>
            </a:pPr>
            <a:r>
              <a:rPr lang="en-US" sz="1700" kern="0" spc="-35" dirty="0">
                <a:solidFill>
                  <a:srgbClr val="272525"/>
                </a:solidFill>
                <a:latin typeface="Source Serif Pro" pitchFamily="34" charset="0"/>
                <a:ea typeface="Source Serif Pro" pitchFamily="34" charset="-122"/>
                <a:cs typeface="Source Serif Pro" pitchFamily="34" charset="-120"/>
              </a:rPr>
              <a:t>Cardiac Contusion</a:t>
            </a:r>
            <a:endParaRPr lang="en-US" sz="1700" dirty="0"/>
          </a:p>
        </p:txBody>
      </p:sp>
      <p:sp>
        <p:nvSpPr>
          <p:cNvPr id="19" name="Text 16"/>
          <p:cNvSpPr/>
          <p:nvPr/>
        </p:nvSpPr>
        <p:spPr>
          <a:xfrm>
            <a:off x="7467957" y="5360075"/>
            <a:ext cx="6501884" cy="603885"/>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A bruise of the heart muscle that can cause chest pain, irregular heartbeat, and even heart failure. It can be difficult to diagnose, but prompt treatment is essential.</a:t>
            </a:r>
            <a:endParaRPr lang="en-US" sz="1450" dirty="0"/>
          </a:p>
        </p:txBody>
      </p:sp>
      <p:sp>
        <p:nvSpPr>
          <p:cNvPr id="20" name="Shape 17"/>
          <p:cNvSpPr/>
          <p:nvPr/>
        </p:nvSpPr>
        <p:spPr>
          <a:xfrm>
            <a:off x="6619399" y="6754535"/>
            <a:ext cx="660559" cy="22860"/>
          </a:xfrm>
          <a:prstGeom prst="roundRect">
            <a:avLst>
              <a:gd name="adj" fmla="val 346768"/>
            </a:avLst>
          </a:prstGeom>
          <a:solidFill>
            <a:srgbClr val="DABADD"/>
          </a:solidFill>
          <a:ln/>
        </p:spPr>
      </p:sp>
      <p:sp>
        <p:nvSpPr>
          <p:cNvPr id="21" name="Shape 18"/>
          <p:cNvSpPr/>
          <p:nvPr/>
        </p:nvSpPr>
        <p:spPr>
          <a:xfrm>
            <a:off x="6217682" y="6553676"/>
            <a:ext cx="424577" cy="424577"/>
          </a:xfrm>
          <a:prstGeom prst="roundRect">
            <a:avLst>
              <a:gd name="adj" fmla="val 18671"/>
            </a:avLst>
          </a:prstGeom>
          <a:solidFill>
            <a:srgbClr val="F4D4F7"/>
          </a:solidFill>
          <a:ln w="7620">
            <a:solidFill>
              <a:srgbClr val="DABADD"/>
            </a:solidFill>
            <a:prstDash val="solid"/>
          </a:ln>
        </p:spPr>
      </p:sp>
      <p:sp>
        <p:nvSpPr>
          <p:cNvPr id="22" name="Text 19"/>
          <p:cNvSpPr/>
          <p:nvPr/>
        </p:nvSpPr>
        <p:spPr>
          <a:xfrm>
            <a:off x="6363295" y="6632734"/>
            <a:ext cx="133231" cy="266462"/>
          </a:xfrm>
          <a:prstGeom prst="rect">
            <a:avLst/>
          </a:prstGeom>
          <a:noFill/>
          <a:ln/>
        </p:spPr>
        <p:txBody>
          <a:bodyPr wrap="none" lIns="0" tIns="0" rIns="0" bIns="0" rtlCol="0" anchor="t"/>
          <a:lstStyle/>
          <a:p>
            <a:pPr marL="0" indent="0" algn="ctr">
              <a:lnSpc>
                <a:spcPts val="2050"/>
              </a:lnSpc>
              <a:buNone/>
            </a:pPr>
            <a:r>
              <a:rPr lang="en-US" sz="2050" kern="0" spc="-42" dirty="0">
                <a:solidFill>
                  <a:srgbClr val="272525"/>
                </a:solidFill>
                <a:latin typeface="Source Serif Pro" pitchFamily="34" charset="0"/>
                <a:ea typeface="Source Serif Pro" pitchFamily="34" charset="-122"/>
                <a:cs typeface="Source Serif Pro" pitchFamily="34" charset="-120"/>
              </a:rPr>
              <a:t>4</a:t>
            </a:r>
            <a:endParaRPr lang="en-US" sz="2050" dirty="0"/>
          </a:p>
        </p:txBody>
      </p:sp>
      <p:sp>
        <p:nvSpPr>
          <p:cNvPr id="23" name="Text 20"/>
          <p:cNvSpPr/>
          <p:nvPr/>
        </p:nvSpPr>
        <p:spPr>
          <a:xfrm>
            <a:off x="7467957" y="6530102"/>
            <a:ext cx="2220397" cy="277535"/>
          </a:xfrm>
          <a:prstGeom prst="rect">
            <a:avLst/>
          </a:prstGeom>
          <a:noFill/>
          <a:ln/>
        </p:spPr>
        <p:txBody>
          <a:bodyPr wrap="none" lIns="0" tIns="0" rIns="0" bIns="0" rtlCol="0" anchor="t"/>
          <a:lstStyle/>
          <a:p>
            <a:pPr marL="0" indent="0" algn="l">
              <a:lnSpc>
                <a:spcPts val="2150"/>
              </a:lnSpc>
              <a:buNone/>
            </a:pPr>
            <a:r>
              <a:rPr lang="en-US" sz="1700" kern="0" spc="-35" dirty="0">
                <a:solidFill>
                  <a:srgbClr val="272525"/>
                </a:solidFill>
                <a:latin typeface="Source Serif Pro" pitchFamily="34" charset="0"/>
                <a:ea typeface="Source Serif Pro" pitchFamily="34" charset="-122"/>
                <a:cs typeface="Source Serif Pro" pitchFamily="34" charset="-120"/>
              </a:rPr>
              <a:t>Aortic Dissection</a:t>
            </a:r>
            <a:endParaRPr lang="en-US" sz="1700" dirty="0"/>
          </a:p>
        </p:txBody>
      </p:sp>
      <p:sp>
        <p:nvSpPr>
          <p:cNvPr id="24" name="Text 21"/>
          <p:cNvSpPr/>
          <p:nvPr/>
        </p:nvSpPr>
        <p:spPr>
          <a:xfrm>
            <a:off x="7467957" y="6920865"/>
            <a:ext cx="6501884" cy="603885"/>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A tear in the lining of the aorta, the main artery that carries blood from the heart. It is a life-threatening condition that requires immediate surgery.</a:t>
            </a:r>
            <a:endParaRPr lang="en-US" sz="1450" dirty="0"/>
          </a:p>
        </p:txBody>
      </p:sp>
      <p:sp>
        <p:nvSpPr>
          <p:cNvPr id="25" name="سهم إلى اليمين 24"/>
          <p:cNvSpPr/>
          <p:nvPr/>
        </p:nvSpPr>
        <p:spPr>
          <a:xfrm>
            <a:off x="12893040" y="771144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6400" y="727234"/>
            <a:ext cx="5530691" cy="610433"/>
          </a:xfrm>
          <a:prstGeom prst="rect">
            <a:avLst/>
          </a:prstGeom>
          <a:noFill/>
          <a:ln/>
        </p:spPr>
        <p:txBody>
          <a:bodyPr wrap="none" lIns="0" tIns="0" rIns="0" bIns="0" rtlCol="0" anchor="t"/>
          <a:lstStyle/>
          <a:p>
            <a:pPr marL="0" indent="0">
              <a:lnSpc>
                <a:spcPts val="4800"/>
              </a:lnSpc>
              <a:buNone/>
            </a:pPr>
            <a:r>
              <a:rPr lang="en-US" sz="3800" kern="0" spc="-77" dirty="0">
                <a:solidFill>
                  <a:srgbClr val="D73AD7"/>
                </a:solidFill>
                <a:latin typeface="Source Serif Pro" pitchFamily="34" charset="0"/>
                <a:ea typeface="Source Serif Pro" pitchFamily="34" charset="-122"/>
                <a:cs typeface="Source Serif Pro" pitchFamily="34" charset="-120"/>
              </a:rPr>
              <a:t>Penetrating Chest Trauma</a:t>
            </a:r>
            <a:endParaRPr lang="en-US" sz="3800" dirty="0"/>
          </a:p>
        </p:txBody>
      </p:sp>
      <p:pic>
        <p:nvPicPr>
          <p:cNvPr id="4" name="Image 1" descr="preencoded.png"/>
          <p:cNvPicPr>
            <a:picLocks noChangeAspect="1"/>
          </p:cNvPicPr>
          <p:nvPr/>
        </p:nvPicPr>
        <p:blipFill>
          <a:blip r:embed="rId4"/>
          <a:stretch>
            <a:fillRect/>
          </a:stretch>
        </p:blipFill>
        <p:spPr>
          <a:xfrm>
            <a:off x="726400" y="1648897"/>
            <a:ext cx="1037749" cy="1840468"/>
          </a:xfrm>
          <a:prstGeom prst="rect">
            <a:avLst/>
          </a:prstGeom>
        </p:spPr>
      </p:pic>
      <p:sp>
        <p:nvSpPr>
          <p:cNvPr id="5" name="Text 1"/>
          <p:cNvSpPr/>
          <p:nvPr/>
        </p:nvSpPr>
        <p:spPr>
          <a:xfrm>
            <a:off x="2075378" y="1856423"/>
            <a:ext cx="2441853" cy="305157"/>
          </a:xfrm>
          <a:prstGeom prst="rect">
            <a:avLst/>
          </a:prstGeom>
          <a:noFill/>
          <a:ln/>
        </p:spPr>
        <p:txBody>
          <a:bodyPr wrap="none" lIns="0" tIns="0" rIns="0" bIns="0" rtlCol="0" anchor="t"/>
          <a:lstStyle/>
          <a:p>
            <a:pPr marL="0" indent="0" algn="l">
              <a:lnSpc>
                <a:spcPts val="2400"/>
              </a:lnSpc>
              <a:buNone/>
            </a:pPr>
            <a:r>
              <a:rPr lang="en-US" sz="1900" kern="0" spc="-38" dirty="0">
                <a:solidFill>
                  <a:srgbClr val="272525"/>
                </a:solidFill>
                <a:latin typeface="Source Serif Pro" pitchFamily="34" charset="0"/>
                <a:ea typeface="Source Serif Pro" pitchFamily="34" charset="-122"/>
                <a:cs typeface="Source Serif Pro" pitchFamily="34" charset="-120"/>
              </a:rPr>
              <a:t>Stabbing Wounds</a:t>
            </a:r>
            <a:endParaRPr lang="en-US" sz="1900" dirty="0"/>
          </a:p>
        </p:txBody>
      </p:sp>
      <p:sp>
        <p:nvSpPr>
          <p:cNvPr id="6" name="Text 2"/>
          <p:cNvSpPr/>
          <p:nvPr/>
        </p:nvSpPr>
        <p:spPr>
          <a:xfrm>
            <a:off x="2075378" y="2286000"/>
            <a:ext cx="6342221" cy="995839"/>
          </a:xfrm>
          <a:prstGeom prst="rect">
            <a:avLst/>
          </a:prstGeom>
          <a:noFill/>
          <a:ln/>
        </p:spPr>
        <p:txBody>
          <a:bodyPr wrap="square" lIns="0" tIns="0" rIns="0" bIns="0" rtlCol="0" anchor="t"/>
          <a:lstStyle/>
          <a:p>
            <a:pPr marL="0" indent="0" algn="l">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Caused by sharp objects like knives or ice picks. The depth and location of the wound determine the severity of the injury, ranging from superficial cuts to penetrating injuries that damage vital organs.</a:t>
            </a:r>
            <a:endParaRPr lang="en-US" sz="1600" dirty="0"/>
          </a:p>
        </p:txBody>
      </p:sp>
      <p:pic>
        <p:nvPicPr>
          <p:cNvPr id="7" name="Image 2" descr="preencoded.png"/>
          <p:cNvPicPr>
            <a:picLocks noChangeAspect="1"/>
          </p:cNvPicPr>
          <p:nvPr/>
        </p:nvPicPr>
        <p:blipFill>
          <a:blip r:embed="rId5"/>
          <a:stretch>
            <a:fillRect/>
          </a:stretch>
        </p:blipFill>
        <p:spPr>
          <a:xfrm>
            <a:off x="726400" y="3489365"/>
            <a:ext cx="1037749" cy="1840468"/>
          </a:xfrm>
          <a:prstGeom prst="rect">
            <a:avLst/>
          </a:prstGeom>
        </p:spPr>
      </p:pic>
      <p:sp>
        <p:nvSpPr>
          <p:cNvPr id="8" name="Text 3"/>
          <p:cNvSpPr/>
          <p:nvPr/>
        </p:nvSpPr>
        <p:spPr>
          <a:xfrm>
            <a:off x="2075378" y="3696891"/>
            <a:ext cx="2441853" cy="305157"/>
          </a:xfrm>
          <a:prstGeom prst="rect">
            <a:avLst/>
          </a:prstGeom>
          <a:noFill/>
          <a:ln/>
        </p:spPr>
        <p:txBody>
          <a:bodyPr wrap="none" lIns="0" tIns="0" rIns="0" bIns="0" rtlCol="0" anchor="t"/>
          <a:lstStyle/>
          <a:p>
            <a:pPr marL="0" indent="0" algn="l">
              <a:lnSpc>
                <a:spcPts val="2400"/>
              </a:lnSpc>
              <a:buNone/>
            </a:pPr>
            <a:r>
              <a:rPr lang="en-US" sz="1900" kern="0" spc="-38" dirty="0">
                <a:solidFill>
                  <a:srgbClr val="272525"/>
                </a:solidFill>
                <a:latin typeface="Source Serif Pro" pitchFamily="34" charset="0"/>
                <a:ea typeface="Source Serif Pro" pitchFamily="34" charset="-122"/>
                <a:cs typeface="Source Serif Pro" pitchFamily="34" charset="-120"/>
              </a:rPr>
              <a:t>Gunshot Wounds</a:t>
            </a:r>
            <a:endParaRPr lang="en-US" sz="1900" dirty="0"/>
          </a:p>
        </p:txBody>
      </p:sp>
      <p:sp>
        <p:nvSpPr>
          <p:cNvPr id="9" name="Text 4"/>
          <p:cNvSpPr/>
          <p:nvPr/>
        </p:nvSpPr>
        <p:spPr>
          <a:xfrm>
            <a:off x="2075378" y="4126468"/>
            <a:ext cx="6342221" cy="995839"/>
          </a:xfrm>
          <a:prstGeom prst="rect">
            <a:avLst/>
          </a:prstGeom>
          <a:noFill/>
          <a:ln/>
        </p:spPr>
        <p:txBody>
          <a:bodyPr wrap="square" lIns="0" tIns="0" rIns="0" bIns="0" rtlCol="0" anchor="t"/>
          <a:lstStyle/>
          <a:p>
            <a:pPr marL="0" indent="0" algn="l">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High-velocity projectiles can cause significant damage to the chest, including lung lacerations, heart injuries, and vessel rupture. The trajectory of the bullet and the type of firearm used influence the severity of the injury.</a:t>
            </a:r>
            <a:endParaRPr lang="en-US" sz="1600" dirty="0"/>
          </a:p>
        </p:txBody>
      </p:sp>
      <p:pic>
        <p:nvPicPr>
          <p:cNvPr id="10" name="Image 3" descr="preencoded.png"/>
          <p:cNvPicPr>
            <a:picLocks noChangeAspect="1"/>
          </p:cNvPicPr>
          <p:nvPr/>
        </p:nvPicPr>
        <p:blipFill>
          <a:blip r:embed="rId6"/>
          <a:stretch>
            <a:fillRect/>
          </a:stretch>
        </p:blipFill>
        <p:spPr>
          <a:xfrm>
            <a:off x="726400" y="5329833"/>
            <a:ext cx="1037749" cy="2172414"/>
          </a:xfrm>
          <a:prstGeom prst="rect">
            <a:avLst/>
          </a:prstGeom>
        </p:spPr>
      </p:pic>
      <p:sp>
        <p:nvSpPr>
          <p:cNvPr id="11" name="Text 5"/>
          <p:cNvSpPr/>
          <p:nvPr/>
        </p:nvSpPr>
        <p:spPr>
          <a:xfrm>
            <a:off x="2075378" y="5537359"/>
            <a:ext cx="2441853" cy="305157"/>
          </a:xfrm>
          <a:prstGeom prst="rect">
            <a:avLst/>
          </a:prstGeom>
          <a:noFill/>
          <a:ln/>
        </p:spPr>
        <p:txBody>
          <a:bodyPr wrap="none" lIns="0" tIns="0" rIns="0" bIns="0" rtlCol="0" anchor="t"/>
          <a:lstStyle/>
          <a:p>
            <a:pPr marL="0" indent="0" algn="l">
              <a:lnSpc>
                <a:spcPts val="2400"/>
              </a:lnSpc>
              <a:buNone/>
            </a:pPr>
            <a:r>
              <a:rPr lang="en-US" sz="1900" kern="0" spc="-38" dirty="0">
                <a:solidFill>
                  <a:srgbClr val="272525"/>
                </a:solidFill>
                <a:latin typeface="Source Serif Pro" pitchFamily="34" charset="0"/>
                <a:ea typeface="Source Serif Pro" pitchFamily="34" charset="-122"/>
                <a:cs typeface="Source Serif Pro" pitchFamily="34" charset="-120"/>
              </a:rPr>
              <a:t>Impalement Injuries</a:t>
            </a:r>
            <a:endParaRPr lang="en-US" sz="1900" dirty="0"/>
          </a:p>
        </p:txBody>
      </p:sp>
      <p:sp>
        <p:nvSpPr>
          <p:cNvPr id="12" name="Text 6"/>
          <p:cNvSpPr/>
          <p:nvPr/>
        </p:nvSpPr>
        <p:spPr>
          <a:xfrm>
            <a:off x="2075378" y="5966936"/>
            <a:ext cx="6342221" cy="1327785"/>
          </a:xfrm>
          <a:prstGeom prst="rect">
            <a:avLst/>
          </a:prstGeom>
          <a:noFill/>
          <a:ln/>
        </p:spPr>
        <p:txBody>
          <a:bodyPr wrap="square" lIns="0" tIns="0" rIns="0" bIns="0" rtlCol="0" anchor="t"/>
          <a:lstStyle/>
          <a:p>
            <a:pPr marL="0" indent="0" algn="l">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Occur when objects pierce the chest wall, often from falls or accidents. The nature of the object and the depth of penetration determine the extent of the injury, which can range from simple puncture wounds to life-threatening organ damage.</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8638" y="770215"/>
            <a:ext cx="5928003" cy="640556"/>
          </a:xfrm>
          <a:prstGeom prst="rect">
            <a:avLst/>
          </a:prstGeom>
          <a:noFill/>
          <a:ln/>
        </p:spPr>
        <p:txBody>
          <a:bodyPr wrap="none" lIns="0" tIns="0" rIns="0" bIns="0" rtlCol="0" anchor="t"/>
          <a:lstStyle/>
          <a:p>
            <a:pPr marL="0" indent="0">
              <a:lnSpc>
                <a:spcPts val="5000"/>
              </a:lnSpc>
              <a:buNone/>
            </a:pPr>
            <a:r>
              <a:rPr lang="en-US" sz="4000" kern="0" spc="-81" dirty="0">
                <a:solidFill>
                  <a:srgbClr val="D73AD7"/>
                </a:solidFill>
                <a:latin typeface="Source Serif Pro" pitchFamily="34" charset="0"/>
                <a:ea typeface="Source Serif Pro" pitchFamily="34" charset="-122"/>
                <a:cs typeface="Source Serif Pro" pitchFamily="34" charset="-120"/>
              </a:rPr>
              <a:t>Diagnosis of Chest Trauma</a:t>
            </a:r>
            <a:endParaRPr lang="en-US" sz="4000" dirty="0"/>
          </a:p>
        </p:txBody>
      </p:sp>
      <p:sp>
        <p:nvSpPr>
          <p:cNvPr id="4" name="Shape 1"/>
          <p:cNvSpPr/>
          <p:nvPr/>
        </p:nvSpPr>
        <p:spPr>
          <a:xfrm>
            <a:off x="6248638" y="1737360"/>
            <a:ext cx="7619524" cy="5721906"/>
          </a:xfrm>
          <a:prstGeom prst="roundRect">
            <a:avLst>
              <a:gd name="adj" fmla="val 1599"/>
            </a:avLst>
          </a:prstGeom>
          <a:noFill/>
          <a:ln w="7620">
            <a:solidFill>
              <a:srgbClr val="000000">
                <a:alpha val="8000"/>
              </a:srgbClr>
            </a:solidFill>
            <a:prstDash val="solid"/>
          </a:ln>
        </p:spPr>
      </p:sp>
      <p:sp>
        <p:nvSpPr>
          <p:cNvPr id="5" name="Shape 2"/>
          <p:cNvSpPr/>
          <p:nvPr/>
        </p:nvSpPr>
        <p:spPr>
          <a:xfrm>
            <a:off x="6256258" y="1744980"/>
            <a:ext cx="7604284" cy="2715101"/>
          </a:xfrm>
          <a:prstGeom prst="rect">
            <a:avLst/>
          </a:prstGeom>
          <a:solidFill>
            <a:srgbClr val="FFFFFF">
              <a:alpha val="4000"/>
            </a:srgbClr>
          </a:solidFill>
          <a:ln/>
        </p:spPr>
      </p:sp>
      <p:sp>
        <p:nvSpPr>
          <p:cNvPr id="6" name="Text 3"/>
          <p:cNvSpPr/>
          <p:nvPr/>
        </p:nvSpPr>
        <p:spPr>
          <a:xfrm>
            <a:off x="6474023" y="1883212"/>
            <a:ext cx="3362801" cy="348377"/>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History and Physical Exam</a:t>
            </a:r>
            <a:endParaRPr lang="en-US" sz="1700" dirty="0"/>
          </a:p>
        </p:txBody>
      </p:sp>
      <p:sp>
        <p:nvSpPr>
          <p:cNvPr id="7" name="Text 4"/>
          <p:cNvSpPr/>
          <p:nvPr/>
        </p:nvSpPr>
        <p:spPr>
          <a:xfrm>
            <a:off x="10279975" y="1883212"/>
            <a:ext cx="3362801" cy="243863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Gathering information about the mechanism of injury and assessing vital signs, such as heart rate, blood pressure, and respiratory rate. Examining the chest for signs of injury, such as bruising, swelling, or tenderness.</a:t>
            </a:r>
            <a:endParaRPr lang="en-US" sz="1700" dirty="0"/>
          </a:p>
        </p:txBody>
      </p:sp>
      <p:sp>
        <p:nvSpPr>
          <p:cNvPr id="8" name="Shape 5"/>
          <p:cNvSpPr/>
          <p:nvPr/>
        </p:nvSpPr>
        <p:spPr>
          <a:xfrm>
            <a:off x="6256258" y="4460081"/>
            <a:ext cx="7604284" cy="1669971"/>
          </a:xfrm>
          <a:prstGeom prst="rect">
            <a:avLst/>
          </a:prstGeom>
          <a:solidFill>
            <a:srgbClr val="000000">
              <a:alpha val="4000"/>
            </a:srgbClr>
          </a:solidFill>
          <a:ln/>
        </p:spPr>
      </p:sp>
      <p:sp>
        <p:nvSpPr>
          <p:cNvPr id="9" name="Text 6"/>
          <p:cNvSpPr/>
          <p:nvPr/>
        </p:nvSpPr>
        <p:spPr>
          <a:xfrm>
            <a:off x="6474023" y="4598313"/>
            <a:ext cx="3362801" cy="348377"/>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Imaging Studies</a:t>
            </a:r>
            <a:endParaRPr lang="en-US" sz="1700" dirty="0"/>
          </a:p>
        </p:txBody>
      </p:sp>
      <p:sp>
        <p:nvSpPr>
          <p:cNvPr id="10" name="Text 7"/>
          <p:cNvSpPr/>
          <p:nvPr/>
        </p:nvSpPr>
        <p:spPr>
          <a:xfrm>
            <a:off x="10279975" y="4598313"/>
            <a:ext cx="3362801" cy="139350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Chest X-ray, CT scan, or ultrasound to visualize the chest cavity and identify any injuries to the lungs, heart, ribs, or other structures.</a:t>
            </a:r>
            <a:endParaRPr lang="en-US" sz="1700" dirty="0"/>
          </a:p>
        </p:txBody>
      </p:sp>
      <p:sp>
        <p:nvSpPr>
          <p:cNvPr id="11" name="Shape 8"/>
          <p:cNvSpPr/>
          <p:nvPr/>
        </p:nvSpPr>
        <p:spPr>
          <a:xfrm>
            <a:off x="6256258" y="6130052"/>
            <a:ext cx="7604284" cy="1321594"/>
          </a:xfrm>
          <a:prstGeom prst="rect">
            <a:avLst/>
          </a:prstGeom>
          <a:solidFill>
            <a:srgbClr val="FFFFFF">
              <a:alpha val="4000"/>
            </a:srgbClr>
          </a:solidFill>
          <a:ln/>
        </p:spPr>
      </p:sp>
      <p:sp>
        <p:nvSpPr>
          <p:cNvPr id="12" name="Text 9"/>
          <p:cNvSpPr/>
          <p:nvPr/>
        </p:nvSpPr>
        <p:spPr>
          <a:xfrm>
            <a:off x="6474023" y="6268283"/>
            <a:ext cx="3362801" cy="348377"/>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Blood Tests</a:t>
            </a:r>
            <a:endParaRPr lang="en-US" sz="1700" dirty="0"/>
          </a:p>
        </p:txBody>
      </p:sp>
      <p:sp>
        <p:nvSpPr>
          <p:cNvPr id="13" name="Text 10"/>
          <p:cNvSpPr/>
          <p:nvPr/>
        </p:nvSpPr>
        <p:spPr>
          <a:xfrm>
            <a:off x="10279975" y="6268283"/>
            <a:ext cx="3362801" cy="1045131"/>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To assess blood oxygen levels, identify internal bleeding, and monitor for infection.</a:t>
            </a:r>
            <a:endParaRPr lang="en-US" sz="1700" dirty="0"/>
          </a:p>
        </p:txBody>
      </p:sp>
      <p:sp>
        <p:nvSpPr>
          <p:cNvPr id="14" name="سهم إلى اليمين 13"/>
          <p:cNvSpPr/>
          <p:nvPr/>
        </p:nvSpPr>
        <p:spPr>
          <a:xfrm>
            <a:off x="12893040" y="771144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35937"/>
          </a:xfrm>
          <a:prstGeom prst="rect">
            <a:avLst/>
          </a:prstGeom>
        </p:spPr>
      </p:pic>
      <p:sp>
        <p:nvSpPr>
          <p:cNvPr id="3" name="Text 0"/>
          <p:cNvSpPr/>
          <p:nvPr/>
        </p:nvSpPr>
        <p:spPr>
          <a:xfrm>
            <a:off x="766048" y="3337798"/>
            <a:ext cx="8177332" cy="643771"/>
          </a:xfrm>
          <a:prstGeom prst="rect">
            <a:avLst/>
          </a:prstGeom>
          <a:noFill/>
          <a:ln/>
        </p:spPr>
        <p:txBody>
          <a:bodyPr wrap="none" lIns="0" tIns="0" rIns="0" bIns="0" rtlCol="0" anchor="t"/>
          <a:lstStyle/>
          <a:p>
            <a:pPr marL="0" indent="0">
              <a:lnSpc>
                <a:spcPts val="5050"/>
              </a:lnSpc>
              <a:buNone/>
            </a:pPr>
            <a:r>
              <a:rPr lang="en-US" sz="4050" kern="0" spc="-81" dirty="0">
                <a:solidFill>
                  <a:srgbClr val="D73AD7"/>
                </a:solidFill>
                <a:latin typeface="Source Serif Pro" pitchFamily="34" charset="0"/>
                <a:ea typeface="Source Serif Pro" pitchFamily="34" charset="-122"/>
                <a:cs typeface="Source Serif Pro" pitchFamily="34" charset="-120"/>
              </a:rPr>
              <a:t>Initial Management of Chest Trauma</a:t>
            </a:r>
            <a:endParaRPr lang="en-US" sz="4050" dirty="0"/>
          </a:p>
        </p:txBody>
      </p:sp>
      <p:pic>
        <p:nvPicPr>
          <p:cNvPr id="4" name="Image 1" descr="preencoded.png"/>
          <p:cNvPicPr>
            <a:picLocks noChangeAspect="1"/>
          </p:cNvPicPr>
          <p:nvPr/>
        </p:nvPicPr>
        <p:blipFill>
          <a:blip r:embed="rId4"/>
          <a:stretch>
            <a:fillRect/>
          </a:stretch>
        </p:blipFill>
        <p:spPr>
          <a:xfrm>
            <a:off x="766048" y="4309824"/>
            <a:ext cx="547092" cy="547092"/>
          </a:xfrm>
          <a:prstGeom prst="rect">
            <a:avLst/>
          </a:prstGeom>
        </p:spPr>
      </p:pic>
      <p:sp>
        <p:nvSpPr>
          <p:cNvPr id="5" name="Text 1"/>
          <p:cNvSpPr/>
          <p:nvPr/>
        </p:nvSpPr>
        <p:spPr>
          <a:xfrm>
            <a:off x="76604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pitchFamily="34" charset="0"/>
                <a:ea typeface="Source Serif Pro" pitchFamily="34" charset="-122"/>
                <a:cs typeface="Source Serif Pro" pitchFamily="34" charset="-120"/>
              </a:rPr>
              <a:t>Airway Management</a:t>
            </a:r>
            <a:endParaRPr lang="en-US" sz="2000" dirty="0"/>
          </a:p>
        </p:txBody>
      </p:sp>
      <p:sp>
        <p:nvSpPr>
          <p:cNvPr id="6" name="Text 2"/>
          <p:cNvSpPr/>
          <p:nvPr/>
        </p:nvSpPr>
        <p:spPr>
          <a:xfrm>
            <a:off x="766048" y="5528905"/>
            <a:ext cx="3028355" cy="1750219"/>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Ensuring a clear airway is essential for survival. It may involve inserting a breathing tube (endotracheal intubation) or using a face mask to deliver oxygen.</a:t>
            </a:r>
            <a:endParaRPr lang="en-US" sz="1700" dirty="0"/>
          </a:p>
        </p:txBody>
      </p:sp>
      <p:pic>
        <p:nvPicPr>
          <p:cNvPr id="7" name="Image 2" descr="preencoded.png"/>
          <p:cNvPicPr>
            <a:picLocks noChangeAspect="1"/>
          </p:cNvPicPr>
          <p:nvPr/>
        </p:nvPicPr>
        <p:blipFill>
          <a:blip r:embed="rId5"/>
          <a:stretch>
            <a:fillRect/>
          </a:stretch>
        </p:blipFill>
        <p:spPr>
          <a:xfrm>
            <a:off x="4122658" y="4309824"/>
            <a:ext cx="547092" cy="547092"/>
          </a:xfrm>
          <a:prstGeom prst="rect">
            <a:avLst/>
          </a:prstGeom>
        </p:spPr>
      </p:pic>
      <p:sp>
        <p:nvSpPr>
          <p:cNvPr id="8" name="Text 3"/>
          <p:cNvSpPr/>
          <p:nvPr/>
        </p:nvSpPr>
        <p:spPr>
          <a:xfrm>
            <a:off x="412265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pitchFamily="34" charset="0"/>
                <a:ea typeface="Source Serif Pro" pitchFamily="34" charset="-122"/>
                <a:cs typeface="Source Serif Pro" pitchFamily="34" charset="-120"/>
              </a:rPr>
              <a:t>Breathing Support</a:t>
            </a:r>
            <a:endParaRPr lang="en-US" sz="2000" dirty="0"/>
          </a:p>
        </p:txBody>
      </p:sp>
      <p:sp>
        <p:nvSpPr>
          <p:cNvPr id="9" name="Text 4"/>
          <p:cNvSpPr/>
          <p:nvPr/>
        </p:nvSpPr>
        <p:spPr>
          <a:xfrm>
            <a:off x="4122658" y="5528905"/>
            <a:ext cx="3028355" cy="2100263"/>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Patients with chest injuries may require supplemental oxygen or mechanical ventilation to assist breathing. Chest tubes may be inserted to drain air or blood from the chest cavity.</a:t>
            </a:r>
            <a:endParaRPr lang="en-US" sz="1700" dirty="0"/>
          </a:p>
        </p:txBody>
      </p:sp>
      <p:pic>
        <p:nvPicPr>
          <p:cNvPr id="10" name="Image 3" descr="preencoded.png"/>
          <p:cNvPicPr>
            <a:picLocks noChangeAspect="1"/>
          </p:cNvPicPr>
          <p:nvPr/>
        </p:nvPicPr>
        <p:blipFill>
          <a:blip r:embed="rId6"/>
          <a:stretch>
            <a:fillRect/>
          </a:stretch>
        </p:blipFill>
        <p:spPr>
          <a:xfrm>
            <a:off x="7479268" y="4309824"/>
            <a:ext cx="547092" cy="547092"/>
          </a:xfrm>
          <a:prstGeom prst="rect">
            <a:avLst/>
          </a:prstGeom>
        </p:spPr>
      </p:pic>
      <p:sp>
        <p:nvSpPr>
          <p:cNvPr id="11" name="Text 5"/>
          <p:cNvSpPr/>
          <p:nvPr/>
        </p:nvSpPr>
        <p:spPr>
          <a:xfrm>
            <a:off x="747926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pitchFamily="34" charset="0"/>
                <a:ea typeface="Source Serif Pro" pitchFamily="34" charset="-122"/>
                <a:cs typeface="Source Serif Pro" pitchFamily="34" charset="-120"/>
              </a:rPr>
              <a:t>Hemorrhage Control</a:t>
            </a:r>
            <a:endParaRPr lang="en-US" sz="2000" dirty="0"/>
          </a:p>
        </p:txBody>
      </p:sp>
      <p:sp>
        <p:nvSpPr>
          <p:cNvPr id="12" name="Text 6"/>
          <p:cNvSpPr/>
          <p:nvPr/>
        </p:nvSpPr>
        <p:spPr>
          <a:xfrm>
            <a:off x="7479268" y="5528905"/>
            <a:ext cx="3028355" cy="1750219"/>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Internal bleeding is a serious complication of chest trauma. Pressure dressings, chest tubes, or surgery may be required to control bleeding.</a:t>
            </a:r>
            <a:endParaRPr lang="en-US" sz="1700" dirty="0"/>
          </a:p>
        </p:txBody>
      </p:sp>
      <p:pic>
        <p:nvPicPr>
          <p:cNvPr id="13" name="Image 4" descr="preencoded.png"/>
          <p:cNvPicPr>
            <a:picLocks noChangeAspect="1"/>
          </p:cNvPicPr>
          <p:nvPr/>
        </p:nvPicPr>
        <p:blipFill>
          <a:blip r:embed="rId7"/>
          <a:stretch>
            <a:fillRect/>
          </a:stretch>
        </p:blipFill>
        <p:spPr>
          <a:xfrm>
            <a:off x="10835878" y="4309824"/>
            <a:ext cx="547092" cy="547092"/>
          </a:xfrm>
          <a:prstGeom prst="rect">
            <a:avLst/>
          </a:prstGeom>
        </p:spPr>
      </p:pic>
      <p:sp>
        <p:nvSpPr>
          <p:cNvPr id="14" name="Text 7"/>
          <p:cNvSpPr/>
          <p:nvPr/>
        </p:nvSpPr>
        <p:spPr>
          <a:xfrm>
            <a:off x="1083587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pitchFamily="34" charset="0"/>
                <a:ea typeface="Source Serif Pro" pitchFamily="34" charset="-122"/>
                <a:cs typeface="Source Serif Pro" pitchFamily="34" charset="-120"/>
              </a:rPr>
              <a:t>Pain Management</a:t>
            </a:r>
            <a:endParaRPr lang="en-US" sz="2000" dirty="0"/>
          </a:p>
        </p:txBody>
      </p:sp>
      <p:sp>
        <p:nvSpPr>
          <p:cNvPr id="15" name="Text 8"/>
          <p:cNvSpPr/>
          <p:nvPr/>
        </p:nvSpPr>
        <p:spPr>
          <a:xfrm>
            <a:off x="10835878" y="5528905"/>
            <a:ext cx="3028474" cy="1750219"/>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Chest trauma is often painful. Pain medication, including opioids and non-steroidal anti-inflammatory drugs, can be used to manage pain.</a:t>
            </a:r>
            <a:endParaRPr lang="en-US" sz="1700" dirty="0"/>
          </a:p>
        </p:txBody>
      </p:sp>
      <p:sp>
        <p:nvSpPr>
          <p:cNvPr id="16" name="سهم إلى اليمين 15"/>
          <p:cNvSpPr/>
          <p:nvPr/>
        </p:nvSpPr>
        <p:spPr>
          <a:xfrm>
            <a:off x="12893040" y="771144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5543" y="718066"/>
            <a:ext cx="5103733" cy="637937"/>
          </a:xfrm>
          <a:prstGeom prst="rect">
            <a:avLst/>
          </a:prstGeom>
          <a:noFill/>
          <a:ln/>
        </p:spPr>
        <p:txBody>
          <a:bodyPr wrap="none" lIns="0" tIns="0" rIns="0" bIns="0" rtlCol="0" anchor="t"/>
          <a:lstStyle/>
          <a:p>
            <a:pPr marL="0" indent="0">
              <a:lnSpc>
                <a:spcPts val="5000"/>
              </a:lnSpc>
              <a:buNone/>
            </a:pPr>
            <a:r>
              <a:rPr lang="en-US" sz="4000" kern="0" spc="-80" dirty="0">
                <a:solidFill>
                  <a:srgbClr val="D73AD7"/>
                </a:solidFill>
                <a:latin typeface="Source Serif Pro" pitchFamily="34" charset="0"/>
                <a:ea typeface="Source Serif Pro" pitchFamily="34" charset="-122"/>
                <a:cs typeface="Source Serif Pro" pitchFamily="34" charset="-120"/>
              </a:rPr>
              <a:t>Specific Chest Injuries</a:t>
            </a:r>
            <a:endParaRPr lang="en-US" sz="4000" dirty="0"/>
          </a:p>
        </p:txBody>
      </p:sp>
      <p:sp>
        <p:nvSpPr>
          <p:cNvPr id="4" name="Shape 1"/>
          <p:cNvSpPr/>
          <p:nvPr/>
        </p:nvSpPr>
        <p:spPr>
          <a:xfrm>
            <a:off x="6245543" y="1681282"/>
            <a:ext cx="3704511" cy="2633186"/>
          </a:xfrm>
          <a:prstGeom prst="roundRect">
            <a:avLst>
              <a:gd name="adj" fmla="val 3460"/>
            </a:avLst>
          </a:prstGeom>
          <a:solidFill>
            <a:srgbClr val="F4D4F7"/>
          </a:solidFill>
          <a:ln w="7620">
            <a:solidFill>
              <a:srgbClr val="DABADD"/>
            </a:solidFill>
            <a:prstDash val="solid"/>
          </a:ln>
        </p:spPr>
      </p:sp>
      <p:sp>
        <p:nvSpPr>
          <p:cNvPr id="5" name="Text 2"/>
          <p:cNvSpPr/>
          <p:nvPr/>
        </p:nvSpPr>
        <p:spPr>
          <a:xfrm>
            <a:off x="6469975" y="1905714"/>
            <a:ext cx="2551867" cy="318849"/>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Pneumothorax</a:t>
            </a:r>
            <a:endParaRPr lang="en-US" sz="2000" dirty="0"/>
          </a:p>
        </p:txBody>
      </p:sp>
      <p:sp>
        <p:nvSpPr>
          <p:cNvPr id="6" name="Text 3"/>
          <p:cNvSpPr/>
          <p:nvPr/>
        </p:nvSpPr>
        <p:spPr>
          <a:xfrm>
            <a:off x="6469975" y="2354699"/>
            <a:ext cx="3255645" cy="1735336"/>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 collapsed lung caused by air entering the pleural space. Symptoms include chest pain, shortness of breath, and decreased breath sounds on the affected side.</a:t>
            </a:r>
            <a:endParaRPr lang="en-US" sz="1700" dirty="0"/>
          </a:p>
        </p:txBody>
      </p:sp>
      <p:sp>
        <p:nvSpPr>
          <p:cNvPr id="7" name="Shape 4"/>
          <p:cNvSpPr/>
          <p:nvPr/>
        </p:nvSpPr>
        <p:spPr>
          <a:xfrm>
            <a:off x="10166866" y="1681282"/>
            <a:ext cx="3704511" cy="2633186"/>
          </a:xfrm>
          <a:prstGeom prst="roundRect">
            <a:avLst>
              <a:gd name="adj" fmla="val 3460"/>
            </a:avLst>
          </a:prstGeom>
          <a:solidFill>
            <a:srgbClr val="F4D4F7"/>
          </a:solidFill>
          <a:ln w="7620">
            <a:solidFill>
              <a:srgbClr val="DABADD"/>
            </a:solidFill>
            <a:prstDash val="solid"/>
          </a:ln>
        </p:spPr>
      </p:sp>
      <p:sp>
        <p:nvSpPr>
          <p:cNvPr id="8" name="Text 5"/>
          <p:cNvSpPr/>
          <p:nvPr/>
        </p:nvSpPr>
        <p:spPr>
          <a:xfrm>
            <a:off x="10391299" y="1905714"/>
            <a:ext cx="2551867" cy="318849"/>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Hemothorax</a:t>
            </a:r>
            <a:endParaRPr lang="en-US" sz="2000" dirty="0"/>
          </a:p>
        </p:txBody>
      </p:sp>
      <p:sp>
        <p:nvSpPr>
          <p:cNvPr id="9" name="Text 6"/>
          <p:cNvSpPr/>
          <p:nvPr/>
        </p:nvSpPr>
        <p:spPr>
          <a:xfrm>
            <a:off x="10391299" y="2354699"/>
            <a:ext cx="3255645" cy="1735336"/>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Blood in the pleural space, usually caused by a torn blood vessel. Symptoms include chest pain, shortness of breath, and decreased breath sounds on the affected side.</a:t>
            </a:r>
            <a:endParaRPr lang="en-US" sz="1700" dirty="0"/>
          </a:p>
        </p:txBody>
      </p:sp>
      <p:sp>
        <p:nvSpPr>
          <p:cNvPr id="10" name="Shape 7"/>
          <p:cNvSpPr/>
          <p:nvPr/>
        </p:nvSpPr>
        <p:spPr>
          <a:xfrm>
            <a:off x="6245543" y="4531281"/>
            <a:ext cx="3704511" cy="2980253"/>
          </a:xfrm>
          <a:prstGeom prst="roundRect">
            <a:avLst>
              <a:gd name="adj" fmla="val 3057"/>
            </a:avLst>
          </a:prstGeom>
          <a:solidFill>
            <a:srgbClr val="F4D4F7"/>
          </a:solidFill>
          <a:ln w="7620">
            <a:solidFill>
              <a:srgbClr val="DABADD"/>
            </a:solidFill>
            <a:prstDash val="solid"/>
          </a:ln>
        </p:spPr>
      </p:sp>
      <p:sp>
        <p:nvSpPr>
          <p:cNvPr id="11" name="Text 8"/>
          <p:cNvSpPr/>
          <p:nvPr/>
        </p:nvSpPr>
        <p:spPr>
          <a:xfrm>
            <a:off x="6469975" y="4755713"/>
            <a:ext cx="2551867" cy="318849"/>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Flail Chest</a:t>
            </a:r>
            <a:endParaRPr lang="en-US" sz="2000" dirty="0"/>
          </a:p>
        </p:txBody>
      </p:sp>
      <p:sp>
        <p:nvSpPr>
          <p:cNvPr id="12" name="Text 9"/>
          <p:cNvSpPr/>
          <p:nvPr/>
        </p:nvSpPr>
        <p:spPr>
          <a:xfrm>
            <a:off x="6469975" y="5204698"/>
            <a:ext cx="3255645" cy="2082403"/>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 condition in which multiple ribs are fractured, causing a segment of the chest wall to move paradoxically during breathing. This can impair lung function and lead to respiratory distress.</a:t>
            </a:r>
            <a:endParaRPr lang="en-US" sz="1700" dirty="0"/>
          </a:p>
        </p:txBody>
      </p:sp>
      <p:sp>
        <p:nvSpPr>
          <p:cNvPr id="13" name="Shape 10"/>
          <p:cNvSpPr/>
          <p:nvPr/>
        </p:nvSpPr>
        <p:spPr>
          <a:xfrm>
            <a:off x="10166866" y="4531281"/>
            <a:ext cx="3704511" cy="2980253"/>
          </a:xfrm>
          <a:prstGeom prst="roundRect">
            <a:avLst>
              <a:gd name="adj" fmla="val 3057"/>
            </a:avLst>
          </a:prstGeom>
          <a:solidFill>
            <a:srgbClr val="F4D4F7"/>
          </a:solidFill>
          <a:ln w="7620">
            <a:solidFill>
              <a:srgbClr val="DABADD"/>
            </a:solidFill>
            <a:prstDash val="solid"/>
          </a:ln>
        </p:spPr>
      </p:sp>
      <p:sp>
        <p:nvSpPr>
          <p:cNvPr id="14" name="Text 11"/>
          <p:cNvSpPr/>
          <p:nvPr/>
        </p:nvSpPr>
        <p:spPr>
          <a:xfrm>
            <a:off x="10391299" y="4755713"/>
            <a:ext cx="2551867" cy="318849"/>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Cardiac Tamponade</a:t>
            </a:r>
            <a:endParaRPr lang="en-US" sz="2000" dirty="0"/>
          </a:p>
        </p:txBody>
      </p:sp>
      <p:sp>
        <p:nvSpPr>
          <p:cNvPr id="15" name="Text 12"/>
          <p:cNvSpPr/>
          <p:nvPr/>
        </p:nvSpPr>
        <p:spPr>
          <a:xfrm>
            <a:off x="10391299" y="5204698"/>
            <a:ext cx="3255645" cy="2082403"/>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Fluid accumulation in the pericardial sac, which surrounds the heart, causing compression of the heart. Symptoms include chest pain, shortness of breath, and low blood pressure.</a:t>
            </a:r>
            <a:endParaRPr lang="en-US" sz="1700" dirty="0"/>
          </a:p>
        </p:txBody>
      </p:sp>
      <p:sp>
        <p:nvSpPr>
          <p:cNvPr id="16" name="سهم إلى اليمين 15"/>
          <p:cNvSpPr/>
          <p:nvPr/>
        </p:nvSpPr>
        <p:spPr>
          <a:xfrm>
            <a:off x="12893040" y="7711440"/>
            <a:ext cx="157276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0333" y="1091446"/>
            <a:ext cx="6964204" cy="638889"/>
          </a:xfrm>
          <a:prstGeom prst="rect">
            <a:avLst/>
          </a:prstGeom>
          <a:noFill/>
          <a:ln/>
        </p:spPr>
        <p:txBody>
          <a:bodyPr wrap="none" lIns="0" tIns="0" rIns="0" bIns="0" rtlCol="0" anchor="t"/>
          <a:lstStyle/>
          <a:p>
            <a:pPr marL="0" indent="0">
              <a:lnSpc>
                <a:spcPts val="5000"/>
              </a:lnSpc>
              <a:buNone/>
            </a:pPr>
            <a:r>
              <a:rPr lang="en-US" sz="4000" kern="0" spc="-81" dirty="0">
                <a:solidFill>
                  <a:srgbClr val="D73AD7"/>
                </a:solidFill>
                <a:latin typeface="Source Serif Pro" pitchFamily="34" charset="0"/>
                <a:ea typeface="Source Serif Pro" pitchFamily="34" charset="-122"/>
                <a:cs typeface="Source Serif Pro" pitchFamily="34" charset="-120"/>
              </a:rPr>
              <a:t>Complications of Chest Trauma</a:t>
            </a:r>
            <a:endParaRPr lang="en-US" sz="4000" dirty="0"/>
          </a:p>
        </p:txBody>
      </p:sp>
      <p:sp>
        <p:nvSpPr>
          <p:cNvPr id="4" name="Shape 1"/>
          <p:cNvSpPr/>
          <p:nvPr/>
        </p:nvSpPr>
        <p:spPr>
          <a:xfrm>
            <a:off x="760333" y="2300526"/>
            <a:ext cx="488752" cy="488752"/>
          </a:xfrm>
          <a:prstGeom prst="roundRect">
            <a:avLst>
              <a:gd name="adj" fmla="val 18669"/>
            </a:avLst>
          </a:prstGeom>
          <a:solidFill>
            <a:srgbClr val="F4D4F7"/>
          </a:solidFill>
          <a:ln w="7620">
            <a:solidFill>
              <a:srgbClr val="DABADD"/>
            </a:solidFill>
            <a:prstDash val="solid"/>
          </a:ln>
        </p:spPr>
      </p:sp>
      <p:sp>
        <p:nvSpPr>
          <p:cNvPr id="5" name="Text 2"/>
          <p:cNvSpPr/>
          <p:nvPr/>
        </p:nvSpPr>
        <p:spPr>
          <a:xfrm>
            <a:off x="927973" y="2391489"/>
            <a:ext cx="153472" cy="306705"/>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pitchFamily="34" charset="0"/>
                <a:ea typeface="Source Serif Pro" pitchFamily="34" charset="-122"/>
                <a:cs typeface="Source Serif Pro" pitchFamily="34" charset="-120"/>
              </a:rPr>
              <a:t>1</a:t>
            </a:r>
            <a:endParaRPr lang="en-US" sz="2400" dirty="0"/>
          </a:p>
        </p:txBody>
      </p:sp>
      <p:sp>
        <p:nvSpPr>
          <p:cNvPr id="6" name="Text 3"/>
          <p:cNvSpPr/>
          <p:nvPr/>
        </p:nvSpPr>
        <p:spPr>
          <a:xfrm>
            <a:off x="1466255" y="2300526"/>
            <a:ext cx="2555915" cy="319445"/>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Pneumonia</a:t>
            </a:r>
            <a:endParaRPr lang="en-US" sz="2000" dirty="0"/>
          </a:p>
        </p:txBody>
      </p:sp>
      <p:sp>
        <p:nvSpPr>
          <p:cNvPr id="7" name="Text 4"/>
          <p:cNvSpPr/>
          <p:nvPr/>
        </p:nvSpPr>
        <p:spPr>
          <a:xfrm>
            <a:off x="1466255" y="2750225"/>
            <a:ext cx="2997160" cy="2085975"/>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An infection of the lungs, often caused by bacteria or viruses. It can occur as a complication of chest trauma, especially in patients who are on mechanical ventilation.</a:t>
            </a:r>
            <a:endParaRPr lang="en-US" sz="1700" dirty="0"/>
          </a:p>
        </p:txBody>
      </p:sp>
      <p:sp>
        <p:nvSpPr>
          <p:cNvPr id="8" name="Shape 5"/>
          <p:cNvSpPr/>
          <p:nvPr/>
        </p:nvSpPr>
        <p:spPr>
          <a:xfrm>
            <a:off x="4680585" y="2300526"/>
            <a:ext cx="488752" cy="488752"/>
          </a:xfrm>
          <a:prstGeom prst="roundRect">
            <a:avLst>
              <a:gd name="adj" fmla="val 18669"/>
            </a:avLst>
          </a:prstGeom>
          <a:solidFill>
            <a:srgbClr val="F4D4F7"/>
          </a:solidFill>
          <a:ln w="7620">
            <a:solidFill>
              <a:srgbClr val="DABADD"/>
            </a:solidFill>
            <a:prstDash val="solid"/>
          </a:ln>
        </p:spPr>
      </p:sp>
      <p:sp>
        <p:nvSpPr>
          <p:cNvPr id="9" name="Text 6"/>
          <p:cNvSpPr/>
          <p:nvPr/>
        </p:nvSpPr>
        <p:spPr>
          <a:xfrm>
            <a:off x="4848225" y="2391489"/>
            <a:ext cx="153472" cy="306705"/>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pitchFamily="34" charset="0"/>
                <a:ea typeface="Source Serif Pro" pitchFamily="34" charset="-122"/>
                <a:cs typeface="Source Serif Pro" pitchFamily="34" charset="-120"/>
              </a:rPr>
              <a:t>2</a:t>
            </a:r>
            <a:endParaRPr lang="en-US" sz="2400" dirty="0"/>
          </a:p>
        </p:txBody>
      </p:sp>
      <p:sp>
        <p:nvSpPr>
          <p:cNvPr id="10" name="Text 7"/>
          <p:cNvSpPr/>
          <p:nvPr/>
        </p:nvSpPr>
        <p:spPr>
          <a:xfrm>
            <a:off x="5386507" y="2300526"/>
            <a:ext cx="2555915" cy="319445"/>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Pulmonary Embolism</a:t>
            </a:r>
            <a:endParaRPr lang="en-US" sz="2000" dirty="0"/>
          </a:p>
        </p:txBody>
      </p:sp>
      <p:sp>
        <p:nvSpPr>
          <p:cNvPr id="11" name="Text 8"/>
          <p:cNvSpPr/>
          <p:nvPr/>
        </p:nvSpPr>
        <p:spPr>
          <a:xfrm>
            <a:off x="5386507" y="2750225"/>
            <a:ext cx="2997160" cy="243363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 blood clot that travels to the lungs, blocking blood flow and potentially causing respiratory distress or even death. It can occur after chest trauma, especially if the patient has had a fracture or surgery.</a:t>
            </a:r>
            <a:endParaRPr lang="en-US" sz="1700" dirty="0"/>
          </a:p>
        </p:txBody>
      </p:sp>
      <p:sp>
        <p:nvSpPr>
          <p:cNvPr id="12" name="Shape 9"/>
          <p:cNvSpPr/>
          <p:nvPr/>
        </p:nvSpPr>
        <p:spPr>
          <a:xfrm>
            <a:off x="760333" y="5645348"/>
            <a:ext cx="488752" cy="488752"/>
          </a:xfrm>
          <a:prstGeom prst="roundRect">
            <a:avLst>
              <a:gd name="adj" fmla="val 18669"/>
            </a:avLst>
          </a:prstGeom>
          <a:solidFill>
            <a:srgbClr val="F4D4F7"/>
          </a:solidFill>
          <a:ln w="7620">
            <a:solidFill>
              <a:srgbClr val="DABADD"/>
            </a:solidFill>
            <a:prstDash val="solid"/>
          </a:ln>
        </p:spPr>
      </p:sp>
      <p:sp>
        <p:nvSpPr>
          <p:cNvPr id="13" name="Text 10"/>
          <p:cNvSpPr/>
          <p:nvPr/>
        </p:nvSpPr>
        <p:spPr>
          <a:xfrm>
            <a:off x="927973" y="5736312"/>
            <a:ext cx="153472" cy="306705"/>
          </a:xfrm>
          <a:prstGeom prst="rect">
            <a:avLst/>
          </a:prstGeom>
          <a:noFill/>
          <a:ln/>
        </p:spPr>
        <p:txBody>
          <a:bodyPr wrap="none" lIns="0" tIns="0" rIns="0" bIns="0" rtlCol="0" anchor="t"/>
          <a:lstStyle/>
          <a:p>
            <a:pPr marL="0" indent="0" algn="ctr">
              <a:lnSpc>
                <a:spcPts val="2400"/>
              </a:lnSpc>
              <a:buNone/>
            </a:pPr>
            <a:r>
              <a:rPr lang="en-US" sz="2400" kern="0" spc="-48" dirty="0">
                <a:solidFill>
                  <a:srgbClr val="272525"/>
                </a:solidFill>
                <a:latin typeface="Source Serif Pro" pitchFamily="34" charset="0"/>
                <a:ea typeface="Source Serif Pro" pitchFamily="34" charset="-122"/>
                <a:cs typeface="Source Serif Pro" pitchFamily="34" charset="-120"/>
              </a:rPr>
              <a:t>3</a:t>
            </a:r>
            <a:endParaRPr lang="en-US" sz="2400" dirty="0"/>
          </a:p>
        </p:txBody>
      </p:sp>
      <p:sp>
        <p:nvSpPr>
          <p:cNvPr id="14" name="Text 11"/>
          <p:cNvSpPr/>
          <p:nvPr/>
        </p:nvSpPr>
        <p:spPr>
          <a:xfrm>
            <a:off x="1466255" y="5645348"/>
            <a:ext cx="4975741" cy="319445"/>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pitchFamily="34" charset="0"/>
                <a:ea typeface="Source Serif Pro" pitchFamily="34" charset="-122"/>
                <a:cs typeface="Source Serif Pro" pitchFamily="34" charset="-120"/>
              </a:rPr>
              <a:t>Acute Respiratory Distress Syndrome (ARDS)</a:t>
            </a:r>
            <a:endParaRPr lang="en-US" sz="2000" dirty="0"/>
          </a:p>
        </p:txBody>
      </p:sp>
      <p:sp>
        <p:nvSpPr>
          <p:cNvPr id="15" name="Text 12"/>
          <p:cNvSpPr/>
          <p:nvPr/>
        </p:nvSpPr>
        <p:spPr>
          <a:xfrm>
            <a:off x="1466255" y="6095048"/>
            <a:ext cx="6917412" cy="104298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 life-threatening condition that causes fluid to leak into the lungs, impairing gas exchange. It can develop as a complication of severe chest trauma, especially in patients with multiple injuries.</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1139</Words>
  <Application>Microsoft Office PowerPoint</Application>
  <PresentationFormat>مخصص</PresentationFormat>
  <Paragraphs>89</Paragraphs>
  <Slides>10</Slides>
  <Notes>10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www</cp:lastModifiedBy>
  <cp:revision>5</cp:revision>
  <dcterms:created xsi:type="dcterms:W3CDTF">2024-09-20T19:02:50Z</dcterms:created>
  <dcterms:modified xsi:type="dcterms:W3CDTF">2024-11-04T01:46:54Z</dcterms:modified>
</cp:coreProperties>
</file>