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85" r:id="rId3"/>
    <p:sldId id="352" r:id="rId4"/>
    <p:sldId id="351" r:id="rId5"/>
    <p:sldId id="357" r:id="rId6"/>
    <p:sldId id="336" r:id="rId7"/>
    <p:sldId id="364" r:id="rId8"/>
    <p:sldId id="363" r:id="rId9"/>
    <p:sldId id="358" r:id="rId10"/>
    <p:sldId id="354" r:id="rId11"/>
    <p:sldId id="360" r:id="rId12"/>
    <p:sldId id="361" r:id="rId13"/>
    <p:sldId id="356" r:id="rId14"/>
    <p:sldId id="355" r:id="rId15"/>
    <p:sldId id="362" r:id="rId16"/>
    <p:sldId id="337" r:id="rId17"/>
    <p:sldId id="365" r:id="rId18"/>
    <p:sldId id="366" r:id="rId19"/>
    <p:sldId id="306"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1" autoAdjust="0"/>
    <p:restoredTop sz="94671" autoAdjust="0"/>
  </p:normalViewPr>
  <p:slideViewPr>
    <p:cSldViewPr>
      <p:cViewPr varScale="1">
        <p:scale>
          <a:sx n="91" d="100"/>
          <a:sy n="91" d="100"/>
        </p:scale>
        <p:origin x="1190" y="58"/>
      </p:cViewPr>
      <p:guideLst>
        <p:guide orient="horz" pos="2160"/>
        <p:guide pos="2880"/>
      </p:guideLst>
    </p:cSldViewPr>
  </p:slideViewPr>
  <p:outlineViewPr>
    <p:cViewPr>
      <p:scale>
        <a:sx n="33" d="100"/>
        <a:sy n="33" d="100"/>
      </p:scale>
      <p:origin x="0" y="240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C7B89A-7AA6-45E8-AD3A-F392C3EE32E9}" type="datetimeFigureOut">
              <a:rPr lang="ar-IQ" smtClean="0"/>
              <a:pPr/>
              <a:t>29/07/1446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1037EE-9BB3-4AB7-B188-8A38EB8D6E42}" type="slidenum">
              <a:rPr lang="ar-IQ" smtClean="0"/>
              <a:pPr/>
              <a:t>‹#›</a:t>
            </a:fld>
            <a:endParaRPr lang="ar-IQ"/>
          </a:p>
        </p:txBody>
      </p:sp>
    </p:spTree>
    <p:extLst>
      <p:ext uri="{BB962C8B-B14F-4D97-AF65-F5344CB8AC3E}">
        <p14:creationId xmlns:p14="http://schemas.microsoft.com/office/powerpoint/2010/main" val="17173144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81037EE-9BB3-4AB7-B188-8A38EB8D6E42}" type="slidenum">
              <a:rPr lang="ar-IQ" smtClean="0"/>
              <a:pPr/>
              <a:t>2</a:t>
            </a:fld>
            <a:endParaRPr lang="ar-IQ"/>
          </a:p>
        </p:txBody>
      </p:sp>
    </p:spTree>
    <p:extLst>
      <p:ext uri="{BB962C8B-B14F-4D97-AF65-F5344CB8AC3E}">
        <p14:creationId xmlns:p14="http://schemas.microsoft.com/office/powerpoint/2010/main" val="322742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1A03E-3530-42AC-4439-18D852C83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B50FC-3924-AE45-20F8-6E96F2C9B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AF6A15-A6B5-A51E-77E7-D8DE520FBAF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2BC480B-7D8B-3F7B-A006-CDFED9A7A502}"/>
              </a:ext>
            </a:extLst>
          </p:cNvPr>
          <p:cNvSpPr>
            <a:spLocks noGrp="1"/>
          </p:cNvSpPr>
          <p:nvPr>
            <p:ph type="sldNum" sz="quarter" idx="10"/>
          </p:nvPr>
        </p:nvSpPr>
        <p:spPr/>
        <p:txBody>
          <a:bodyPr/>
          <a:lstStyle/>
          <a:p>
            <a:fld id="{D81037EE-9BB3-4AB7-B188-8A38EB8D6E42}" type="slidenum">
              <a:rPr lang="ar-IQ" smtClean="0"/>
              <a:pPr/>
              <a:t>16</a:t>
            </a:fld>
            <a:endParaRPr lang="ar-IQ"/>
          </a:p>
        </p:txBody>
      </p:sp>
    </p:spTree>
    <p:extLst>
      <p:ext uri="{BB962C8B-B14F-4D97-AF65-F5344CB8AC3E}">
        <p14:creationId xmlns:p14="http://schemas.microsoft.com/office/powerpoint/2010/main" val="106342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F9FEE-42E4-6BE2-C812-D0F32FBA6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50CDC-80D7-503D-4E32-648CD3E21D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81BC2-5EBE-2583-28E0-6EDD3941CA80}"/>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0C89B9AA-119D-477F-22BA-81E22160DE70}"/>
              </a:ext>
            </a:extLst>
          </p:cNvPr>
          <p:cNvSpPr>
            <a:spLocks noGrp="1"/>
          </p:cNvSpPr>
          <p:nvPr>
            <p:ph type="sldNum" sz="quarter" idx="10"/>
          </p:nvPr>
        </p:nvSpPr>
        <p:spPr/>
        <p:txBody>
          <a:bodyPr/>
          <a:lstStyle/>
          <a:p>
            <a:fld id="{D81037EE-9BB3-4AB7-B188-8A38EB8D6E42}" type="slidenum">
              <a:rPr lang="ar-IQ" smtClean="0"/>
              <a:pPr/>
              <a:t>17</a:t>
            </a:fld>
            <a:endParaRPr lang="ar-IQ"/>
          </a:p>
        </p:txBody>
      </p:sp>
    </p:spTree>
    <p:extLst>
      <p:ext uri="{BB962C8B-B14F-4D97-AF65-F5344CB8AC3E}">
        <p14:creationId xmlns:p14="http://schemas.microsoft.com/office/powerpoint/2010/main" val="348441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6ECC-72D9-2EED-70C1-B25AF3441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69A75-1511-8EC6-794F-D7E265F24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683C4-4FEA-D6C8-FADE-720F2EFA8C21}"/>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4EE4BF8F-0E34-0BCE-7569-447AAB300A2A}"/>
              </a:ext>
            </a:extLst>
          </p:cNvPr>
          <p:cNvSpPr>
            <a:spLocks noGrp="1"/>
          </p:cNvSpPr>
          <p:nvPr>
            <p:ph type="sldNum" sz="quarter" idx="10"/>
          </p:nvPr>
        </p:nvSpPr>
        <p:spPr/>
        <p:txBody>
          <a:bodyPr/>
          <a:lstStyle/>
          <a:p>
            <a:fld id="{D81037EE-9BB3-4AB7-B188-8A38EB8D6E42}" type="slidenum">
              <a:rPr lang="ar-IQ" smtClean="0"/>
              <a:pPr/>
              <a:t>18</a:t>
            </a:fld>
            <a:endParaRPr lang="ar-IQ"/>
          </a:p>
        </p:txBody>
      </p:sp>
    </p:spTree>
    <p:extLst>
      <p:ext uri="{BB962C8B-B14F-4D97-AF65-F5344CB8AC3E}">
        <p14:creationId xmlns:p14="http://schemas.microsoft.com/office/powerpoint/2010/main" val="96189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B965-FB4F-9940-FC65-855666643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269D5-F181-B447-6247-97569DB9E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C2095-D52E-0A0A-5004-B9761270C8C3}"/>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734B2A46-94BF-6806-3327-57C67014724B}"/>
              </a:ext>
            </a:extLst>
          </p:cNvPr>
          <p:cNvSpPr>
            <a:spLocks noGrp="1"/>
          </p:cNvSpPr>
          <p:nvPr>
            <p:ph type="sldNum" sz="quarter" idx="10"/>
          </p:nvPr>
        </p:nvSpPr>
        <p:spPr/>
        <p:txBody>
          <a:bodyPr/>
          <a:lstStyle/>
          <a:p>
            <a:fld id="{D81037EE-9BB3-4AB7-B188-8A38EB8D6E42}" type="slidenum">
              <a:rPr lang="ar-IQ" smtClean="0"/>
              <a:pPr/>
              <a:t>3</a:t>
            </a:fld>
            <a:endParaRPr lang="ar-IQ"/>
          </a:p>
        </p:txBody>
      </p:sp>
    </p:spTree>
    <p:extLst>
      <p:ext uri="{BB962C8B-B14F-4D97-AF65-F5344CB8AC3E}">
        <p14:creationId xmlns:p14="http://schemas.microsoft.com/office/powerpoint/2010/main" val="648274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7C78-772E-D9A7-E953-B51F749A8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FBCF3-B362-B46B-99BE-7AF7A8057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14717-35D3-0C8B-F3D4-19AD210A2E1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C349635-DCB1-CD80-B099-B3FBA8A8F21D}"/>
              </a:ext>
            </a:extLst>
          </p:cNvPr>
          <p:cNvSpPr>
            <a:spLocks noGrp="1"/>
          </p:cNvSpPr>
          <p:nvPr>
            <p:ph type="sldNum" sz="quarter" idx="10"/>
          </p:nvPr>
        </p:nvSpPr>
        <p:spPr/>
        <p:txBody>
          <a:bodyPr/>
          <a:lstStyle/>
          <a:p>
            <a:fld id="{D81037EE-9BB3-4AB7-B188-8A38EB8D6E42}" type="slidenum">
              <a:rPr lang="ar-IQ" smtClean="0"/>
              <a:pPr/>
              <a:t>6</a:t>
            </a:fld>
            <a:endParaRPr lang="ar-IQ"/>
          </a:p>
        </p:txBody>
      </p:sp>
    </p:spTree>
    <p:extLst>
      <p:ext uri="{BB962C8B-B14F-4D97-AF65-F5344CB8AC3E}">
        <p14:creationId xmlns:p14="http://schemas.microsoft.com/office/powerpoint/2010/main" val="279477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3DDA-16E7-C205-53CD-AC2D89C39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EF170-6A8C-3EE3-927C-C003BF0A6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A8524-0DC5-0B4C-25BD-032AF8BE92B9}"/>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C5F43A0E-7B21-F518-A54A-57480FA56871}"/>
              </a:ext>
            </a:extLst>
          </p:cNvPr>
          <p:cNvSpPr>
            <a:spLocks noGrp="1"/>
          </p:cNvSpPr>
          <p:nvPr>
            <p:ph type="sldNum" sz="quarter" idx="10"/>
          </p:nvPr>
        </p:nvSpPr>
        <p:spPr/>
        <p:txBody>
          <a:bodyPr/>
          <a:lstStyle/>
          <a:p>
            <a:fld id="{D81037EE-9BB3-4AB7-B188-8A38EB8D6E42}" type="slidenum">
              <a:rPr lang="ar-IQ" smtClean="0"/>
              <a:pPr/>
              <a:t>7</a:t>
            </a:fld>
            <a:endParaRPr lang="ar-IQ"/>
          </a:p>
        </p:txBody>
      </p:sp>
    </p:spTree>
    <p:extLst>
      <p:ext uri="{BB962C8B-B14F-4D97-AF65-F5344CB8AC3E}">
        <p14:creationId xmlns:p14="http://schemas.microsoft.com/office/powerpoint/2010/main" val="351590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1F92-01A3-B33F-D928-71A6ABDEE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F1C5F-AF24-8DA7-5BF6-C32251EEC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989A2-0FBE-DFEA-CCBF-A68044EF7C44}"/>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FFBCEDF4-2F65-8696-2CDD-A69A6A8EF2AE}"/>
              </a:ext>
            </a:extLst>
          </p:cNvPr>
          <p:cNvSpPr>
            <a:spLocks noGrp="1"/>
          </p:cNvSpPr>
          <p:nvPr>
            <p:ph type="sldNum" sz="quarter" idx="10"/>
          </p:nvPr>
        </p:nvSpPr>
        <p:spPr/>
        <p:txBody>
          <a:bodyPr/>
          <a:lstStyle/>
          <a:p>
            <a:fld id="{D81037EE-9BB3-4AB7-B188-8A38EB8D6E42}" type="slidenum">
              <a:rPr lang="ar-IQ" smtClean="0"/>
              <a:pPr/>
              <a:t>8</a:t>
            </a:fld>
            <a:endParaRPr lang="ar-IQ"/>
          </a:p>
        </p:txBody>
      </p:sp>
    </p:spTree>
    <p:extLst>
      <p:ext uri="{BB962C8B-B14F-4D97-AF65-F5344CB8AC3E}">
        <p14:creationId xmlns:p14="http://schemas.microsoft.com/office/powerpoint/2010/main" val="116140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B7CCC-7BB9-0373-EFC2-CF644A315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35A0C-9424-B7A2-82AD-D0B1E5F7C7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E373A-4919-6EA5-3FC2-38CB250DD775}"/>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20BDF758-8C50-B279-C22C-48F3950EAE77}"/>
              </a:ext>
            </a:extLst>
          </p:cNvPr>
          <p:cNvSpPr>
            <a:spLocks noGrp="1"/>
          </p:cNvSpPr>
          <p:nvPr>
            <p:ph type="sldNum" sz="quarter" idx="10"/>
          </p:nvPr>
        </p:nvSpPr>
        <p:spPr/>
        <p:txBody>
          <a:bodyPr/>
          <a:lstStyle/>
          <a:p>
            <a:fld id="{D81037EE-9BB3-4AB7-B188-8A38EB8D6E42}" type="slidenum">
              <a:rPr lang="ar-IQ" smtClean="0"/>
              <a:pPr/>
              <a:t>9</a:t>
            </a:fld>
            <a:endParaRPr lang="ar-IQ"/>
          </a:p>
        </p:txBody>
      </p:sp>
    </p:spTree>
    <p:extLst>
      <p:ext uri="{BB962C8B-B14F-4D97-AF65-F5344CB8AC3E}">
        <p14:creationId xmlns:p14="http://schemas.microsoft.com/office/powerpoint/2010/main" val="42528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614F-413C-9B27-1311-E1249E5F4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FDC63-8C7A-A5E4-D187-2B058E1FE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C9DD2-C28E-9D78-DDCF-BD8D08A3834C}"/>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4DB9517F-CE93-88E0-2C20-190998F5FDAF}"/>
              </a:ext>
            </a:extLst>
          </p:cNvPr>
          <p:cNvSpPr>
            <a:spLocks noGrp="1"/>
          </p:cNvSpPr>
          <p:nvPr>
            <p:ph type="sldNum" sz="quarter" idx="10"/>
          </p:nvPr>
        </p:nvSpPr>
        <p:spPr/>
        <p:txBody>
          <a:bodyPr/>
          <a:lstStyle/>
          <a:p>
            <a:fld id="{D81037EE-9BB3-4AB7-B188-8A38EB8D6E42}" type="slidenum">
              <a:rPr lang="ar-IQ" smtClean="0"/>
              <a:pPr/>
              <a:t>10</a:t>
            </a:fld>
            <a:endParaRPr lang="ar-IQ"/>
          </a:p>
        </p:txBody>
      </p:sp>
    </p:spTree>
    <p:extLst>
      <p:ext uri="{BB962C8B-B14F-4D97-AF65-F5344CB8AC3E}">
        <p14:creationId xmlns:p14="http://schemas.microsoft.com/office/powerpoint/2010/main" val="211325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1BC4-B6BF-D3C5-8EE7-0241EEF6F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DB862-15F0-F0FB-950F-E20E00D06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0844D-3CE6-07B1-4ECC-0C64909B514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32B5FDFC-D19B-BFE6-3C02-D5737AF7E090}"/>
              </a:ext>
            </a:extLst>
          </p:cNvPr>
          <p:cNvSpPr>
            <a:spLocks noGrp="1"/>
          </p:cNvSpPr>
          <p:nvPr>
            <p:ph type="sldNum" sz="quarter" idx="10"/>
          </p:nvPr>
        </p:nvSpPr>
        <p:spPr/>
        <p:txBody>
          <a:bodyPr/>
          <a:lstStyle/>
          <a:p>
            <a:fld id="{D81037EE-9BB3-4AB7-B188-8A38EB8D6E42}" type="slidenum">
              <a:rPr lang="ar-IQ" smtClean="0"/>
              <a:pPr/>
              <a:t>11</a:t>
            </a:fld>
            <a:endParaRPr lang="ar-IQ"/>
          </a:p>
        </p:txBody>
      </p:sp>
    </p:spTree>
    <p:extLst>
      <p:ext uri="{BB962C8B-B14F-4D97-AF65-F5344CB8AC3E}">
        <p14:creationId xmlns:p14="http://schemas.microsoft.com/office/powerpoint/2010/main" val="323452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C6E8-40A4-EC7D-15C4-6444675A1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B604C-66B9-04EA-A13A-461826B22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3F20B-8319-AF0A-CBFF-A6F57A9BC128}"/>
              </a:ext>
            </a:extLst>
          </p:cNvPr>
          <p:cNvSpPr>
            <a:spLocks noGrp="1"/>
          </p:cNvSpPr>
          <p:nvPr>
            <p:ph type="body" idx="1"/>
          </p:nvPr>
        </p:nvSpPr>
        <p:spPr/>
        <p:txBody>
          <a:bodyPr/>
          <a:lstStyle/>
          <a:p>
            <a:endParaRPr lang="ar-IQ" dirty="0"/>
          </a:p>
        </p:txBody>
      </p:sp>
      <p:sp>
        <p:nvSpPr>
          <p:cNvPr id="4" name="Slide Number Placeholder 3">
            <a:extLst>
              <a:ext uri="{FF2B5EF4-FFF2-40B4-BE49-F238E27FC236}">
                <a16:creationId xmlns:a16="http://schemas.microsoft.com/office/drawing/2014/main" id="{F41F54B4-B9A7-C2E4-F543-B5B2934C2332}"/>
              </a:ext>
            </a:extLst>
          </p:cNvPr>
          <p:cNvSpPr>
            <a:spLocks noGrp="1"/>
          </p:cNvSpPr>
          <p:nvPr>
            <p:ph type="sldNum" sz="quarter" idx="10"/>
          </p:nvPr>
        </p:nvSpPr>
        <p:spPr/>
        <p:txBody>
          <a:bodyPr/>
          <a:lstStyle/>
          <a:p>
            <a:fld id="{D81037EE-9BB3-4AB7-B188-8A38EB8D6E42}" type="slidenum">
              <a:rPr lang="ar-IQ" smtClean="0"/>
              <a:pPr/>
              <a:t>13</a:t>
            </a:fld>
            <a:endParaRPr lang="ar-IQ"/>
          </a:p>
        </p:txBody>
      </p:sp>
    </p:spTree>
    <p:extLst>
      <p:ext uri="{BB962C8B-B14F-4D97-AF65-F5344CB8AC3E}">
        <p14:creationId xmlns:p14="http://schemas.microsoft.com/office/powerpoint/2010/main" val="247543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67727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2816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758285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نص 2"/>
          <p:cNvSpPr>
            <a:spLocks noGrp="1"/>
          </p:cNvSpPr>
          <p:nvPr>
            <p:ph type="body"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6872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20710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826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41349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3392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51921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110129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EB30E28-C309-402F-8788-ECA570C9135B}" type="datetimeFigureOut">
              <a:rPr lang="ar-IQ" smtClean="0"/>
              <a:pPr/>
              <a:t>29/07/1446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883D289-38E5-4934-A69A-C17CDA501475}" type="slidenum">
              <a:rPr lang="ar-IQ" smtClean="0"/>
              <a:pPr/>
              <a:t>‹#›</a:t>
            </a:fld>
            <a:endParaRPr lang="ar-IQ"/>
          </a:p>
        </p:txBody>
      </p:sp>
    </p:spTree>
    <p:extLst>
      <p:ext uri="{BB962C8B-B14F-4D97-AF65-F5344CB8AC3E}">
        <p14:creationId xmlns:p14="http://schemas.microsoft.com/office/powerpoint/2010/main" val="307260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B30E28-C309-402F-8788-ECA570C9135B}" type="datetimeFigureOut">
              <a:rPr lang="ar-IQ" smtClean="0"/>
              <a:pPr/>
              <a:t>29/07/1446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83D289-38E5-4934-A69A-C17CDA501475}" type="slidenum">
              <a:rPr lang="ar-IQ" smtClean="0"/>
              <a:pPr/>
              <a:t>‹#›</a:t>
            </a:fld>
            <a:endParaRPr lang="ar-IQ"/>
          </a:p>
        </p:txBody>
      </p:sp>
    </p:spTree>
    <p:extLst>
      <p:ext uri="{BB962C8B-B14F-4D97-AF65-F5344CB8AC3E}">
        <p14:creationId xmlns:p14="http://schemas.microsoft.com/office/powerpoint/2010/main" val="15842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60649"/>
            <a:ext cx="7772400" cy="1107996"/>
          </a:xfrm>
        </p:spPr>
        <p:style>
          <a:lnRef idx="1">
            <a:schemeClr val="accent3"/>
          </a:lnRef>
          <a:fillRef idx="2">
            <a:schemeClr val="accent3"/>
          </a:fillRef>
          <a:effectRef idx="1">
            <a:schemeClr val="accent3"/>
          </a:effectRef>
          <a:fontRef idx="minor">
            <a:schemeClr val="dk1"/>
          </a:fontRef>
        </p:style>
        <p:txBody>
          <a:bodyPr>
            <a:noAutofit/>
          </a:bodyPr>
          <a:lstStyle/>
          <a:p>
            <a:pPr rtl="0"/>
            <a:r>
              <a:rPr lang="en-US" sz="48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Medication </a:t>
            </a:r>
            <a:r>
              <a:rPr lang="en-US"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Administration</a:t>
            </a:r>
            <a:endParaRPr lang="ar-IQ" sz="4800" dirty="0">
              <a:ln>
                <a:solidFill>
                  <a:srgbClr val="0070C0"/>
                </a:solidFill>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3" name="عنوان فرعي 2"/>
          <p:cNvSpPr>
            <a:spLocks noGrp="1"/>
          </p:cNvSpPr>
          <p:nvPr>
            <p:ph type="subTitle" idx="1"/>
          </p:nvPr>
        </p:nvSpPr>
        <p:spPr>
          <a:xfrm>
            <a:off x="107504" y="3717032"/>
            <a:ext cx="5688632" cy="2283736"/>
          </a:xfrm>
        </p:spPr>
        <p:txBody>
          <a:bodyPr>
            <a:noAutofit/>
          </a:bodyPr>
          <a:lstStyle/>
          <a:p>
            <a:pPr algn="l"/>
            <a:r>
              <a:rPr lang="en-US" sz="3600" b="1" u="sng" dirty="0">
                <a:ln>
                  <a:solidFill>
                    <a:schemeClr val="tx1"/>
                  </a:solidFill>
                </a:ln>
                <a:solidFill>
                  <a:srgbClr val="00B05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Prepared by:</a:t>
            </a:r>
          </a:p>
          <a:p>
            <a:pPr algn="l"/>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Dr. Alaa Hamza</a:t>
            </a:r>
          </a:p>
          <a:p>
            <a:pPr algn="l"/>
            <a:r>
              <a:rPr lang="en-US" sz="3600" b="1" dirty="0" err="1">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M.Sc.N</a:t>
            </a:r>
            <a:r>
              <a:rPr lang="en-US" sz="3600" b="1" dirty="0">
                <a:ln>
                  <a:solidFill>
                    <a:schemeClr val="tx1"/>
                  </a:solidFill>
                </a:ln>
                <a:solidFill>
                  <a:srgbClr val="FF0000"/>
                </a:solidFill>
                <a:effectLst>
                  <a:glow rad="228600">
                    <a:schemeClr val="accent5">
                      <a:satMod val="175000"/>
                      <a:alpha val="40000"/>
                    </a:schemeClr>
                  </a:glow>
                </a:effectLst>
                <a:latin typeface="Times New Roman" panose="02020603050405020304" pitchFamily="18" charset="0"/>
                <a:cs typeface="Times New Roman" panose="02020603050405020304" pitchFamily="18" charset="0"/>
              </a:rPr>
              <a:t>: Ali Jassim </a:t>
            </a:r>
          </a:p>
        </p:txBody>
      </p:sp>
      <p:sp>
        <p:nvSpPr>
          <p:cNvPr id="4" name="TextBox 3">
            <a:extLst>
              <a:ext uri="{FF2B5EF4-FFF2-40B4-BE49-F238E27FC236}">
                <a16:creationId xmlns:a16="http://schemas.microsoft.com/office/drawing/2014/main" id="{1DAAF822-94D6-8565-E58C-9C5B70868F3A}"/>
              </a:ext>
            </a:extLst>
          </p:cNvPr>
          <p:cNvSpPr txBox="1"/>
          <p:nvPr/>
        </p:nvSpPr>
        <p:spPr>
          <a:xfrm>
            <a:off x="1907704" y="2234482"/>
            <a:ext cx="5040560" cy="646331"/>
          </a:xfrm>
          <a:prstGeom prst="rect">
            <a:avLst/>
          </a:prstGeom>
          <a:noFill/>
        </p:spPr>
        <p:txBody>
          <a:bodyPr wrap="square" rtlCol="0">
            <a:spAutoFit/>
          </a:bodyPr>
          <a:lstStyle/>
          <a:p>
            <a:pPr algn="ctr"/>
            <a:r>
              <a:rPr lang="en-US" sz="3600" b="1" i="1" dirty="0">
                <a:latin typeface="Times New Roman" panose="02020603050405020304" pitchFamily="18" charset="0"/>
                <a:cs typeface="Times New Roman" panose="02020603050405020304" pitchFamily="18" charset="0"/>
              </a:rPr>
              <a:t>Clinical Part II</a:t>
            </a:r>
          </a:p>
        </p:txBody>
      </p:sp>
    </p:spTree>
    <p:extLst>
      <p:ext uri="{BB962C8B-B14F-4D97-AF65-F5344CB8AC3E}">
        <p14:creationId xmlns:p14="http://schemas.microsoft.com/office/powerpoint/2010/main" val="39712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A9BFA-E535-625C-BA60-355AEC74F4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3CFC4-44F5-FC7E-90E5-F1D1B3B93B3E}"/>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sp>
        <p:nvSpPr>
          <p:cNvPr id="3" name="Content Placeholder 2">
            <a:extLst>
              <a:ext uri="{FF2B5EF4-FFF2-40B4-BE49-F238E27FC236}">
                <a16:creationId xmlns:a16="http://schemas.microsoft.com/office/drawing/2014/main" id="{B2102B97-E4E7-41FE-4DEA-C7B2254603CB}"/>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2000" b="1" dirty="0">
                <a:solidFill>
                  <a:srgbClr val="FF0000"/>
                </a:solidFill>
                <a:highlight>
                  <a:srgbClr val="C0C0C0"/>
                </a:highlight>
                <a:latin typeface="Times New Roman" panose="02020603050405020304" pitchFamily="18" charset="0"/>
                <a:cs typeface="Times New Roman" panose="02020603050405020304" pitchFamily="18" charset="0"/>
              </a:rPr>
              <a:t>4- The rectus femoris muscle</a:t>
            </a:r>
            <a:r>
              <a:rPr lang="en-US" sz="18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located on the front of the thigh, is occasionally used for intramuscular injections. Its main advantage is that it is easily accessible for clients who administer their own injections. However, a significant disadvantage is that injections in this area can cause considerable discomfort for some individuals.</a:t>
            </a:r>
          </a:p>
          <a:p>
            <a:pPr marL="0" indent="0" algn="l"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B239452-312B-B766-B05C-2C0AEB9C2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057" y="3439531"/>
            <a:ext cx="6703878" cy="3173301"/>
          </a:xfrm>
          <a:prstGeom prst="rect">
            <a:avLst/>
          </a:prstGeom>
        </p:spPr>
      </p:pic>
    </p:spTree>
    <p:extLst>
      <p:ext uri="{BB962C8B-B14F-4D97-AF65-F5344CB8AC3E}">
        <p14:creationId xmlns:p14="http://schemas.microsoft.com/office/powerpoint/2010/main" val="382127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816F-3261-AAAC-2A7A-6DFF08609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82047-20F6-405D-47F7-AAC5C126F61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sp>
        <p:nvSpPr>
          <p:cNvPr id="3" name="Content Placeholder 2">
            <a:extLst>
              <a:ext uri="{FF2B5EF4-FFF2-40B4-BE49-F238E27FC236}">
                <a16:creationId xmlns:a16="http://schemas.microsoft.com/office/drawing/2014/main" id="{EB13B1A8-1EC2-AE78-6C5D-E13328A5DB05}"/>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2000" b="1" dirty="0">
                <a:solidFill>
                  <a:srgbClr val="FF0000"/>
                </a:solidFill>
                <a:highlight>
                  <a:srgbClr val="C0C0C0"/>
                </a:highlight>
                <a:latin typeface="Times New Roman" panose="02020603050405020304" pitchFamily="18" charset="0"/>
                <a:cs typeface="Times New Roman" panose="02020603050405020304" pitchFamily="18" charset="0"/>
              </a:rPr>
              <a:t>5- The deltoid muscle,</a:t>
            </a:r>
            <a:r>
              <a:rPr lang="en-US" sz="18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located on the outer upper arm, is not frequently used for intramuscular injections due to its small size and proximity to the radial nerve and artery. While it allows for rapid absorption, only up to 1 mL of solution can be injected. It is commonly used for administering the hepatitis B vaccine in adults. To locate the deltoid site, the nurse places four fingers across the muscle with the first finger on the acromion process, using the top of the axilla as the lower border. The injection site is within a triangle formed by these boundaries, about 5 cm (2 inches) below the acromion process.</a:t>
            </a:r>
          </a:p>
          <a:p>
            <a:pPr marL="0" indent="0" algn="l" rtl="0">
              <a:lnSpc>
                <a:spcPct val="150000"/>
              </a:lnSpc>
              <a:buNone/>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62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53B9-2077-E289-6C4D-4CAF5C9D6F17}"/>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DD7BC6F-29AE-BC21-D9D5-92ABC75D9E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44624"/>
            <a:ext cx="4536504" cy="6696744"/>
          </a:xfrm>
        </p:spPr>
      </p:pic>
      <p:pic>
        <p:nvPicPr>
          <p:cNvPr id="13" name="Picture 12" descr="A diagram of a person's body&#10;&#10;Description automatically generated">
            <a:extLst>
              <a:ext uri="{FF2B5EF4-FFF2-40B4-BE49-F238E27FC236}">
                <a16:creationId xmlns:a16="http://schemas.microsoft.com/office/drawing/2014/main" id="{DC6E2191-8ABE-B4A0-2854-E2157E99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4624"/>
            <a:ext cx="4320480" cy="6696744"/>
          </a:xfrm>
          <a:prstGeom prst="rect">
            <a:avLst/>
          </a:prstGeom>
        </p:spPr>
      </p:pic>
    </p:spTree>
    <p:extLst>
      <p:ext uri="{BB962C8B-B14F-4D97-AF65-F5344CB8AC3E}">
        <p14:creationId xmlns:p14="http://schemas.microsoft.com/office/powerpoint/2010/main" val="87024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C703-CA6E-1B58-B56D-BA071E6F7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CA0D3-5748-0A28-65D7-91F39BC5D02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Techniques for Intramuscular Injections</a:t>
            </a:r>
          </a:p>
        </p:txBody>
      </p:sp>
      <p:sp>
        <p:nvSpPr>
          <p:cNvPr id="3" name="Content Placeholder 2">
            <a:extLst>
              <a:ext uri="{FF2B5EF4-FFF2-40B4-BE49-F238E27FC236}">
                <a16:creationId xmlns:a16="http://schemas.microsoft.com/office/drawing/2014/main" id="{0042425D-7DA3-7E9E-F934-F7564CCC7DDD}"/>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q"/>
            </a:pPr>
            <a:r>
              <a:rPr lang="en-US" sz="2000" b="1" dirty="0">
                <a:solidFill>
                  <a:schemeClr val="tx1"/>
                </a:solidFill>
                <a:latin typeface="Times New Roman" panose="02020603050405020304" pitchFamily="18" charset="0"/>
                <a:cs typeface="Times New Roman" panose="02020603050405020304" pitchFamily="18" charset="0"/>
              </a:rPr>
              <a:t>The Z-track technique </a:t>
            </a:r>
            <a:r>
              <a:rPr lang="en-US" sz="1800" dirty="0">
                <a:solidFill>
                  <a:schemeClr val="tx1"/>
                </a:solidFill>
                <a:latin typeface="Times New Roman" panose="02020603050405020304" pitchFamily="18" charset="0"/>
                <a:cs typeface="Times New Roman" panose="02020603050405020304" pitchFamily="18" charset="0"/>
              </a:rPr>
              <a:t>is a method used for administering intramuscular (IM) injections that helps minimize discomfort and prevent medication from leaking into the subcutaneous tissue. It involves pulling the skin and tissue to one side before inserting the needle, and then releasing the tissue after the injection, which creates a "Z" shape. This technique is particularly useful for injecting irritating or staining medications, as it seals the medication within the muscle and reduces the risk of leakage. It is considered a less painful approach and is recommended for all IM injections, although it may not be used in every clinical situation.</a:t>
            </a:r>
          </a:p>
        </p:txBody>
      </p:sp>
    </p:spTree>
    <p:extLst>
      <p:ext uri="{BB962C8B-B14F-4D97-AF65-F5344CB8AC3E}">
        <p14:creationId xmlns:p14="http://schemas.microsoft.com/office/powerpoint/2010/main" val="1936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A764-D05E-ADF0-AA16-B960F876871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534089-CCDA-336D-5A99-D432E724ED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7" y="116632"/>
            <a:ext cx="9001000" cy="6624735"/>
          </a:xfrm>
        </p:spPr>
      </p:pic>
    </p:spTree>
    <p:extLst>
      <p:ext uri="{BB962C8B-B14F-4D97-AF65-F5344CB8AC3E}">
        <p14:creationId xmlns:p14="http://schemas.microsoft.com/office/powerpoint/2010/main" val="151336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CDF2-6F17-4D3F-4DEC-435C0987F89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87F820-ADE8-5EB6-24E4-7366F72761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44624"/>
            <a:ext cx="8928991" cy="6696744"/>
          </a:xfrm>
        </p:spPr>
      </p:pic>
    </p:spTree>
    <p:extLst>
      <p:ext uri="{BB962C8B-B14F-4D97-AF65-F5344CB8AC3E}">
        <p14:creationId xmlns:p14="http://schemas.microsoft.com/office/powerpoint/2010/main" val="218675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815B7-67B1-0B94-5082-08349387E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A65FE-1094-1952-707D-50029672B786}"/>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 Techniques for Intramuscular Injections</a:t>
            </a:r>
          </a:p>
        </p:txBody>
      </p:sp>
      <p:sp>
        <p:nvSpPr>
          <p:cNvPr id="3" name="Content Placeholder 2">
            <a:extLst>
              <a:ext uri="{FF2B5EF4-FFF2-40B4-BE49-F238E27FC236}">
                <a16:creationId xmlns:a16="http://schemas.microsoft.com/office/drawing/2014/main" id="{32C14C64-39B4-060D-C03D-F0A3869B43BF}"/>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Aspiration in an intramuscular injection involves pulling back the syringe plunger after inserting the needle to check for blood. If blood appears, it means the needle may have hit a blood vessel, and the injection site should be changed. Many current guidelines, however, no longer recommend aspiration for most IM injections, especially vaccines.</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91C9E93-8853-C7F2-F13B-585A80980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212976"/>
            <a:ext cx="6192688" cy="3528392"/>
          </a:xfrm>
          <a:prstGeom prst="rect">
            <a:avLst/>
          </a:prstGeom>
        </p:spPr>
      </p:pic>
    </p:spTree>
    <p:extLst>
      <p:ext uri="{BB962C8B-B14F-4D97-AF65-F5344CB8AC3E}">
        <p14:creationId xmlns:p14="http://schemas.microsoft.com/office/powerpoint/2010/main" val="28259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E573-0B73-065C-6A95-24A1C4C8E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A45E0-BA57-9898-C88E-4A8E63076B5A}"/>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Drugs Calculations </a:t>
            </a:r>
          </a:p>
        </p:txBody>
      </p:sp>
      <p:sp>
        <p:nvSpPr>
          <p:cNvPr id="3" name="Content Placeholder 2">
            <a:extLst>
              <a:ext uri="{FF2B5EF4-FFF2-40B4-BE49-F238E27FC236}">
                <a16:creationId xmlns:a16="http://schemas.microsoft.com/office/drawing/2014/main" id="{BA266E77-2996-D12E-3786-F072E1CB3AE0}"/>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algn="l" rtl="0"/>
            <a:r>
              <a:rPr lang="en-US" sz="1800" b="1" dirty="0">
                <a:latin typeface="Times New Roman" panose="02020603050405020304" pitchFamily="18" charset="0"/>
                <a:cs typeface="Times New Roman" panose="02020603050405020304" pitchFamily="18" charset="0"/>
              </a:rPr>
              <a:t>Grams (g) and Milligrams (mg):</a:t>
            </a:r>
          </a:p>
          <a:p>
            <a:pPr algn="l" rtl="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1 gram (g) = 1,000 milligrams (mg)</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So, when you need to convert from grams to milligrams, multiply by 1,000.</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When you need to convert from milligrams to grams, divide by 1,000.</a:t>
            </a:r>
          </a:p>
          <a:p>
            <a:pPr algn="l" rtl="0"/>
            <a:r>
              <a:rPr lang="en-US" sz="1800" b="1" dirty="0">
                <a:latin typeface="Times New Roman" panose="02020603050405020304" pitchFamily="18" charset="0"/>
                <a:cs typeface="Times New Roman" panose="02020603050405020304" pitchFamily="18" charset="0"/>
              </a:rPr>
              <a:t>Example:</a:t>
            </a:r>
            <a:endParaRPr lang="en-US" sz="1800" dirty="0">
              <a:latin typeface="Times New Roman" panose="02020603050405020304" pitchFamily="18" charset="0"/>
              <a:cs typeface="Times New Roman" panose="02020603050405020304" pitchFamily="18" charset="0"/>
            </a:endParaRPr>
          </a:p>
          <a:p>
            <a:pPr algn="l" rtl="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5 g = 5 × 1,000 = </a:t>
            </a:r>
            <a:r>
              <a:rPr lang="en-US" sz="1800" b="1" dirty="0">
                <a:latin typeface="Times New Roman" panose="02020603050405020304" pitchFamily="18" charset="0"/>
                <a:cs typeface="Times New Roman" panose="02020603050405020304" pitchFamily="18" charset="0"/>
              </a:rPr>
              <a:t>5,000 mg</a:t>
            </a:r>
            <a:endParaRPr lang="en-US" sz="1800" dirty="0">
              <a:latin typeface="Times New Roman" panose="02020603050405020304" pitchFamily="18" charset="0"/>
              <a:cs typeface="Times New Roman" panose="02020603050405020304" pitchFamily="18" charset="0"/>
            </a:endParaRPr>
          </a:p>
          <a:p>
            <a:pPr algn="l" rtl="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2,500 mg = 2,500 ÷ 1,000 = </a:t>
            </a:r>
            <a:r>
              <a:rPr lang="en-US" sz="1800" b="1" dirty="0">
                <a:latin typeface="Times New Roman" panose="02020603050405020304" pitchFamily="18" charset="0"/>
                <a:cs typeface="Times New Roman" panose="02020603050405020304" pitchFamily="18" charset="0"/>
              </a:rPr>
              <a:t>2.5 g</a:t>
            </a:r>
            <a:endParaRPr lang="en-US" sz="1800" dirty="0">
              <a:latin typeface="Times New Roman" panose="02020603050405020304" pitchFamily="18" charset="0"/>
              <a:cs typeface="Times New Roman" panose="02020603050405020304" pitchFamily="18" charset="0"/>
            </a:endParaRPr>
          </a:p>
          <a:p>
            <a:pPr algn="l" rtl="0"/>
            <a:r>
              <a:rPr lang="en-US" sz="1800" b="1" dirty="0">
                <a:latin typeface="Times New Roman" panose="02020603050405020304" pitchFamily="18" charset="0"/>
                <a:cs typeface="Times New Roman" panose="02020603050405020304" pitchFamily="18" charset="0"/>
              </a:rPr>
              <a:t>2. Milliliters (mL) and Liters (L):</a:t>
            </a:r>
          </a:p>
          <a:p>
            <a:pPr algn="l" rtl="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1 liter (L) = 1,000 milliliters (mL)</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To convert from liters to milliliters, multiply by 1,000.</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To convert from milliliters to liters, divide by 1,000.</a:t>
            </a:r>
          </a:p>
          <a:p>
            <a:pPr algn="l" rtl="0"/>
            <a:r>
              <a:rPr lang="en-US" sz="1800" b="1" dirty="0">
                <a:latin typeface="Times New Roman" panose="02020603050405020304" pitchFamily="18" charset="0"/>
                <a:cs typeface="Times New Roman" panose="02020603050405020304" pitchFamily="18" charset="0"/>
              </a:rPr>
              <a:t>Example:</a:t>
            </a:r>
            <a:endParaRPr lang="en-US" sz="1800" dirty="0">
              <a:latin typeface="Times New Roman" panose="02020603050405020304" pitchFamily="18" charset="0"/>
              <a:cs typeface="Times New Roman" panose="02020603050405020304" pitchFamily="18" charset="0"/>
            </a:endParaRPr>
          </a:p>
          <a:p>
            <a:pPr algn="l" rtl="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3 L = 3 × 1,000 = </a:t>
            </a:r>
            <a:r>
              <a:rPr lang="en-US" sz="1800" b="1" dirty="0">
                <a:latin typeface="Times New Roman" panose="02020603050405020304" pitchFamily="18" charset="0"/>
                <a:cs typeface="Times New Roman" panose="02020603050405020304" pitchFamily="18" charset="0"/>
              </a:rPr>
              <a:t>3,000 mL</a:t>
            </a:r>
            <a:endParaRPr lang="en-US" sz="1800" dirty="0">
              <a:latin typeface="Times New Roman" panose="02020603050405020304" pitchFamily="18" charset="0"/>
              <a:cs typeface="Times New Roman" panose="02020603050405020304" pitchFamily="18" charset="0"/>
            </a:endParaRPr>
          </a:p>
          <a:p>
            <a:pPr algn="l" rtl="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500 mL = 500 ÷ 1,000 = </a:t>
            </a:r>
            <a:r>
              <a:rPr lang="en-US" sz="1800" b="1" dirty="0">
                <a:latin typeface="Times New Roman" panose="02020603050405020304" pitchFamily="18" charset="0"/>
                <a:cs typeface="Times New Roman" panose="02020603050405020304" pitchFamily="18" charset="0"/>
              </a:rPr>
              <a:t>0.5 L</a:t>
            </a:r>
            <a:endParaRPr lang="en-US" sz="1800"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21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CAD4-2CD6-8999-6D1E-20D9733BE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CFD55-F42D-FBC8-730C-A44D314EADB0}"/>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Drugs Calculations </a:t>
            </a:r>
          </a:p>
        </p:txBody>
      </p:sp>
      <p:pic>
        <p:nvPicPr>
          <p:cNvPr id="5" name="Content Placeholder 4" descr="A screenshot of a math problem&#10;&#10;Description automatically generated">
            <a:extLst>
              <a:ext uri="{FF2B5EF4-FFF2-40B4-BE49-F238E27FC236}">
                <a16:creationId xmlns:a16="http://schemas.microsoft.com/office/drawing/2014/main" id="{0D46CE9A-4657-8885-1004-F905FC19EF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417638"/>
            <a:ext cx="7056785" cy="5329063"/>
          </a:xfrm>
        </p:spPr>
        <p:style>
          <a:lnRef idx="1">
            <a:schemeClr val="accent5"/>
          </a:lnRef>
          <a:fillRef idx="2">
            <a:schemeClr val="accent5"/>
          </a:fillRef>
          <a:effectRef idx="1">
            <a:schemeClr val="accent5"/>
          </a:effectRef>
          <a:fontRef idx="minor">
            <a:schemeClr val="dk1"/>
          </a:fontRef>
        </p:style>
      </p:pic>
      <p:pic>
        <p:nvPicPr>
          <p:cNvPr id="8" name="Picture 7" descr="A close-up of black text&#10;&#10;Description automatically generated">
            <a:extLst>
              <a:ext uri="{FF2B5EF4-FFF2-40B4-BE49-F238E27FC236}">
                <a16:creationId xmlns:a16="http://schemas.microsoft.com/office/drawing/2014/main" id="{E7C40613-2CC6-E7BF-0E09-D206AEEC2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620" y="4941168"/>
            <a:ext cx="3833337" cy="1805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439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a:extLst>
              <a:ext uri="{FF2B5EF4-FFF2-40B4-BE49-F238E27FC236}">
                <a16:creationId xmlns:a16="http://schemas.microsoft.com/office/drawing/2014/main" id="{D7BD4FAB-4E25-4337-8AD4-50ACC758798F}"/>
              </a:ext>
            </a:extLst>
          </p:cNvPr>
          <p:cNvPicPr>
            <a:picLocks noGrp="1" noChangeAspect="1"/>
          </p:cNvPicPr>
          <p:nvPr>
            <p:ph idx="1"/>
          </p:nvPr>
        </p:nvPicPr>
        <p:blipFill>
          <a:blip r:embed="rId2"/>
          <a:stretch>
            <a:fillRect/>
          </a:stretch>
        </p:blipFill>
        <p:spPr>
          <a:xfrm>
            <a:off x="0" y="0"/>
            <a:ext cx="9144001" cy="6643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sp>
        <p:nvSpPr>
          <p:cNvPr id="3" name="Content Placeholder 2"/>
          <p:cNvSpPr>
            <a:spLocks noGrp="1"/>
          </p:cNvSpPr>
          <p:nvPr>
            <p:ph idx="1"/>
          </p:nvPr>
        </p:nvSpPr>
        <p:spPr>
          <a:xfrm>
            <a:off x="107504" y="1124744"/>
            <a:ext cx="9001000" cy="561662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 Intramuscular (IM) injections, are absorbed more quickly than subcutaneous injections because of the greater blood supply to the body muscle.</a:t>
            </a:r>
          </a:p>
          <a:p>
            <a:pPr algn="l" rtl="0">
              <a:lnSpc>
                <a:spcPct val="15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An adult with well-developed muscles can usually safely tolerate up to 3 mL of medication in the gluteus Medius and gluteus maximus muscle.</a:t>
            </a:r>
          </a:p>
          <a:p>
            <a:pPr algn="l" rtl="0">
              <a:lnSpc>
                <a:spcPct val="15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A volume of 1 to 2 mL is usually recommended for adults with less developed muscles. In the deltoid muscle, volumes of 0.5 to 1 mL are recommended.</a:t>
            </a:r>
          </a:p>
          <a:p>
            <a:pPr algn="l" rtl="0">
              <a:lnSpc>
                <a:spcPct val="150000"/>
              </a:lnSpc>
              <a:buFont typeface="Wingdings" panose="05000000000000000000" pitchFamily="2" charset="2"/>
              <a:buChar char="v"/>
            </a:pPr>
            <a:r>
              <a:rPr lang="en-US" sz="1600" dirty="0">
                <a:latin typeface="Times New Roman" panose="02020603050405020304" pitchFamily="18" charset="0"/>
                <a:cs typeface="Times New Roman" panose="02020603050405020304" pitchFamily="18" charset="0"/>
              </a:rPr>
              <a:t>The size of syringe used depends on the amount of medication being administered. The standard prepackaged intramuscular needle is 1 1/2 inches and #21 or #22 gauge. </a:t>
            </a:r>
          </a:p>
          <a:p>
            <a:pPr algn="l" rtl="0">
              <a:lnSpc>
                <a:spcPct val="150000"/>
              </a:lnSpc>
              <a:buFont typeface="Wingdings" panose="05000000000000000000" pitchFamily="2" charset="2"/>
              <a:buChar char="v"/>
            </a:pPr>
            <a:r>
              <a:rPr lang="en-US" sz="1600" b="1" dirty="0">
                <a:latin typeface="Times New Roman" panose="02020603050405020304" pitchFamily="18" charset="0"/>
                <a:cs typeface="Times New Roman" panose="02020603050405020304" pitchFamily="18" charset="0"/>
              </a:rPr>
              <a:t>Several factors indicate the size and length of the needle to be used:</a:t>
            </a:r>
          </a:p>
          <a:p>
            <a:pPr marL="0" indent="0" algn="l" rtl="0">
              <a:lnSpc>
                <a:spcPct val="150000"/>
              </a:lnSpc>
              <a:buNone/>
            </a:pPr>
            <a:r>
              <a:rPr lang="en-US" sz="1600" dirty="0">
                <a:latin typeface="Times New Roman" panose="02020603050405020304" pitchFamily="18" charset="0"/>
                <a:cs typeface="Times New Roman" panose="02020603050405020304" pitchFamily="18" charset="0"/>
              </a:rPr>
              <a:t> • The muscle </a:t>
            </a:r>
          </a:p>
          <a:p>
            <a:pPr marL="0" indent="0" algn="l" rtl="0">
              <a:lnSpc>
                <a:spcPct val="150000"/>
              </a:lnSpc>
              <a:buNone/>
            </a:pPr>
            <a:r>
              <a:rPr lang="en-US" sz="1600" dirty="0">
                <a:latin typeface="Times New Roman" panose="02020603050405020304" pitchFamily="18" charset="0"/>
                <a:cs typeface="Times New Roman" panose="02020603050405020304" pitchFamily="18" charset="0"/>
              </a:rPr>
              <a:t>• The type of solution</a:t>
            </a:r>
          </a:p>
          <a:p>
            <a:pPr marL="0" indent="0" algn="l" rtl="0">
              <a:lnSpc>
                <a:spcPct val="150000"/>
              </a:lnSpc>
              <a:buNone/>
            </a:pPr>
            <a:r>
              <a:rPr lang="en-US" sz="1600" dirty="0">
                <a:latin typeface="Times New Roman" panose="02020603050405020304" pitchFamily="18" charset="0"/>
                <a:cs typeface="Times New Roman" panose="02020603050405020304" pitchFamily="18" charset="0"/>
              </a:rPr>
              <a:t> • The amount of adipose tissue covering the muscle</a:t>
            </a:r>
          </a:p>
          <a:p>
            <a:pPr marL="0" indent="0" algn="l" rtl="0">
              <a:lnSpc>
                <a:spcPct val="150000"/>
              </a:lnSpc>
              <a:buNone/>
            </a:pPr>
            <a:r>
              <a:rPr lang="en-US" sz="1600" dirty="0">
                <a:latin typeface="Times New Roman" panose="02020603050405020304" pitchFamily="18" charset="0"/>
                <a:cs typeface="Times New Roman" panose="02020603050405020304" pitchFamily="18" charset="0"/>
              </a:rPr>
              <a:t> • The age of the client.</a:t>
            </a:r>
          </a:p>
          <a:p>
            <a:pPr algn="l" rtl="0">
              <a:lnSpc>
                <a:spcPct val="150000"/>
              </a:lnSpc>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70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5CE20-CF34-CCB6-7E61-7254B62E4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3FBED-28C0-2CFA-B50A-79FAA9C3C369}"/>
              </a:ext>
            </a:extLst>
          </p:cNvPr>
          <p:cNvSpPr>
            <a:spLocks noGrp="1"/>
          </p:cNvSpPr>
          <p:nvPr>
            <p:ph type="title"/>
          </p:nvPr>
        </p:nvSpPr>
        <p:spPr>
          <a:xfrm>
            <a:off x="457200" y="274638"/>
            <a:ext cx="8291264" cy="778098"/>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sp>
        <p:nvSpPr>
          <p:cNvPr id="3" name="Content Placeholder 2">
            <a:extLst>
              <a:ext uri="{FF2B5EF4-FFF2-40B4-BE49-F238E27FC236}">
                <a16:creationId xmlns:a16="http://schemas.microsoft.com/office/drawing/2014/main" id="{0141486C-B024-AC37-AA7F-EB642DD8179A}"/>
              </a:ext>
            </a:extLst>
          </p:cNvPr>
          <p:cNvSpPr>
            <a:spLocks noGrp="1"/>
          </p:cNvSpPr>
          <p:nvPr>
            <p:ph idx="1"/>
          </p:nvPr>
        </p:nvSpPr>
        <p:spPr>
          <a:xfrm>
            <a:off x="107504" y="1124744"/>
            <a:ext cx="9001000" cy="5616624"/>
          </a:xfrm>
        </p:spPr>
        <p:style>
          <a:lnRef idx="1">
            <a:schemeClr val="accent5"/>
          </a:lnRef>
          <a:fillRef idx="2">
            <a:schemeClr val="accent5"/>
          </a:fillRef>
          <a:effectRef idx="1">
            <a:schemeClr val="accent5"/>
          </a:effectRef>
          <a:fontRef idx="minor">
            <a:schemeClr val="dk1"/>
          </a:fontRef>
        </p:style>
        <p:txBody>
          <a:bodyPr>
            <a:normAutofit/>
          </a:bodyPr>
          <a:lstStyle/>
          <a:p>
            <a:pPr algn="l" rtl="0">
              <a:lnSpc>
                <a:spcPct val="150000"/>
              </a:lnSpc>
              <a:buFont typeface="Wingdings" panose="05000000000000000000" pitchFamily="2" charset="2"/>
              <a:buChar char="v"/>
            </a:pPr>
            <a:r>
              <a:rPr lang="en-US" sz="1600" dirty="0">
                <a:latin typeface="Times New Roman" panose="02020603050405020304" pitchFamily="18" charset="0"/>
                <a:cs typeface="+mj-cs"/>
              </a:rPr>
              <a:t>A major consideration in the administration of IM injections is the selection of a safe site located away from large blood vessels, nerves, and bone. Several body sites can be used for IM injections. These sites are discussed in detail next. Contraindications for using a specific site include tissue injury and the presence of nodules, lumps, abscesses, tenderness, or other pathology. </a:t>
            </a:r>
            <a:endParaRPr lang="ar-IQ" sz="1600" dirty="0">
              <a:latin typeface="Times New Roman" panose="02020603050405020304" pitchFamily="18" charset="0"/>
              <a:cs typeface="+mj-cs"/>
            </a:endParaRPr>
          </a:p>
          <a:p>
            <a:pPr marL="0" indent="0" algn="l" rtl="0">
              <a:lnSpc>
                <a:spcPct val="150000"/>
              </a:lnSpc>
              <a:buNone/>
            </a:pPr>
            <a:endParaRPr lang="en-US" sz="1600" dirty="0">
              <a:latin typeface="Times New Roman" panose="02020603050405020304" pitchFamily="18" charset="0"/>
              <a:cs typeface="+mj-cs"/>
            </a:endParaRPr>
          </a:p>
          <a:p>
            <a:pPr marL="0" indent="0" algn="l" rtl="0">
              <a:lnSpc>
                <a:spcPct val="150000"/>
              </a:lnSpc>
              <a:buNone/>
            </a:pPr>
            <a:r>
              <a:rPr lang="ar-IQ" sz="1800" b="1" dirty="0">
                <a:solidFill>
                  <a:srgbClr val="FF0000"/>
                </a:solidFill>
                <a:highlight>
                  <a:srgbClr val="C0C0C0"/>
                </a:highlight>
                <a:cs typeface="+mj-cs"/>
              </a:rPr>
              <a:t> -1</a:t>
            </a:r>
            <a:r>
              <a:rPr lang="en-US" sz="1800" b="1" dirty="0">
                <a:solidFill>
                  <a:srgbClr val="FF0000"/>
                </a:solidFill>
                <a:highlight>
                  <a:srgbClr val="C0C0C0"/>
                </a:highlight>
                <a:cs typeface="+mj-cs"/>
              </a:rPr>
              <a:t>Ventrogluteal Site </a:t>
            </a:r>
            <a:endParaRPr lang="ar-IQ" sz="1800" b="1" dirty="0">
              <a:solidFill>
                <a:srgbClr val="FF0000"/>
              </a:solidFill>
              <a:highlight>
                <a:srgbClr val="C0C0C0"/>
              </a:highlight>
              <a:cs typeface="+mj-cs"/>
            </a:endParaRPr>
          </a:p>
          <a:p>
            <a:pPr marL="0" indent="0" algn="l" rtl="0">
              <a:lnSpc>
                <a:spcPct val="150000"/>
              </a:lnSpc>
              <a:buNone/>
            </a:pPr>
            <a:r>
              <a:rPr lang="en-US" sz="1600" dirty="0">
                <a:cs typeface="+mj-cs"/>
              </a:rPr>
              <a:t>The ventrogluteal site is in the gluteus </a:t>
            </a:r>
            <a:r>
              <a:rPr lang="en-US" sz="1600" dirty="0" err="1">
                <a:cs typeface="+mj-cs"/>
              </a:rPr>
              <a:t>medius</a:t>
            </a:r>
            <a:r>
              <a:rPr lang="en-US" sz="1600" dirty="0">
                <a:cs typeface="+mj-cs"/>
              </a:rPr>
              <a:t> muscle, which lies over the gluteus </a:t>
            </a:r>
            <a:r>
              <a:rPr lang="en-US" sz="1600" dirty="0" err="1">
                <a:cs typeface="+mj-cs"/>
              </a:rPr>
              <a:t>minimus</a:t>
            </a:r>
            <a:r>
              <a:rPr lang="en-US" sz="1600" dirty="0">
                <a:cs typeface="+mj-cs"/>
              </a:rPr>
              <a:t> . </a:t>
            </a:r>
            <a:endParaRPr lang="ar-IQ" sz="1600" dirty="0">
              <a:cs typeface="+mj-cs"/>
            </a:endParaRPr>
          </a:p>
          <a:p>
            <a:pPr algn="l" rtl="0">
              <a:lnSpc>
                <a:spcPct val="150000"/>
              </a:lnSpc>
              <a:buFont typeface="Wingdings" panose="05000000000000000000" pitchFamily="2" charset="2"/>
              <a:buChar char="v"/>
            </a:pPr>
            <a:r>
              <a:rPr lang="en-US" sz="1600" dirty="0">
                <a:cs typeface="+mj-cs"/>
              </a:rPr>
              <a:t>The ventrogluteal site is the preferred site for intramuscular injections because the area: </a:t>
            </a:r>
            <a:endParaRPr lang="ar-IQ" sz="1600" dirty="0">
              <a:cs typeface="+mj-cs"/>
            </a:endParaRPr>
          </a:p>
          <a:p>
            <a:pPr marL="0" indent="0" algn="l" rtl="0">
              <a:lnSpc>
                <a:spcPct val="150000"/>
              </a:lnSpc>
              <a:buNone/>
            </a:pPr>
            <a:r>
              <a:rPr lang="en-US" sz="1600" dirty="0">
                <a:cs typeface="+mj-cs"/>
              </a:rPr>
              <a:t>• Contains no large nerves or blood vessels. </a:t>
            </a:r>
            <a:endParaRPr lang="ar-IQ" sz="1600" dirty="0">
              <a:cs typeface="+mj-cs"/>
            </a:endParaRPr>
          </a:p>
          <a:p>
            <a:pPr marL="0" indent="0" algn="l" rtl="0">
              <a:lnSpc>
                <a:spcPct val="150000"/>
              </a:lnSpc>
              <a:buNone/>
            </a:pPr>
            <a:r>
              <a:rPr lang="en-US" sz="1600" dirty="0">
                <a:cs typeface="+mj-cs"/>
              </a:rPr>
              <a:t>• Provides the greatest thickness of gluteal muscle consisting of both the gluteus </a:t>
            </a:r>
            <a:r>
              <a:rPr lang="en-US" sz="1600" dirty="0" err="1">
                <a:cs typeface="+mj-cs"/>
              </a:rPr>
              <a:t>medius</a:t>
            </a:r>
            <a:r>
              <a:rPr lang="en-US" sz="1600" dirty="0">
                <a:cs typeface="+mj-cs"/>
              </a:rPr>
              <a:t> and gluteus </a:t>
            </a:r>
            <a:r>
              <a:rPr lang="en-US" sz="1600" dirty="0" err="1">
                <a:cs typeface="+mj-cs"/>
              </a:rPr>
              <a:t>minimus</a:t>
            </a:r>
            <a:r>
              <a:rPr lang="en-US" sz="1600" dirty="0">
                <a:cs typeface="+mj-cs"/>
              </a:rPr>
              <a:t>.</a:t>
            </a:r>
            <a:endParaRPr lang="ar-IQ" sz="1600" dirty="0">
              <a:cs typeface="+mj-cs"/>
            </a:endParaRPr>
          </a:p>
          <a:p>
            <a:pPr marL="0" indent="0" algn="l" rtl="0">
              <a:lnSpc>
                <a:spcPct val="150000"/>
              </a:lnSpc>
              <a:buNone/>
            </a:pPr>
            <a:r>
              <a:rPr lang="en-US" sz="1600" dirty="0">
                <a:cs typeface="+mj-cs"/>
              </a:rPr>
              <a:t>• Is sealed off by bone. </a:t>
            </a:r>
            <a:endParaRPr lang="ar-IQ" sz="1600" dirty="0">
              <a:cs typeface="+mj-cs"/>
            </a:endParaRPr>
          </a:p>
          <a:p>
            <a:pPr marL="0" indent="0" algn="l" rtl="0">
              <a:lnSpc>
                <a:spcPct val="150000"/>
              </a:lnSpc>
              <a:buNone/>
            </a:pPr>
            <a:r>
              <a:rPr lang="ar-IQ" sz="1600" dirty="0">
                <a:cs typeface="+mj-cs"/>
              </a:rPr>
              <a:t> </a:t>
            </a:r>
            <a:r>
              <a:rPr lang="en-US" sz="1600" dirty="0">
                <a:cs typeface="+mj-cs"/>
              </a:rPr>
              <a:t>• Contains consistently less fat than the buttock area, thus eliminating the need to determine the depth of subcutaneous fat. </a:t>
            </a:r>
            <a:endParaRPr lang="en-US" sz="1600" dirty="0">
              <a:solidFill>
                <a:schemeClr val="tx1"/>
              </a:solidFill>
              <a:latin typeface="Times New Roman" panose="02020603050405020304" pitchFamily="18" charset="0"/>
              <a:cs typeface="+mj-cs"/>
            </a:endParaRPr>
          </a:p>
        </p:txBody>
      </p:sp>
    </p:spTree>
    <p:extLst>
      <p:ext uri="{BB962C8B-B14F-4D97-AF65-F5344CB8AC3E}">
        <p14:creationId xmlns:p14="http://schemas.microsoft.com/office/powerpoint/2010/main" val="97195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F870-E912-5CF5-010B-1F354F935342}"/>
              </a:ext>
            </a:extLst>
          </p:cNvPr>
          <p:cNvSpPr>
            <a:spLocks noGrp="1"/>
          </p:cNvSpPr>
          <p:nvPr>
            <p:ph type="title"/>
          </p:nvPr>
        </p:nvSpPr>
        <p:spPr/>
        <p:txBody>
          <a:bodyPr/>
          <a:lstStyle/>
          <a:p>
            <a:endParaRPr lang="en-US"/>
          </a:p>
        </p:txBody>
      </p:sp>
      <p:pic>
        <p:nvPicPr>
          <p:cNvPr id="7" name="Content Placeholder 6" descr="A diagram of the muscles of the abdomen&#10;&#10;Description automatically generated">
            <a:extLst>
              <a:ext uri="{FF2B5EF4-FFF2-40B4-BE49-F238E27FC236}">
                <a16:creationId xmlns:a16="http://schemas.microsoft.com/office/drawing/2014/main" id="{80077EAF-23E5-5B03-3B19-3E8C7261B6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0"/>
            <a:ext cx="9073008" cy="6857999"/>
          </a:xfrm>
        </p:spPr>
      </p:pic>
    </p:spTree>
    <p:extLst>
      <p:ext uri="{BB962C8B-B14F-4D97-AF65-F5344CB8AC3E}">
        <p14:creationId xmlns:p14="http://schemas.microsoft.com/office/powerpoint/2010/main" val="106716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2FBE-9B14-E7FB-3F6E-B6C53465CF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FF6B3D-BA70-FF9A-BF2C-FB6676AB3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44624"/>
            <a:ext cx="8928991" cy="6768752"/>
          </a:xfrm>
        </p:spPr>
      </p:pic>
    </p:spTree>
    <p:extLst>
      <p:ext uri="{BB962C8B-B14F-4D97-AF65-F5344CB8AC3E}">
        <p14:creationId xmlns:p14="http://schemas.microsoft.com/office/powerpoint/2010/main" val="274978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3D4AD-6C18-33ED-F0DA-B7CBA6D71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77F8A-8592-76A6-3D16-931850274415}"/>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sp>
        <p:nvSpPr>
          <p:cNvPr id="3" name="Content Placeholder 2">
            <a:extLst>
              <a:ext uri="{FF2B5EF4-FFF2-40B4-BE49-F238E27FC236}">
                <a16:creationId xmlns:a16="http://schemas.microsoft.com/office/drawing/2014/main" id="{EB445BD0-10D6-D4B6-46B9-4E23B01B2F43}"/>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2000" b="1" dirty="0">
                <a:solidFill>
                  <a:srgbClr val="FF0000"/>
                </a:solidFill>
                <a:highlight>
                  <a:srgbClr val="C0C0C0"/>
                </a:highlight>
                <a:latin typeface="Times New Roman" panose="02020603050405020304" pitchFamily="18" charset="0"/>
                <a:cs typeface="Times New Roman" panose="02020603050405020304" pitchFamily="18" charset="0"/>
              </a:rPr>
              <a:t>2- The </a:t>
            </a:r>
            <a:r>
              <a:rPr lang="en-US" sz="2000" b="1" dirty="0" err="1">
                <a:solidFill>
                  <a:srgbClr val="FF0000"/>
                </a:solidFill>
                <a:highlight>
                  <a:srgbClr val="C0C0C0"/>
                </a:highlight>
                <a:latin typeface="Times New Roman" panose="02020603050405020304" pitchFamily="18" charset="0"/>
                <a:cs typeface="Times New Roman" panose="02020603050405020304" pitchFamily="18" charset="0"/>
              </a:rPr>
              <a:t>Dorsogluteal</a:t>
            </a:r>
            <a:r>
              <a:rPr lang="en-US" sz="2000" b="1" dirty="0">
                <a:solidFill>
                  <a:srgbClr val="FF0000"/>
                </a:solidFill>
                <a:highlight>
                  <a:srgbClr val="C0C0C0"/>
                </a:highlight>
                <a:latin typeface="Times New Roman" panose="02020603050405020304" pitchFamily="18" charset="0"/>
                <a:cs typeface="Times New Roman" panose="02020603050405020304" pitchFamily="18" charset="0"/>
              </a:rPr>
              <a:t> Site </a:t>
            </a:r>
            <a:r>
              <a:rPr lang="en-US" sz="1800" dirty="0">
                <a:solidFill>
                  <a:schemeClr val="tx1"/>
                </a:solidFill>
                <a:latin typeface="Times New Roman" panose="02020603050405020304" pitchFamily="18" charset="0"/>
                <a:cs typeface="Times New Roman" panose="02020603050405020304" pitchFamily="18" charset="0"/>
              </a:rPr>
              <a:t>was historically used for intramuscular injections, but it carries risks due to its proximity to the sciatic and superior gluteal nerves, as well as the artery. Injecting near these nerves can lead to complications like numbness, pain, or paralysis. Additionally, the site has more subcutaneous tissue, increasing the chance that medication may be injected into this tissue rather than the muscle, which can reduce its effectiveness. Due to these safety concerns, the ventrogluteal site is now preferred for intramuscular injections. Despite these risks, some older nurses still use the </a:t>
            </a:r>
            <a:r>
              <a:rPr lang="en-US" sz="1800" dirty="0" err="1">
                <a:solidFill>
                  <a:schemeClr val="tx1"/>
                </a:solidFill>
                <a:latin typeface="Times New Roman" panose="02020603050405020304" pitchFamily="18" charset="0"/>
                <a:cs typeface="Times New Roman" panose="02020603050405020304" pitchFamily="18" charset="0"/>
              </a:rPr>
              <a:t>dorsogluteal</a:t>
            </a:r>
            <a:r>
              <a:rPr lang="en-US" sz="1800" dirty="0">
                <a:solidFill>
                  <a:schemeClr val="tx1"/>
                </a:solidFill>
                <a:latin typeface="Times New Roman" panose="02020603050405020304" pitchFamily="18" charset="0"/>
                <a:cs typeface="Times New Roman" panose="02020603050405020304" pitchFamily="18" charset="0"/>
              </a:rPr>
              <a:t> site due to familiarity, ease of identification, and lack of training on the ventrogluteal site.</a:t>
            </a:r>
          </a:p>
        </p:txBody>
      </p:sp>
    </p:spTree>
    <p:extLst>
      <p:ext uri="{BB962C8B-B14F-4D97-AF65-F5344CB8AC3E}">
        <p14:creationId xmlns:p14="http://schemas.microsoft.com/office/powerpoint/2010/main" val="317039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6EF6-BAEB-910A-C71A-9C61D49A2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C7D6B-4380-F42D-7530-674340C205B9}"/>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The differences between  </a:t>
            </a:r>
            <a:r>
              <a:rPr lang="en-US" sz="2800" b="1" dirty="0" err="1">
                <a:latin typeface="Times New Roman" panose="02020603050405020304" pitchFamily="18" charset="0"/>
                <a:cs typeface="Times New Roman" panose="02020603050405020304" pitchFamily="18" charset="0"/>
              </a:rPr>
              <a:t>dorsogluteal</a:t>
            </a:r>
            <a:r>
              <a:rPr lang="en-US" sz="2800" b="1" dirty="0">
                <a:latin typeface="Times New Roman" panose="02020603050405020304" pitchFamily="18" charset="0"/>
                <a:cs typeface="Times New Roman" panose="02020603050405020304" pitchFamily="18" charset="0"/>
              </a:rPr>
              <a:t> and ventrogluteal Sites</a:t>
            </a:r>
          </a:p>
        </p:txBody>
      </p:sp>
      <p:pic>
        <p:nvPicPr>
          <p:cNvPr id="7" name="Content Placeholder 6" descr="A screenshot of a computer&#10;&#10;Description automatically generated">
            <a:extLst>
              <a:ext uri="{FF2B5EF4-FFF2-40B4-BE49-F238E27FC236}">
                <a16:creationId xmlns:a16="http://schemas.microsoft.com/office/drawing/2014/main" id="{E359B99F-31C4-F832-80EA-80D8BDF2B4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1484784"/>
            <a:ext cx="8928992" cy="5328592"/>
          </a:xfr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57981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A3E7-3F45-61A4-4A68-931610D15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FDF2F-53E7-F849-9DD4-E6EAD6C035FC}"/>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sp>
        <p:nvSpPr>
          <p:cNvPr id="3" name="Content Placeholder 2">
            <a:extLst>
              <a:ext uri="{FF2B5EF4-FFF2-40B4-BE49-F238E27FC236}">
                <a16:creationId xmlns:a16="http://schemas.microsoft.com/office/drawing/2014/main" id="{60B3345A-6C9A-9504-9187-156446DCCFCD}"/>
              </a:ext>
            </a:extLst>
          </p:cNvPr>
          <p:cNvSpPr>
            <a:spLocks noGrp="1"/>
          </p:cNvSpPr>
          <p:nvPr>
            <p:ph idx="1"/>
          </p:nvPr>
        </p:nvSpPr>
        <p:spPr>
          <a:xfrm>
            <a:off x="107504" y="1484784"/>
            <a:ext cx="8856984" cy="5256584"/>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l" rtl="0">
              <a:lnSpc>
                <a:spcPct val="150000"/>
              </a:lnSpc>
              <a:buNone/>
            </a:pPr>
            <a:r>
              <a:rPr lang="en-US" sz="1800" b="1" dirty="0">
                <a:solidFill>
                  <a:srgbClr val="FF0000"/>
                </a:solidFill>
                <a:latin typeface="Times New Roman" panose="02020603050405020304" pitchFamily="18" charset="0"/>
                <a:cs typeface="Times New Roman" panose="02020603050405020304" pitchFamily="18" charset="0"/>
              </a:rPr>
              <a:t>3</a:t>
            </a:r>
            <a:r>
              <a:rPr lang="ar-IQ" sz="1800" b="1" dirty="0">
                <a:solidFill>
                  <a:srgbClr val="FF0000"/>
                </a:solidFill>
                <a:latin typeface="Times New Roman" panose="02020603050405020304" pitchFamily="18" charset="0"/>
                <a:cs typeface="Times New Roman" panose="02020603050405020304" pitchFamily="18" charset="0"/>
              </a:rPr>
              <a:t>-</a:t>
            </a:r>
            <a:r>
              <a:rPr lang="en-US" sz="2000" b="1" dirty="0">
                <a:solidFill>
                  <a:srgbClr val="FF0000"/>
                </a:solidFill>
                <a:highlight>
                  <a:srgbClr val="C0C0C0"/>
                </a:highlight>
                <a:latin typeface="Times New Roman" panose="02020603050405020304" pitchFamily="18" charset="0"/>
                <a:cs typeface="Times New Roman" panose="02020603050405020304" pitchFamily="18" charset="0"/>
              </a:rPr>
              <a:t>The Vastus Lateralis Muscle</a:t>
            </a:r>
            <a:r>
              <a:rPr lang="en-US" sz="1800" b="1" dirty="0">
                <a:solidFill>
                  <a:srgbClr val="FF0000"/>
                </a:solidFill>
                <a:highlight>
                  <a:srgbClr val="C0C0C0"/>
                </a:highlight>
                <a:latin typeface="Times New Roman" panose="02020603050405020304" pitchFamily="18" charset="0"/>
                <a:cs typeface="Times New Roman" panose="02020603050405020304" pitchFamily="18" charset="0"/>
              </a:rPr>
              <a:t>,</a:t>
            </a:r>
            <a:r>
              <a:rPr lang="en-US" sz="1800" dirty="0">
                <a:solidFill>
                  <a:schemeClr val="tx1"/>
                </a:solidFill>
                <a:highlight>
                  <a:srgbClr val="C0C0C0"/>
                </a:highlight>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located on the anterior lateral aspect of the thigh, is commonly used for intramuscular injections, especially in infants and young children, due to its large muscle mass and lack of major blood vessels or nerves. This makes it a safer option, particularly when gluteal muscles are underdeveloped.</a:t>
            </a:r>
          </a:p>
          <a:p>
            <a:pPr marL="0" indent="0" algn="l" rtl="0">
              <a:lnSpc>
                <a:spcPct val="150000"/>
              </a:lnSpc>
              <a:buNone/>
            </a:pPr>
            <a:endParaRPr lang="ar-IQ" sz="1800" dirty="0">
              <a:solidFill>
                <a:schemeClr val="tx1"/>
              </a:solidFill>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v"/>
            </a:pPr>
            <a:r>
              <a:rPr lang="en-US" sz="1800" dirty="0">
                <a:solidFill>
                  <a:schemeClr val="tx1"/>
                </a:solidFill>
                <a:latin typeface="Times New Roman" panose="02020603050405020304" pitchFamily="18" charset="0"/>
                <a:cs typeface="Times New Roman" panose="02020603050405020304" pitchFamily="18" charset="0"/>
              </a:rPr>
              <a:t> The recommended injection site is the middle third of the muscle. In adults, the site is determined by dividing the area between the greater trochanter and the lateral femoral condyle into thirds and selecting the middle third. The client can be either lying on their back or sitting for the injection.</a:t>
            </a:r>
          </a:p>
        </p:txBody>
      </p:sp>
    </p:spTree>
    <p:extLst>
      <p:ext uri="{BB962C8B-B14F-4D97-AF65-F5344CB8AC3E}">
        <p14:creationId xmlns:p14="http://schemas.microsoft.com/office/powerpoint/2010/main" val="352185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029F-A4BF-1C7D-3C5E-52B6A74DD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28291-97F8-4EB2-7CAC-E89E15118D3A}"/>
              </a:ext>
            </a:extLst>
          </p:cNvPr>
          <p:cNvSpPr>
            <a:spLocks noGrp="1"/>
          </p:cNvSpPr>
          <p:nvPr>
            <p:ph type="title"/>
          </p:nvPr>
        </p:nvSpPr>
        <p:spPr>
          <a:xfrm>
            <a:off x="457200" y="274638"/>
            <a:ext cx="8291264" cy="1143000"/>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lnSpc>
                <a:spcPct val="150000"/>
              </a:lnSpc>
            </a:pPr>
            <a:r>
              <a:rPr lang="en-US" sz="2800" b="1" dirty="0">
                <a:latin typeface="Times New Roman" panose="02020603050405020304" pitchFamily="18" charset="0"/>
                <a:cs typeface="Times New Roman" panose="02020603050405020304" pitchFamily="18" charset="0"/>
              </a:rPr>
              <a:t>Intramuscular Injections</a:t>
            </a:r>
          </a:p>
        </p:txBody>
      </p:sp>
      <p:pic>
        <p:nvPicPr>
          <p:cNvPr id="5" name="Content Placeholder 4">
            <a:extLst>
              <a:ext uri="{FF2B5EF4-FFF2-40B4-BE49-F238E27FC236}">
                <a16:creationId xmlns:a16="http://schemas.microsoft.com/office/drawing/2014/main" id="{AB52AC42-8095-77AA-A560-D3923DF894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44624"/>
            <a:ext cx="8928992" cy="6696744"/>
          </a:xfrm>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125352514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3428</TotalTime>
  <Words>1115</Words>
  <Application>Microsoft Office PowerPoint</Application>
  <PresentationFormat>On-screen Show (4:3)</PresentationFormat>
  <Paragraphs>65</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نسق Office</vt:lpstr>
      <vt:lpstr>Medication Administration</vt:lpstr>
      <vt:lpstr>Intramuscular Injections</vt:lpstr>
      <vt:lpstr>Intramuscular Injections</vt:lpstr>
      <vt:lpstr>PowerPoint Presentation</vt:lpstr>
      <vt:lpstr>PowerPoint Presentation</vt:lpstr>
      <vt:lpstr>Intramuscular Injections</vt:lpstr>
      <vt:lpstr>The differences between  dorsogluteal and ventrogluteal Sites</vt:lpstr>
      <vt:lpstr>Intramuscular Injections</vt:lpstr>
      <vt:lpstr>Intramuscular Injections</vt:lpstr>
      <vt:lpstr>Intramuscular Injections</vt:lpstr>
      <vt:lpstr>Intramuscular Injections</vt:lpstr>
      <vt:lpstr>PowerPoint Presentation</vt:lpstr>
      <vt:lpstr> Techniques for Intramuscular Injections</vt:lpstr>
      <vt:lpstr>PowerPoint Presentation</vt:lpstr>
      <vt:lpstr>PowerPoint Presentation</vt:lpstr>
      <vt:lpstr> Techniques for Intramuscular Injections</vt:lpstr>
      <vt:lpstr>Drugs Calculations </vt:lpstr>
      <vt:lpstr>Drugs Calculations </vt:lpstr>
      <vt:lpstr>PowerPoint Presentation</vt:lpstr>
    </vt:vector>
  </TitlesOfParts>
  <Company>By DR.Ahmed Saker 2O11 - 2O12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a.k</dc:creator>
  <cp:lastModifiedBy>ALI ALIALI</cp:lastModifiedBy>
  <cp:revision>150</cp:revision>
  <dcterms:created xsi:type="dcterms:W3CDTF">2016-03-04T19:14:06Z</dcterms:created>
  <dcterms:modified xsi:type="dcterms:W3CDTF">2025-01-28T10:47:03Z</dcterms:modified>
</cp:coreProperties>
</file>