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sldIdLst>
    <p:sldId id="256" r:id="rId2"/>
    <p:sldId id="334" r:id="rId3"/>
    <p:sldId id="336" r:id="rId4"/>
    <p:sldId id="285" r:id="rId5"/>
    <p:sldId id="322" r:id="rId6"/>
    <p:sldId id="319" r:id="rId7"/>
    <p:sldId id="324" r:id="rId8"/>
    <p:sldId id="320" r:id="rId9"/>
    <p:sldId id="321" r:id="rId10"/>
    <p:sldId id="323" r:id="rId11"/>
    <p:sldId id="335" r:id="rId12"/>
    <p:sldId id="327" r:id="rId13"/>
    <p:sldId id="326" r:id="rId14"/>
    <p:sldId id="333" r:id="rId15"/>
    <p:sldId id="332" r:id="rId16"/>
    <p:sldId id="325" r:id="rId17"/>
    <p:sldId id="328" r:id="rId18"/>
    <p:sldId id="306" r:id="rId1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نمط ذو نسُق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971" autoAdjust="0"/>
    <p:restoredTop sz="94671" autoAdjust="0"/>
  </p:normalViewPr>
  <p:slideViewPr>
    <p:cSldViewPr>
      <p:cViewPr varScale="1">
        <p:scale>
          <a:sx n="91" d="100"/>
          <a:sy n="91" d="100"/>
        </p:scale>
        <p:origin x="1190" y="53"/>
      </p:cViewPr>
      <p:guideLst>
        <p:guide orient="horz" pos="2160"/>
        <p:guide pos="2880"/>
      </p:guideLst>
    </p:cSldViewPr>
  </p:slideViewPr>
  <p:outlineViewPr>
    <p:cViewPr>
      <p:scale>
        <a:sx n="33" d="100"/>
        <a:sy n="33" d="100"/>
      </p:scale>
      <p:origin x="0" y="240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8C7B89A-7AA6-45E8-AD3A-F392C3EE32E9}" type="datetimeFigureOut">
              <a:rPr lang="ar-IQ" smtClean="0"/>
              <a:pPr/>
              <a:t>09/07/1446</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81037EE-9BB3-4AB7-B188-8A38EB8D6E42}" type="slidenum">
              <a:rPr lang="ar-IQ" smtClean="0"/>
              <a:pPr/>
              <a:t>‹#›</a:t>
            </a:fld>
            <a:endParaRPr lang="ar-IQ"/>
          </a:p>
        </p:txBody>
      </p:sp>
    </p:spTree>
    <p:extLst>
      <p:ext uri="{BB962C8B-B14F-4D97-AF65-F5344CB8AC3E}">
        <p14:creationId xmlns:p14="http://schemas.microsoft.com/office/powerpoint/2010/main" val="17173144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D81037EE-9BB3-4AB7-B188-8A38EB8D6E42}" type="slidenum">
              <a:rPr lang="ar-IQ" smtClean="0"/>
              <a:pPr/>
              <a:t>4</a:t>
            </a:fld>
            <a:endParaRPr lang="ar-IQ"/>
          </a:p>
        </p:txBody>
      </p:sp>
    </p:spTree>
    <p:extLst>
      <p:ext uri="{BB962C8B-B14F-4D97-AF65-F5344CB8AC3E}">
        <p14:creationId xmlns:p14="http://schemas.microsoft.com/office/powerpoint/2010/main" val="3227421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D5B4B-FDE0-AFB0-92D1-B4F6373816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253259-4B11-2952-D853-3B3898830D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52DDF0-5F93-5738-BE3E-DD8F5F1ABEDC}"/>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4321982E-F8B8-6069-8D49-63B9949444A7}"/>
              </a:ext>
            </a:extLst>
          </p:cNvPr>
          <p:cNvSpPr>
            <a:spLocks noGrp="1"/>
          </p:cNvSpPr>
          <p:nvPr>
            <p:ph type="sldNum" sz="quarter" idx="10"/>
          </p:nvPr>
        </p:nvSpPr>
        <p:spPr/>
        <p:txBody>
          <a:bodyPr/>
          <a:lstStyle/>
          <a:p>
            <a:fld id="{D81037EE-9BB3-4AB7-B188-8A38EB8D6E42}" type="slidenum">
              <a:rPr lang="ar-IQ" smtClean="0"/>
              <a:pPr/>
              <a:t>14</a:t>
            </a:fld>
            <a:endParaRPr lang="ar-IQ"/>
          </a:p>
        </p:txBody>
      </p:sp>
    </p:spTree>
    <p:extLst>
      <p:ext uri="{BB962C8B-B14F-4D97-AF65-F5344CB8AC3E}">
        <p14:creationId xmlns:p14="http://schemas.microsoft.com/office/powerpoint/2010/main" val="559817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DF845-DEA9-D82A-31F3-94B7073563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C7EB61-A1DD-B75D-4104-0AF8E2351E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E2771-B37D-3769-87FF-03CC693F963E}"/>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39577B97-1B60-D5E1-5A51-B826844BCD51}"/>
              </a:ext>
            </a:extLst>
          </p:cNvPr>
          <p:cNvSpPr>
            <a:spLocks noGrp="1"/>
          </p:cNvSpPr>
          <p:nvPr>
            <p:ph type="sldNum" sz="quarter" idx="10"/>
          </p:nvPr>
        </p:nvSpPr>
        <p:spPr/>
        <p:txBody>
          <a:bodyPr/>
          <a:lstStyle/>
          <a:p>
            <a:fld id="{D81037EE-9BB3-4AB7-B188-8A38EB8D6E42}" type="slidenum">
              <a:rPr lang="ar-IQ" smtClean="0"/>
              <a:pPr/>
              <a:t>15</a:t>
            </a:fld>
            <a:endParaRPr lang="ar-IQ"/>
          </a:p>
        </p:txBody>
      </p:sp>
    </p:spTree>
    <p:extLst>
      <p:ext uri="{BB962C8B-B14F-4D97-AF65-F5344CB8AC3E}">
        <p14:creationId xmlns:p14="http://schemas.microsoft.com/office/powerpoint/2010/main" val="1297454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F153A-A5E5-F8BE-3934-1585027150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3BB897-1DFA-75B6-394A-BF3E4CAC54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5383A5-EBB7-551D-5BBE-63F98E2151F0}"/>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9E6FD536-629F-B794-CDA7-FE7165FD9C89}"/>
              </a:ext>
            </a:extLst>
          </p:cNvPr>
          <p:cNvSpPr>
            <a:spLocks noGrp="1"/>
          </p:cNvSpPr>
          <p:nvPr>
            <p:ph type="sldNum" sz="quarter" idx="10"/>
          </p:nvPr>
        </p:nvSpPr>
        <p:spPr/>
        <p:txBody>
          <a:bodyPr/>
          <a:lstStyle/>
          <a:p>
            <a:fld id="{D81037EE-9BB3-4AB7-B188-8A38EB8D6E42}" type="slidenum">
              <a:rPr lang="ar-IQ" smtClean="0"/>
              <a:pPr/>
              <a:t>16</a:t>
            </a:fld>
            <a:endParaRPr lang="ar-IQ"/>
          </a:p>
        </p:txBody>
      </p:sp>
    </p:spTree>
    <p:extLst>
      <p:ext uri="{BB962C8B-B14F-4D97-AF65-F5344CB8AC3E}">
        <p14:creationId xmlns:p14="http://schemas.microsoft.com/office/powerpoint/2010/main" val="1300727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54D2F-9BB6-5022-C5E3-D952BEDE4F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331D78-2EC8-D4D8-7B61-FDD3346360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2CC560-4D18-3B41-8B26-EDAB4AE9A007}"/>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B6D6A53E-6FFE-2CA3-926F-7985DD75F72C}"/>
              </a:ext>
            </a:extLst>
          </p:cNvPr>
          <p:cNvSpPr>
            <a:spLocks noGrp="1"/>
          </p:cNvSpPr>
          <p:nvPr>
            <p:ph type="sldNum" sz="quarter" idx="10"/>
          </p:nvPr>
        </p:nvSpPr>
        <p:spPr/>
        <p:txBody>
          <a:bodyPr/>
          <a:lstStyle/>
          <a:p>
            <a:fld id="{D81037EE-9BB3-4AB7-B188-8A38EB8D6E42}" type="slidenum">
              <a:rPr lang="ar-IQ" smtClean="0"/>
              <a:pPr/>
              <a:t>17</a:t>
            </a:fld>
            <a:endParaRPr lang="ar-IQ"/>
          </a:p>
        </p:txBody>
      </p:sp>
    </p:spTree>
    <p:extLst>
      <p:ext uri="{BB962C8B-B14F-4D97-AF65-F5344CB8AC3E}">
        <p14:creationId xmlns:p14="http://schemas.microsoft.com/office/powerpoint/2010/main" val="3975659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94EBC-1E0D-276A-058F-504EBD45FA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109836-003B-85DB-38CE-8D218AA341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3740EA-BD4A-ABFD-6050-97DB2C72E7DD}"/>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00C12071-C4F9-704B-14C8-039CC66B150F}"/>
              </a:ext>
            </a:extLst>
          </p:cNvPr>
          <p:cNvSpPr>
            <a:spLocks noGrp="1"/>
          </p:cNvSpPr>
          <p:nvPr>
            <p:ph type="sldNum" sz="quarter" idx="10"/>
          </p:nvPr>
        </p:nvSpPr>
        <p:spPr/>
        <p:txBody>
          <a:bodyPr/>
          <a:lstStyle/>
          <a:p>
            <a:fld id="{D81037EE-9BB3-4AB7-B188-8A38EB8D6E42}" type="slidenum">
              <a:rPr lang="ar-IQ" smtClean="0"/>
              <a:pPr/>
              <a:t>5</a:t>
            </a:fld>
            <a:endParaRPr lang="ar-IQ"/>
          </a:p>
        </p:txBody>
      </p:sp>
    </p:spTree>
    <p:extLst>
      <p:ext uri="{BB962C8B-B14F-4D97-AF65-F5344CB8AC3E}">
        <p14:creationId xmlns:p14="http://schemas.microsoft.com/office/powerpoint/2010/main" val="3699060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EC748-2083-509B-4854-B222FF675E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4D2EB0-B0AA-7D08-0E49-CFE2FC7C13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121E43-05D1-6EF6-6AC2-86945D7C07A9}"/>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5768346C-AE81-800F-C0A4-3D1AFDAB1245}"/>
              </a:ext>
            </a:extLst>
          </p:cNvPr>
          <p:cNvSpPr>
            <a:spLocks noGrp="1"/>
          </p:cNvSpPr>
          <p:nvPr>
            <p:ph type="sldNum" sz="quarter" idx="10"/>
          </p:nvPr>
        </p:nvSpPr>
        <p:spPr/>
        <p:txBody>
          <a:bodyPr/>
          <a:lstStyle/>
          <a:p>
            <a:fld id="{D81037EE-9BB3-4AB7-B188-8A38EB8D6E42}" type="slidenum">
              <a:rPr lang="ar-IQ" smtClean="0"/>
              <a:pPr/>
              <a:t>6</a:t>
            </a:fld>
            <a:endParaRPr lang="ar-IQ"/>
          </a:p>
        </p:txBody>
      </p:sp>
    </p:spTree>
    <p:extLst>
      <p:ext uri="{BB962C8B-B14F-4D97-AF65-F5344CB8AC3E}">
        <p14:creationId xmlns:p14="http://schemas.microsoft.com/office/powerpoint/2010/main" val="962193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DECD6-7439-78F7-91E5-3AD20AC9B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7F76D8-A6A2-489C-AC9F-1B4EFA365B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7E1BEF-7F5F-1F4A-DF67-AF32592A3F2B}"/>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7E622243-F60F-B1A9-7D98-B7F4992FFA14}"/>
              </a:ext>
            </a:extLst>
          </p:cNvPr>
          <p:cNvSpPr>
            <a:spLocks noGrp="1"/>
          </p:cNvSpPr>
          <p:nvPr>
            <p:ph type="sldNum" sz="quarter" idx="10"/>
          </p:nvPr>
        </p:nvSpPr>
        <p:spPr/>
        <p:txBody>
          <a:bodyPr/>
          <a:lstStyle/>
          <a:p>
            <a:fld id="{D81037EE-9BB3-4AB7-B188-8A38EB8D6E42}" type="slidenum">
              <a:rPr lang="ar-IQ" smtClean="0"/>
              <a:pPr/>
              <a:t>7</a:t>
            </a:fld>
            <a:endParaRPr lang="ar-IQ"/>
          </a:p>
        </p:txBody>
      </p:sp>
    </p:spTree>
    <p:extLst>
      <p:ext uri="{BB962C8B-B14F-4D97-AF65-F5344CB8AC3E}">
        <p14:creationId xmlns:p14="http://schemas.microsoft.com/office/powerpoint/2010/main" val="1130729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696B6-BB9C-7A60-94CB-3B8775E768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E925E5-957E-BFD6-975A-D35DC303BC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2BCE41-6E2B-705E-DDBF-2C0DD43B6C7A}"/>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E3844DA6-1BB5-B18C-BDF9-F21876A0EBA9}"/>
              </a:ext>
            </a:extLst>
          </p:cNvPr>
          <p:cNvSpPr>
            <a:spLocks noGrp="1"/>
          </p:cNvSpPr>
          <p:nvPr>
            <p:ph type="sldNum" sz="quarter" idx="10"/>
          </p:nvPr>
        </p:nvSpPr>
        <p:spPr/>
        <p:txBody>
          <a:bodyPr/>
          <a:lstStyle/>
          <a:p>
            <a:fld id="{D81037EE-9BB3-4AB7-B188-8A38EB8D6E42}" type="slidenum">
              <a:rPr lang="ar-IQ" smtClean="0"/>
              <a:pPr/>
              <a:t>8</a:t>
            </a:fld>
            <a:endParaRPr lang="ar-IQ"/>
          </a:p>
        </p:txBody>
      </p:sp>
    </p:spTree>
    <p:extLst>
      <p:ext uri="{BB962C8B-B14F-4D97-AF65-F5344CB8AC3E}">
        <p14:creationId xmlns:p14="http://schemas.microsoft.com/office/powerpoint/2010/main" val="1267894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354C2-B349-3958-0091-C6B63198D2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01E3F3-67F9-55DA-7CED-A63461BF8A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931509-7BC4-EEAC-A2FB-265FE2C8EE98}"/>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DA4C6026-336F-8C4C-E6BB-BC03DE6DA422}"/>
              </a:ext>
            </a:extLst>
          </p:cNvPr>
          <p:cNvSpPr>
            <a:spLocks noGrp="1"/>
          </p:cNvSpPr>
          <p:nvPr>
            <p:ph type="sldNum" sz="quarter" idx="10"/>
          </p:nvPr>
        </p:nvSpPr>
        <p:spPr/>
        <p:txBody>
          <a:bodyPr/>
          <a:lstStyle/>
          <a:p>
            <a:fld id="{D81037EE-9BB3-4AB7-B188-8A38EB8D6E42}" type="slidenum">
              <a:rPr lang="ar-IQ" smtClean="0"/>
              <a:pPr/>
              <a:t>9</a:t>
            </a:fld>
            <a:endParaRPr lang="ar-IQ"/>
          </a:p>
        </p:txBody>
      </p:sp>
    </p:spTree>
    <p:extLst>
      <p:ext uri="{BB962C8B-B14F-4D97-AF65-F5344CB8AC3E}">
        <p14:creationId xmlns:p14="http://schemas.microsoft.com/office/powerpoint/2010/main" val="1201823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F1383-08A6-5173-3E83-D40A7DFE19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8331D-1DB0-925F-16A6-517DC3E48E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47D69F-2F2B-521E-307F-124C4FD8EDA7}"/>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BE37114D-2371-B9DA-62D9-84C413AC2603}"/>
              </a:ext>
            </a:extLst>
          </p:cNvPr>
          <p:cNvSpPr>
            <a:spLocks noGrp="1"/>
          </p:cNvSpPr>
          <p:nvPr>
            <p:ph type="sldNum" sz="quarter" idx="10"/>
          </p:nvPr>
        </p:nvSpPr>
        <p:spPr/>
        <p:txBody>
          <a:bodyPr/>
          <a:lstStyle/>
          <a:p>
            <a:fld id="{D81037EE-9BB3-4AB7-B188-8A38EB8D6E42}" type="slidenum">
              <a:rPr lang="ar-IQ" smtClean="0"/>
              <a:pPr/>
              <a:t>10</a:t>
            </a:fld>
            <a:endParaRPr lang="ar-IQ"/>
          </a:p>
        </p:txBody>
      </p:sp>
    </p:spTree>
    <p:extLst>
      <p:ext uri="{BB962C8B-B14F-4D97-AF65-F5344CB8AC3E}">
        <p14:creationId xmlns:p14="http://schemas.microsoft.com/office/powerpoint/2010/main" val="1829679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E300C-E5AD-3F65-2AA7-215EDC305A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0D0D7A-237A-520A-71A5-6E05B87C56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63C303-6763-A4B6-9816-B9927A63843F}"/>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F135E9D2-696D-095C-6D10-443104544004}"/>
              </a:ext>
            </a:extLst>
          </p:cNvPr>
          <p:cNvSpPr>
            <a:spLocks noGrp="1"/>
          </p:cNvSpPr>
          <p:nvPr>
            <p:ph type="sldNum" sz="quarter" idx="10"/>
          </p:nvPr>
        </p:nvSpPr>
        <p:spPr/>
        <p:txBody>
          <a:bodyPr/>
          <a:lstStyle/>
          <a:p>
            <a:fld id="{D81037EE-9BB3-4AB7-B188-8A38EB8D6E42}" type="slidenum">
              <a:rPr lang="ar-IQ" smtClean="0"/>
              <a:pPr/>
              <a:t>12</a:t>
            </a:fld>
            <a:endParaRPr lang="ar-IQ"/>
          </a:p>
        </p:txBody>
      </p:sp>
    </p:spTree>
    <p:extLst>
      <p:ext uri="{BB962C8B-B14F-4D97-AF65-F5344CB8AC3E}">
        <p14:creationId xmlns:p14="http://schemas.microsoft.com/office/powerpoint/2010/main" val="645197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C7736-1CBD-EC31-BC3A-ED215D71DB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A198A0-96BE-97FA-7330-667B9E186F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03397C-82EA-E0F1-2B6D-C259E228023C}"/>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96688905-1432-133D-3C8B-5E39FFCE1745}"/>
              </a:ext>
            </a:extLst>
          </p:cNvPr>
          <p:cNvSpPr>
            <a:spLocks noGrp="1"/>
          </p:cNvSpPr>
          <p:nvPr>
            <p:ph type="sldNum" sz="quarter" idx="10"/>
          </p:nvPr>
        </p:nvSpPr>
        <p:spPr/>
        <p:txBody>
          <a:bodyPr/>
          <a:lstStyle/>
          <a:p>
            <a:fld id="{D81037EE-9BB3-4AB7-B188-8A38EB8D6E42}" type="slidenum">
              <a:rPr lang="ar-IQ" smtClean="0"/>
              <a:pPr/>
              <a:t>13</a:t>
            </a:fld>
            <a:endParaRPr lang="ar-IQ"/>
          </a:p>
        </p:txBody>
      </p:sp>
    </p:spTree>
    <p:extLst>
      <p:ext uri="{BB962C8B-B14F-4D97-AF65-F5344CB8AC3E}">
        <p14:creationId xmlns:p14="http://schemas.microsoft.com/office/powerpoint/2010/main" val="6298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09/07/1446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3677276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09/07/1446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3281621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09/07/1446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2758285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عنوان ونص">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نص 2"/>
          <p:cNvSpPr>
            <a:spLocks noGrp="1"/>
          </p:cNvSpPr>
          <p:nvPr>
            <p:ph type="body"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09/07/1446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68728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09/07/1446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207101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09/07/1446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38262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p:cNvSpPr>
            <a:spLocks noGrp="1"/>
          </p:cNvSpPr>
          <p:nvPr>
            <p:ph type="dt" sz="half" idx="10"/>
          </p:nvPr>
        </p:nvSpPr>
        <p:spPr/>
        <p:txBody>
          <a:bodyPr/>
          <a:lstStyle/>
          <a:p>
            <a:fld id="{EEB30E28-C309-402F-8788-ECA570C9135B}" type="datetimeFigureOut">
              <a:rPr lang="ar-IQ" smtClean="0"/>
              <a:pPr/>
              <a:t>09/07/1446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5437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p:cNvSpPr>
            <a:spLocks noGrp="1"/>
          </p:cNvSpPr>
          <p:nvPr>
            <p:ph type="dt" sz="half" idx="10"/>
          </p:nvPr>
        </p:nvSpPr>
        <p:spPr/>
        <p:txBody>
          <a:bodyPr/>
          <a:lstStyle/>
          <a:p>
            <a:fld id="{EEB30E28-C309-402F-8788-ECA570C9135B}" type="datetimeFigureOut">
              <a:rPr lang="ar-IQ" smtClean="0"/>
              <a:pPr/>
              <a:t>09/07/1446</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413496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EB30E28-C309-402F-8788-ECA570C9135B}" type="datetimeFigureOut">
              <a:rPr lang="ar-IQ" smtClean="0"/>
              <a:pPr/>
              <a:t>09/07/1446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33921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EB30E28-C309-402F-8788-ECA570C9135B}" type="datetimeFigureOut">
              <a:rPr lang="ar-IQ" smtClean="0"/>
              <a:pPr/>
              <a:t>09/07/1446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51921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EB30E28-C309-402F-8788-ECA570C9135B}" type="datetimeFigureOut">
              <a:rPr lang="ar-IQ" smtClean="0"/>
              <a:pPr/>
              <a:t>09/07/1446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10129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EB30E28-C309-402F-8788-ECA570C9135B}" type="datetimeFigureOut">
              <a:rPr lang="ar-IQ" smtClean="0"/>
              <a:pPr/>
              <a:t>09/07/1446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3072604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EB30E28-C309-402F-8788-ECA570C9135B}" type="datetimeFigureOut">
              <a:rPr lang="ar-IQ" smtClean="0"/>
              <a:pPr/>
              <a:t>09/07/1446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883D289-38E5-4934-A69A-C17CDA501475}" type="slidenum">
              <a:rPr lang="ar-IQ" smtClean="0"/>
              <a:pPr/>
              <a:t>‹#›</a:t>
            </a:fld>
            <a:endParaRPr lang="ar-IQ"/>
          </a:p>
        </p:txBody>
      </p:sp>
    </p:spTree>
    <p:extLst>
      <p:ext uri="{BB962C8B-B14F-4D97-AF65-F5344CB8AC3E}">
        <p14:creationId xmlns:p14="http://schemas.microsoft.com/office/powerpoint/2010/main" val="1584280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260649"/>
            <a:ext cx="7772400" cy="1107996"/>
          </a:xfrm>
        </p:spPr>
        <p:style>
          <a:lnRef idx="1">
            <a:schemeClr val="accent3"/>
          </a:lnRef>
          <a:fillRef idx="2">
            <a:schemeClr val="accent3"/>
          </a:fillRef>
          <a:effectRef idx="1">
            <a:schemeClr val="accent3"/>
          </a:effectRef>
          <a:fontRef idx="minor">
            <a:schemeClr val="dk1"/>
          </a:fontRef>
        </p:style>
        <p:txBody>
          <a:bodyPr>
            <a:noAutofit/>
          </a:bodyPr>
          <a:lstStyle/>
          <a:p>
            <a:r>
              <a:rPr lang="en-US" sz="6000" dirty="0">
                <a:ln>
                  <a:solidFill>
                    <a:srgbClr val="0070C0"/>
                  </a:solidFill>
                </a:ln>
                <a:solidFill>
                  <a:srgbClr val="FF000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Vital Signs</a:t>
            </a:r>
            <a:endParaRPr lang="ar-IQ" sz="6000" dirty="0">
              <a:ln>
                <a:solidFill>
                  <a:srgbClr val="0070C0"/>
                </a:solidFill>
              </a:ln>
              <a:solidFill>
                <a:srgbClr val="FF000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3" name="عنوان فرعي 2"/>
          <p:cNvSpPr>
            <a:spLocks noGrp="1"/>
          </p:cNvSpPr>
          <p:nvPr>
            <p:ph type="subTitle" idx="1"/>
          </p:nvPr>
        </p:nvSpPr>
        <p:spPr>
          <a:xfrm>
            <a:off x="107504" y="3717032"/>
            <a:ext cx="5688632" cy="2283736"/>
          </a:xfrm>
        </p:spPr>
        <p:txBody>
          <a:bodyPr>
            <a:noAutofit/>
          </a:bodyPr>
          <a:lstStyle/>
          <a:p>
            <a:pPr algn="l"/>
            <a:r>
              <a:rPr lang="en-US" sz="3600" b="1" u="sng" dirty="0">
                <a:ln>
                  <a:solidFill>
                    <a:schemeClr val="tx1"/>
                  </a:solidFill>
                </a:ln>
                <a:solidFill>
                  <a:srgbClr val="00B050"/>
                </a:solidFill>
                <a:effectLst>
                  <a:glow rad="228600">
                    <a:schemeClr val="accent5">
                      <a:satMod val="175000"/>
                      <a:alpha val="40000"/>
                    </a:schemeClr>
                  </a:glow>
                </a:effectLst>
                <a:latin typeface="Times New Roman" panose="02020603050405020304" pitchFamily="18" charset="0"/>
                <a:cs typeface="Times New Roman" panose="02020603050405020304" pitchFamily="18" charset="0"/>
              </a:rPr>
              <a:t>Prepared by:</a:t>
            </a:r>
          </a:p>
          <a:p>
            <a:pPr algn="l"/>
            <a:r>
              <a:rPr lang="en-US" sz="3600" b="1" dirty="0">
                <a:ln>
                  <a:solidFill>
                    <a:schemeClr val="tx1"/>
                  </a:solidFill>
                </a:ln>
                <a:solidFill>
                  <a:srgbClr val="FF0000"/>
                </a:solidFill>
                <a:effectLst>
                  <a:glow rad="228600">
                    <a:schemeClr val="accent5">
                      <a:satMod val="175000"/>
                      <a:alpha val="40000"/>
                    </a:schemeClr>
                  </a:glow>
                </a:effectLst>
                <a:latin typeface="Times New Roman" panose="02020603050405020304" pitchFamily="18" charset="0"/>
                <a:cs typeface="Times New Roman" panose="02020603050405020304" pitchFamily="18" charset="0"/>
              </a:rPr>
              <a:t>Dr. Alaa Hamza</a:t>
            </a:r>
          </a:p>
          <a:p>
            <a:pPr algn="l"/>
            <a:r>
              <a:rPr lang="en-US" sz="3600" b="1" dirty="0" err="1">
                <a:ln>
                  <a:solidFill>
                    <a:schemeClr val="tx1"/>
                  </a:solidFill>
                </a:ln>
                <a:solidFill>
                  <a:srgbClr val="FF0000"/>
                </a:solidFill>
                <a:effectLst>
                  <a:glow rad="228600">
                    <a:schemeClr val="accent5">
                      <a:satMod val="175000"/>
                      <a:alpha val="40000"/>
                    </a:schemeClr>
                  </a:glow>
                </a:effectLst>
                <a:latin typeface="Times New Roman" panose="02020603050405020304" pitchFamily="18" charset="0"/>
                <a:cs typeface="Times New Roman" panose="02020603050405020304" pitchFamily="18" charset="0"/>
              </a:rPr>
              <a:t>M.Sc.N</a:t>
            </a:r>
            <a:r>
              <a:rPr lang="en-US" sz="3600" b="1" dirty="0">
                <a:ln>
                  <a:solidFill>
                    <a:schemeClr val="tx1"/>
                  </a:solidFill>
                </a:ln>
                <a:solidFill>
                  <a:srgbClr val="FF0000"/>
                </a:solidFill>
                <a:effectLst>
                  <a:glow rad="228600">
                    <a:schemeClr val="accent5">
                      <a:satMod val="175000"/>
                      <a:alpha val="40000"/>
                    </a:schemeClr>
                  </a:glow>
                </a:effectLst>
                <a:latin typeface="Times New Roman" panose="02020603050405020304" pitchFamily="18" charset="0"/>
                <a:cs typeface="Times New Roman" panose="02020603050405020304" pitchFamily="18" charset="0"/>
              </a:rPr>
              <a:t>: Ali Jassim </a:t>
            </a:r>
          </a:p>
        </p:txBody>
      </p:sp>
      <p:sp>
        <p:nvSpPr>
          <p:cNvPr id="4" name="TextBox 3">
            <a:extLst>
              <a:ext uri="{FF2B5EF4-FFF2-40B4-BE49-F238E27FC236}">
                <a16:creationId xmlns:a16="http://schemas.microsoft.com/office/drawing/2014/main" id="{1DAAF822-94D6-8565-E58C-9C5B70868F3A}"/>
              </a:ext>
            </a:extLst>
          </p:cNvPr>
          <p:cNvSpPr txBox="1"/>
          <p:nvPr/>
        </p:nvSpPr>
        <p:spPr>
          <a:xfrm>
            <a:off x="1907704" y="2234482"/>
            <a:ext cx="5040560" cy="646331"/>
          </a:xfrm>
          <a:prstGeom prst="rect">
            <a:avLst/>
          </a:prstGeom>
          <a:noFill/>
        </p:spPr>
        <p:txBody>
          <a:bodyPr wrap="square" rtlCol="0">
            <a:spAutoFit/>
          </a:bodyPr>
          <a:lstStyle/>
          <a:p>
            <a:pPr algn="ctr"/>
            <a:r>
              <a:rPr lang="en-US" sz="3600" b="1" i="1" dirty="0">
                <a:latin typeface="Times New Roman" panose="02020603050405020304" pitchFamily="18" charset="0"/>
                <a:cs typeface="Times New Roman" panose="02020603050405020304" pitchFamily="18" charset="0"/>
              </a:rPr>
              <a:t>Clinical Part I </a:t>
            </a:r>
          </a:p>
        </p:txBody>
      </p:sp>
    </p:spTree>
    <p:extLst>
      <p:ext uri="{BB962C8B-B14F-4D97-AF65-F5344CB8AC3E}">
        <p14:creationId xmlns:p14="http://schemas.microsoft.com/office/powerpoint/2010/main" val="397123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185EB-36B1-A9A3-B53C-27C716656A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AC4BF-D35E-419A-D30B-3E434917195A}"/>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dirty="0">
                <a:ln w="11430"/>
                <a:solidFill>
                  <a:srgbClr val="FF0000"/>
                </a:solidFill>
                <a:latin typeface="Times New Roman" panose="02020603050405020304" pitchFamily="18" charset="0"/>
                <a:cs typeface="Times New Roman" panose="02020603050405020304" pitchFamily="18" charset="0"/>
              </a:rPr>
              <a:t>Steps for A</a:t>
            </a:r>
            <a:r>
              <a:rPr lang="en-US" sz="3200" dirty="0">
                <a:solidFill>
                  <a:srgbClr val="FF0000"/>
                </a:solidFill>
                <a:latin typeface="Times New Roman" panose="02020603050405020304" pitchFamily="18" charset="0"/>
                <a:cs typeface="Times New Roman" panose="02020603050405020304" pitchFamily="18" charset="0"/>
              </a:rPr>
              <a:t>ssessing Body Temperature</a:t>
            </a:r>
            <a:endParaRPr lang="ar-IQ" sz="2800" b="1" dirty="0">
              <a:ln w="11430"/>
              <a:solidFill>
                <a:srgbClr val="FF0000"/>
              </a:solidFill>
              <a:latin typeface="Algerian" panose="04020705040A02060702" pitchFamily="82" charset="0"/>
              <a:cs typeface="+mj-cs"/>
            </a:endParaRPr>
          </a:p>
        </p:txBody>
      </p:sp>
      <p:sp>
        <p:nvSpPr>
          <p:cNvPr id="3" name="Content Placeholder 2">
            <a:extLst>
              <a:ext uri="{FF2B5EF4-FFF2-40B4-BE49-F238E27FC236}">
                <a16:creationId xmlns:a16="http://schemas.microsoft.com/office/drawing/2014/main" id="{368218FB-51C9-C3FF-028B-35BD847AC9DC}"/>
              </a:ext>
            </a:extLst>
          </p:cNvPr>
          <p:cNvSpPr>
            <a:spLocks noGrp="1"/>
          </p:cNvSpPr>
          <p:nvPr>
            <p:ph idx="1"/>
          </p:nvPr>
        </p:nvSpPr>
        <p:spPr>
          <a:xfrm>
            <a:off x="35496" y="1484784"/>
            <a:ext cx="9001000" cy="5373216"/>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just" rtl="0">
              <a:lnSpc>
                <a:spcPct val="160000"/>
              </a:lnSpc>
              <a:buNone/>
            </a:pPr>
            <a:r>
              <a:rPr lang="en-US" sz="1800" b="1" dirty="0">
                <a:latin typeface="Times New Roman" panose="02020603050405020304" pitchFamily="18" charset="0"/>
                <a:cs typeface="Times New Roman" panose="02020603050405020304" pitchFamily="18" charset="0"/>
              </a:rPr>
              <a:t>1. Prepare Equipment: </a:t>
            </a:r>
            <a:r>
              <a:rPr lang="en-US" sz="1800" dirty="0">
                <a:latin typeface="Times New Roman" panose="02020603050405020304" pitchFamily="18" charset="0"/>
                <a:cs typeface="Times New Roman" panose="02020603050405020304" pitchFamily="18" charset="0"/>
              </a:rPr>
              <a:t>Use a clean thermometer (Mercury , digital, tympanic,  temporal or chemical).</a:t>
            </a:r>
          </a:p>
          <a:p>
            <a:pPr marL="0" indent="0" algn="just" rtl="0">
              <a:lnSpc>
                <a:spcPct val="160000"/>
              </a:lnSpc>
              <a:buNone/>
            </a:pPr>
            <a:r>
              <a:rPr lang="en-US" sz="1800" b="1" dirty="0">
                <a:latin typeface="Times New Roman" panose="02020603050405020304" pitchFamily="18" charset="0"/>
                <a:cs typeface="Times New Roman" panose="02020603050405020304" pitchFamily="18" charset="0"/>
              </a:rPr>
              <a:t>2. Explain the Procedure: </a:t>
            </a:r>
            <a:r>
              <a:rPr lang="en-US" sz="1800" dirty="0">
                <a:latin typeface="Times New Roman" panose="02020603050405020304" pitchFamily="18" charset="0"/>
                <a:cs typeface="Times New Roman" panose="02020603050405020304" pitchFamily="18" charset="0"/>
              </a:rPr>
              <a:t>Inform the patient why you're taking their temperature.</a:t>
            </a:r>
          </a:p>
          <a:p>
            <a:pPr marL="0" indent="0" algn="just" rtl="0">
              <a:lnSpc>
                <a:spcPct val="160000"/>
              </a:lnSpc>
              <a:buNone/>
            </a:pPr>
            <a:r>
              <a:rPr lang="en-US" sz="1800" b="1" dirty="0">
                <a:latin typeface="Times New Roman" panose="02020603050405020304" pitchFamily="18" charset="0"/>
                <a:cs typeface="Times New Roman" panose="02020603050405020304" pitchFamily="18" charset="0"/>
              </a:rPr>
              <a:t>3. Choose the Site: </a:t>
            </a:r>
            <a:r>
              <a:rPr lang="en-US" sz="1800" dirty="0">
                <a:latin typeface="Times New Roman" panose="02020603050405020304" pitchFamily="18" charset="0"/>
                <a:cs typeface="Times New Roman" panose="02020603050405020304" pitchFamily="18" charset="0"/>
              </a:rPr>
              <a:t>Common sites include oral</a:t>
            </a:r>
            <a:r>
              <a:rPr lang="en-US" sz="1800">
                <a:latin typeface="Times New Roman" panose="02020603050405020304" pitchFamily="18" charset="0"/>
                <a:cs typeface="Times New Roman" panose="02020603050405020304" pitchFamily="18" charset="0"/>
              </a:rPr>
              <a:t>, axillary (+ 0.5 c), </a:t>
            </a:r>
            <a:r>
              <a:rPr lang="en-US" sz="1800" dirty="0">
                <a:latin typeface="Times New Roman" panose="02020603050405020304" pitchFamily="18" charset="0"/>
                <a:cs typeface="Times New Roman" panose="02020603050405020304" pitchFamily="18" charset="0"/>
              </a:rPr>
              <a:t>rectal (</a:t>
            </a:r>
            <a:r>
              <a:rPr lang="en-US" sz="1800">
                <a:latin typeface="Times New Roman" panose="02020603050405020304" pitchFamily="18" charset="0"/>
                <a:cs typeface="Times New Roman" panose="02020603050405020304" pitchFamily="18" charset="0"/>
              </a:rPr>
              <a:t>most accurate – 0.5 c), </a:t>
            </a:r>
            <a:r>
              <a:rPr lang="en-US" sz="1800" dirty="0">
                <a:latin typeface="Times New Roman" panose="02020603050405020304" pitchFamily="18" charset="0"/>
                <a:cs typeface="Times New Roman" panose="02020603050405020304" pitchFamily="18" charset="0"/>
              </a:rPr>
              <a:t>tympanic (ear), or temporal (forehead).</a:t>
            </a:r>
          </a:p>
          <a:p>
            <a:pPr marL="0" indent="0" algn="just" rtl="0">
              <a:lnSpc>
                <a:spcPct val="160000"/>
              </a:lnSpc>
              <a:buNone/>
            </a:pPr>
            <a:r>
              <a:rPr lang="en-US" sz="1800" b="1" dirty="0">
                <a:latin typeface="Times New Roman" panose="02020603050405020304" pitchFamily="18" charset="0"/>
                <a:cs typeface="Times New Roman" panose="02020603050405020304" pitchFamily="18" charset="0"/>
              </a:rPr>
              <a:t>4. Take the Measurement: </a:t>
            </a:r>
            <a:r>
              <a:rPr lang="en-US" sz="1800" dirty="0">
                <a:latin typeface="Times New Roman" panose="02020603050405020304" pitchFamily="18" charset="0"/>
                <a:cs typeface="Times New Roman" panose="02020603050405020304" pitchFamily="18" charset="0"/>
              </a:rPr>
              <a:t>Place the thermometer properly, wait for the required time.</a:t>
            </a:r>
          </a:p>
          <a:p>
            <a:pPr marL="0" indent="0" algn="just" rtl="0">
              <a:lnSpc>
                <a:spcPct val="160000"/>
              </a:lnSpc>
              <a:buNone/>
            </a:pPr>
            <a:r>
              <a:rPr lang="en-US" sz="1800" b="1" dirty="0">
                <a:latin typeface="Times New Roman" panose="02020603050405020304" pitchFamily="18" charset="0"/>
                <a:cs typeface="Times New Roman" panose="02020603050405020304" pitchFamily="18" charset="0"/>
              </a:rPr>
              <a:t>5. Read the Temperature: </a:t>
            </a:r>
            <a:r>
              <a:rPr lang="en-US" sz="1800" dirty="0">
                <a:latin typeface="Times New Roman" panose="02020603050405020304" pitchFamily="18" charset="0"/>
                <a:cs typeface="Times New Roman" panose="02020603050405020304" pitchFamily="18" charset="0"/>
              </a:rPr>
              <a:t>Record the temperature (normal is </a:t>
            </a:r>
            <a:r>
              <a:rPr lang="en-US" sz="1800" b="1" dirty="0">
                <a:solidFill>
                  <a:srgbClr val="FF0000"/>
                </a:solidFill>
              </a:rPr>
              <a:t>36.1°C  to 37.2°C</a:t>
            </a:r>
            <a:r>
              <a:rPr lang="en-US" sz="1800" dirty="0">
                <a:latin typeface="Times New Roman" panose="02020603050405020304" pitchFamily="18" charset="0"/>
                <a:cs typeface="Times New Roman" panose="02020603050405020304" pitchFamily="18" charset="0"/>
              </a:rPr>
              <a:t>, with slight variation).</a:t>
            </a:r>
          </a:p>
          <a:p>
            <a:pPr marL="0" indent="0" algn="just" rtl="0">
              <a:lnSpc>
                <a:spcPct val="160000"/>
              </a:lnSpc>
              <a:buNone/>
            </a:pPr>
            <a:r>
              <a:rPr lang="en-US" sz="1800" b="1" dirty="0">
                <a:latin typeface="Times New Roman" panose="02020603050405020304" pitchFamily="18" charset="0"/>
                <a:cs typeface="Times New Roman" panose="02020603050405020304" pitchFamily="18" charset="0"/>
              </a:rPr>
              <a:t>6. Record the Results: </a:t>
            </a:r>
            <a:r>
              <a:rPr lang="en-US" sz="1800" dirty="0">
                <a:latin typeface="Times New Roman" panose="02020603050405020304" pitchFamily="18" charset="0"/>
                <a:cs typeface="Times New Roman" panose="02020603050405020304" pitchFamily="18" charset="0"/>
              </a:rPr>
              <a:t>Note the temperature and site used.</a:t>
            </a:r>
          </a:p>
          <a:p>
            <a:pPr marL="0" indent="0" algn="just" rtl="0">
              <a:lnSpc>
                <a:spcPct val="160000"/>
              </a:lnSpc>
              <a:buNone/>
            </a:pPr>
            <a:r>
              <a:rPr lang="en-US" sz="1800" b="1" dirty="0">
                <a:latin typeface="Times New Roman" panose="02020603050405020304" pitchFamily="18" charset="0"/>
                <a:cs typeface="Times New Roman" panose="02020603050405020304" pitchFamily="18" charset="0"/>
              </a:rPr>
              <a:t>7. Interpret Results: </a:t>
            </a:r>
            <a:r>
              <a:rPr lang="en-US" sz="1800" dirty="0">
                <a:latin typeface="Times New Roman" panose="02020603050405020304" pitchFamily="18" charset="0"/>
                <a:cs typeface="Times New Roman" panose="02020603050405020304" pitchFamily="18" charset="0"/>
              </a:rPr>
              <a:t>Abnormal readings indicate fever (</a:t>
            </a:r>
            <a:r>
              <a:rPr lang="ar-IQ" sz="1800" dirty="0">
                <a:latin typeface="Times New Roman" panose="02020603050405020304" pitchFamily="18" charset="0"/>
                <a:cs typeface="Times New Roman" panose="02020603050405020304" pitchFamily="18" charset="0"/>
              </a:rPr>
              <a:t>&lt;</a:t>
            </a:r>
            <a:r>
              <a:rPr lang="en-US" sz="1800" dirty="0">
                <a:latin typeface="Times New Roman" panose="02020603050405020304" pitchFamily="18" charset="0"/>
                <a:cs typeface="Times New Roman" panose="02020603050405020304" pitchFamily="18" charset="0"/>
              </a:rPr>
              <a:t>38°C) or hypothermia (&lt;35°C).</a:t>
            </a:r>
          </a:p>
          <a:p>
            <a:pPr marL="0" indent="0" algn="just" rtl="0">
              <a:lnSpc>
                <a:spcPct val="160000"/>
              </a:lnSpc>
              <a:buNone/>
            </a:pPr>
            <a:r>
              <a:rPr lang="en-US" sz="1800" b="1" dirty="0">
                <a:latin typeface="Times New Roman" panose="02020603050405020304" pitchFamily="18" charset="0"/>
                <a:cs typeface="Times New Roman" panose="02020603050405020304" pitchFamily="18" charset="0"/>
              </a:rPr>
              <a:t>8. Clean Equipment: </a:t>
            </a:r>
            <a:r>
              <a:rPr lang="en-US" sz="1800" dirty="0">
                <a:latin typeface="Times New Roman" panose="02020603050405020304" pitchFamily="18" charset="0"/>
                <a:cs typeface="Times New Roman" panose="02020603050405020304" pitchFamily="18" charset="0"/>
              </a:rPr>
              <a:t>Disinfect reusable thermometers.</a:t>
            </a:r>
          </a:p>
          <a:p>
            <a:pPr marL="0" indent="0" algn="just" rtl="0">
              <a:lnSpc>
                <a:spcPct val="150000"/>
              </a:lnSpc>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7530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5A029-5E13-956F-5EAB-985BBA8D742C}"/>
              </a:ext>
            </a:extLst>
          </p:cNvPr>
          <p:cNvSpPr>
            <a:spLocks noGrp="1"/>
          </p:cNvSpPr>
          <p:nvPr>
            <p:ph type="title"/>
          </p:nvPr>
        </p:nvSpPr>
        <p:spPr/>
        <p:txBody>
          <a:bodyPr/>
          <a:lstStyle/>
          <a:p>
            <a:endParaRPr lang="en-US"/>
          </a:p>
        </p:txBody>
      </p:sp>
      <p:pic>
        <p:nvPicPr>
          <p:cNvPr id="5" name="Content Placeholder 4" descr="A red text with a blue background&#10;&#10;Description automatically generated">
            <a:extLst>
              <a:ext uri="{FF2B5EF4-FFF2-40B4-BE49-F238E27FC236}">
                <a16:creationId xmlns:a16="http://schemas.microsoft.com/office/drawing/2014/main" id="{61B0A85C-4DAA-8DD8-3688-BC9846D451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6" y="44624"/>
            <a:ext cx="9073008" cy="6768752"/>
          </a:xfrm>
        </p:spPr>
      </p:pic>
    </p:spTree>
    <p:extLst>
      <p:ext uri="{BB962C8B-B14F-4D97-AF65-F5344CB8AC3E}">
        <p14:creationId xmlns:p14="http://schemas.microsoft.com/office/powerpoint/2010/main" val="3165392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3E570-3625-ADFC-5DD5-DEE104A116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004F01-8266-72D9-9AF9-C4266E2551E0}"/>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dirty="0">
                <a:ln w="11430"/>
                <a:solidFill>
                  <a:srgbClr val="FF0000"/>
                </a:solidFill>
                <a:latin typeface="Times New Roman" panose="02020603050405020304" pitchFamily="18" charset="0"/>
                <a:cs typeface="Times New Roman" panose="02020603050405020304" pitchFamily="18" charset="0"/>
              </a:rPr>
              <a:t>Pulse Sites</a:t>
            </a:r>
            <a:endParaRPr lang="ar-IQ" sz="2800" b="1" dirty="0">
              <a:ln w="11430"/>
              <a:solidFill>
                <a:srgbClr val="FF0000"/>
              </a:solidFill>
              <a:latin typeface="Algerian" panose="04020705040A02060702" pitchFamily="82" charset="0"/>
              <a:cs typeface="+mj-cs"/>
            </a:endParaRPr>
          </a:p>
        </p:txBody>
      </p:sp>
      <p:sp>
        <p:nvSpPr>
          <p:cNvPr id="3" name="Content Placeholder 2">
            <a:extLst>
              <a:ext uri="{FF2B5EF4-FFF2-40B4-BE49-F238E27FC236}">
                <a16:creationId xmlns:a16="http://schemas.microsoft.com/office/drawing/2014/main" id="{D643D23D-707F-CB53-5787-A712B0B492D9}"/>
              </a:ext>
            </a:extLst>
          </p:cNvPr>
          <p:cNvSpPr>
            <a:spLocks noGrp="1"/>
          </p:cNvSpPr>
          <p:nvPr>
            <p:ph idx="1"/>
          </p:nvPr>
        </p:nvSpPr>
        <p:spPr>
          <a:xfrm>
            <a:off x="35496" y="1484784"/>
            <a:ext cx="9001000" cy="5373216"/>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just" rtl="0">
              <a:lnSpc>
                <a:spcPct val="150000"/>
              </a:lnSpc>
              <a:buNone/>
            </a:pPr>
            <a:r>
              <a:rPr lang="en-US" sz="1800" b="1" dirty="0">
                <a:latin typeface="Times New Roman" panose="02020603050405020304" pitchFamily="18" charset="0"/>
                <a:cs typeface="Times New Roman" panose="02020603050405020304" pitchFamily="18" charset="0"/>
              </a:rPr>
              <a:t>1- Temporal</a:t>
            </a:r>
            <a:r>
              <a:rPr lang="en-US" sz="1800" dirty="0">
                <a:latin typeface="Times New Roman" panose="02020603050405020304" pitchFamily="18" charset="0"/>
                <a:cs typeface="Times New Roman" panose="02020603050405020304" pitchFamily="18" charset="0"/>
              </a:rPr>
              <a:t>, where the temporal artery passes over the temporal bone of the head. The site is superior (above) and lateral to (away from the midline of) the eye. </a:t>
            </a:r>
          </a:p>
          <a:p>
            <a:pPr marL="0" indent="0" algn="just" rtl="0">
              <a:lnSpc>
                <a:spcPct val="150000"/>
              </a:lnSpc>
              <a:buNone/>
            </a:pPr>
            <a:r>
              <a:rPr lang="en-US" sz="1800" b="1" dirty="0">
                <a:latin typeface="Times New Roman" panose="02020603050405020304" pitchFamily="18" charset="0"/>
                <a:cs typeface="Times New Roman" panose="02020603050405020304" pitchFamily="18" charset="0"/>
              </a:rPr>
              <a:t>2- Carotid, </a:t>
            </a:r>
            <a:r>
              <a:rPr lang="en-US" sz="1800" dirty="0">
                <a:latin typeface="Times New Roman" panose="02020603050405020304" pitchFamily="18" charset="0"/>
                <a:cs typeface="Times New Roman" panose="02020603050405020304" pitchFamily="18" charset="0"/>
              </a:rPr>
              <a:t>at the side of the neck where the carotid artery runs between the trachea and the sternocleidomastoid muscle</a:t>
            </a:r>
          </a:p>
          <a:p>
            <a:pPr marL="0" indent="0" algn="just" rtl="0">
              <a:lnSpc>
                <a:spcPct val="150000"/>
              </a:lnSpc>
              <a:buNone/>
            </a:pPr>
            <a:r>
              <a:rPr lang="en-US" sz="1800" b="1" dirty="0">
                <a:latin typeface="Times New Roman" panose="02020603050405020304" pitchFamily="18" charset="0"/>
                <a:cs typeface="Times New Roman" panose="02020603050405020304" pitchFamily="18" charset="0"/>
              </a:rPr>
              <a:t>3- The apical </a:t>
            </a:r>
            <a:r>
              <a:rPr lang="en-US" sz="1800" dirty="0">
                <a:latin typeface="Times New Roman" panose="02020603050405020304" pitchFamily="18" charset="0"/>
                <a:cs typeface="Times New Roman" panose="02020603050405020304" pitchFamily="18" charset="0"/>
              </a:rPr>
              <a:t>pulse is measured at the apex of the heart, located on the left side of the chest. In adults, it's about </a:t>
            </a:r>
            <a:r>
              <a:rPr lang="en-US" sz="1800" b="1" dirty="0">
                <a:latin typeface="Times New Roman" panose="02020603050405020304" pitchFamily="18" charset="0"/>
                <a:cs typeface="Times New Roman" panose="02020603050405020304" pitchFamily="18" charset="0"/>
              </a:rPr>
              <a:t>8 cm (3 inches)</a:t>
            </a:r>
            <a:r>
              <a:rPr lang="en-US" sz="1800" dirty="0">
                <a:latin typeface="Times New Roman" panose="02020603050405020304" pitchFamily="18" charset="0"/>
                <a:cs typeface="Times New Roman" panose="02020603050405020304" pitchFamily="18" charset="0"/>
              </a:rPr>
              <a:t> to the left of the sternum, at the </a:t>
            </a:r>
            <a:r>
              <a:rPr lang="en-US" sz="1800" b="1" dirty="0">
                <a:latin typeface="Times New Roman" panose="02020603050405020304" pitchFamily="18" charset="0"/>
                <a:cs typeface="Times New Roman" panose="02020603050405020304" pitchFamily="18" charset="0"/>
              </a:rPr>
              <a:t>fifth intercostal space</a:t>
            </a:r>
            <a:r>
              <a:rPr lang="en-US" sz="1800" dirty="0">
                <a:latin typeface="Times New Roman" panose="02020603050405020304" pitchFamily="18" charset="0"/>
                <a:cs typeface="Times New Roman" panose="02020603050405020304" pitchFamily="18" charset="0"/>
              </a:rPr>
              <a:t>. In older adults, the apex may shift further left due to heart enlargement.</a:t>
            </a:r>
          </a:p>
          <a:p>
            <a:pPr marL="0" indent="0" algn="just" rtl="0">
              <a:lnSpc>
                <a:spcPct val="150000"/>
              </a:lnSpc>
              <a:buNone/>
            </a:pPr>
            <a:r>
              <a:rPr lang="en-US" sz="1800" b="1" dirty="0">
                <a:latin typeface="Times New Roman" panose="02020603050405020304" pitchFamily="18" charset="0"/>
                <a:cs typeface="Times New Roman" panose="02020603050405020304" pitchFamily="18" charset="0"/>
              </a:rPr>
              <a:t>4- Brachial, </a:t>
            </a:r>
            <a:r>
              <a:rPr lang="en-US" sz="1800" dirty="0">
                <a:latin typeface="Times New Roman" panose="02020603050405020304" pitchFamily="18" charset="0"/>
                <a:cs typeface="Times New Roman" panose="02020603050405020304" pitchFamily="18" charset="0"/>
              </a:rPr>
              <a:t>at the inner aspect of the biceps muscle of the arm or medially in the antecubital space.</a:t>
            </a:r>
          </a:p>
          <a:p>
            <a:pPr marL="0" indent="0" algn="just" rtl="0">
              <a:lnSpc>
                <a:spcPct val="150000"/>
              </a:lnSpc>
              <a:buNone/>
            </a:pPr>
            <a:r>
              <a:rPr lang="en-US" sz="1800" b="1" dirty="0">
                <a:latin typeface="Times New Roman" panose="02020603050405020304" pitchFamily="18" charset="0"/>
                <a:cs typeface="Times New Roman" panose="02020603050405020304" pitchFamily="18" charset="0"/>
              </a:rPr>
              <a:t> 5. Radial</a:t>
            </a:r>
            <a:r>
              <a:rPr lang="en-US" sz="1800" dirty="0">
                <a:latin typeface="Times New Roman" panose="02020603050405020304" pitchFamily="18" charset="0"/>
                <a:cs typeface="Times New Roman" panose="02020603050405020304" pitchFamily="18" charset="0"/>
              </a:rPr>
              <a:t>, where the radial artery runs along the radial bone, on the thumb side of the inner aspect of the wrist.</a:t>
            </a:r>
          </a:p>
        </p:txBody>
      </p:sp>
    </p:spTree>
    <p:extLst>
      <p:ext uri="{BB962C8B-B14F-4D97-AF65-F5344CB8AC3E}">
        <p14:creationId xmlns:p14="http://schemas.microsoft.com/office/powerpoint/2010/main" val="4029932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956B7-316B-17E0-5DAD-3912A9BA5B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64A977-4BD7-8FD6-377F-B80EBB3A6DF1}"/>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dirty="0">
                <a:ln w="11430"/>
                <a:solidFill>
                  <a:srgbClr val="FF0000"/>
                </a:solidFill>
                <a:latin typeface="Times New Roman" panose="02020603050405020304" pitchFamily="18" charset="0"/>
                <a:cs typeface="Times New Roman" panose="02020603050405020304" pitchFamily="18" charset="0"/>
              </a:rPr>
              <a:t>Pulse Sites</a:t>
            </a:r>
            <a:endParaRPr lang="ar-IQ" sz="2800" b="1" dirty="0">
              <a:ln w="11430"/>
              <a:solidFill>
                <a:srgbClr val="FF0000"/>
              </a:solidFill>
              <a:latin typeface="Algerian" panose="04020705040A02060702" pitchFamily="82" charset="0"/>
              <a:cs typeface="+mj-cs"/>
            </a:endParaRPr>
          </a:p>
        </p:txBody>
      </p:sp>
      <p:sp>
        <p:nvSpPr>
          <p:cNvPr id="3" name="Content Placeholder 2">
            <a:extLst>
              <a:ext uri="{FF2B5EF4-FFF2-40B4-BE49-F238E27FC236}">
                <a16:creationId xmlns:a16="http://schemas.microsoft.com/office/drawing/2014/main" id="{86D9D7AD-42FF-84DF-DD9E-0DAEC402CFD0}"/>
              </a:ext>
            </a:extLst>
          </p:cNvPr>
          <p:cNvSpPr>
            <a:spLocks noGrp="1"/>
          </p:cNvSpPr>
          <p:nvPr>
            <p:ph idx="1"/>
          </p:nvPr>
        </p:nvSpPr>
        <p:spPr>
          <a:xfrm>
            <a:off x="35496" y="1484784"/>
            <a:ext cx="9001000" cy="5373216"/>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just" rtl="0">
              <a:lnSpc>
                <a:spcPct val="160000"/>
              </a:lnSpc>
              <a:buNone/>
            </a:pPr>
            <a:r>
              <a:rPr lang="en-US" sz="1800" b="1" dirty="0">
                <a:latin typeface="Times New Roman" panose="02020603050405020304" pitchFamily="18" charset="0"/>
                <a:cs typeface="Times New Roman" panose="02020603050405020304" pitchFamily="18" charset="0"/>
              </a:rPr>
              <a:t>6- Femoral, </a:t>
            </a:r>
            <a:r>
              <a:rPr lang="en-US" sz="1800" dirty="0">
                <a:latin typeface="Times New Roman" panose="02020603050405020304" pitchFamily="18" charset="0"/>
                <a:cs typeface="Times New Roman" panose="02020603050405020304" pitchFamily="18" charset="0"/>
              </a:rPr>
              <a:t>where the femoral artery passes alongside the inguinal ligament. </a:t>
            </a:r>
          </a:p>
          <a:p>
            <a:pPr marL="0" indent="0" algn="just" rtl="0">
              <a:lnSpc>
                <a:spcPct val="160000"/>
              </a:lnSpc>
              <a:buNone/>
            </a:pPr>
            <a:endParaRPr lang="en-US" sz="1800" dirty="0">
              <a:latin typeface="Times New Roman" panose="02020603050405020304" pitchFamily="18" charset="0"/>
              <a:cs typeface="Times New Roman" panose="02020603050405020304" pitchFamily="18" charset="0"/>
            </a:endParaRPr>
          </a:p>
          <a:p>
            <a:pPr marL="0" indent="0" algn="just" rtl="0">
              <a:lnSpc>
                <a:spcPct val="160000"/>
              </a:lnSpc>
              <a:buNone/>
            </a:pPr>
            <a:r>
              <a:rPr lang="en-US" sz="1800" b="1" dirty="0">
                <a:latin typeface="Times New Roman" panose="02020603050405020304" pitchFamily="18" charset="0"/>
                <a:cs typeface="Times New Roman" panose="02020603050405020304" pitchFamily="18" charset="0"/>
              </a:rPr>
              <a:t>7-Popliteal, </a:t>
            </a:r>
            <a:r>
              <a:rPr lang="en-US" sz="1800" dirty="0">
                <a:latin typeface="Times New Roman" panose="02020603050405020304" pitchFamily="18" charset="0"/>
                <a:cs typeface="Times New Roman" panose="02020603050405020304" pitchFamily="18" charset="0"/>
              </a:rPr>
              <a:t>where the popliteal artery passes behind the knee.</a:t>
            </a:r>
          </a:p>
          <a:p>
            <a:pPr marL="0" indent="0" algn="just" rtl="0">
              <a:lnSpc>
                <a:spcPct val="160000"/>
              </a:lnSpc>
              <a:buNone/>
            </a:pPr>
            <a:endParaRPr lang="en-US" sz="1800" dirty="0">
              <a:latin typeface="Times New Roman" panose="02020603050405020304" pitchFamily="18" charset="0"/>
              <a:cs typeface="Times New Roman" panose="02020603050405020304" pitchFamily="18" charset="0"/>
            </a:endParaRPr>
          </a:p>
          <a:p>
            <a:pPr marL="0" indent="0" algn="just" rtl="0">
              <a:lnSpc>
                <a:spcPct val="160000"/>
              </a:lnSpc>
              <a:buNone/>
            </a:pPr>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8- Posterior tibial, </a:t>
            </a:r>
            <a:r>
              <a:rPr lang="en-US" sz="1800" dirty="0">
                <a:latin typeface="Times New Roman" panose="02020603050405020304" pitchFamily="18" charset="0"/>
                <a:cs typeface="Times New Roman" panose="02020603050405020304" pitchFamily="18" charset="0"/>
              </a:rPr>
              <a:t>on the medial surface of the ankle where the posterior tibial artery passes behind the medial malleolus. </a:t>
            </a:r>
          </a:p>
          <a:p>
            <a:pPr marL="0" indent="0" algn="just" rtl="0">
              <a:lnSpc>
                <a:spcPct val="160000"/>
              </a:lnSpc>
              <a:buNone/>
            </a:pPr>
            <a:r>
              <a:rPr lang="en-US" sz="1800" b="1" dirty="0">
                <a:latin typeface="Times New Roman" panose="02020603050405020304" pitchFamily="18" charset="0"/>
                <a:cs typeface="Times New Roman" panose="02020603050405020304" pitchFamily="18" charset="0"/>
              </a:rPr>
              <a:t>9- Dorsalis pedis, </a:t>
            </a:r>
            <a:r>
              <a:rPr lang="en-US" sz="1800" dirty="0">
                <a:latin typeface="Times New Roman" panose="02020603050405020304" pitchFamily="18" charset="0"/>
                <a:cs typeface="Times New Roman" panose="02020603050405020304" pitchFamily="18" charset="0"/>
              </a:rPr>
              <a:t>where the dorsalis pedis artery passes over the bones of the foot, on an imaginary line drawn from the middle of the ankle to the space between the big and second toes</a:t>
            </a:r>
          </a:p>
        </p:txBody>
      </p:sp>
    </p:spTree>
    <p:extLst>
      <p:ext uri="{BB962C8B-B14F-4D97-AF65-F5344CB8AC3E}">
        <p14:creationId xmlns:p14="http://schemas.microsoft.com/office/powerpoint/2010/main" val="799093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88049-7FC9-352E-84BE-AF70F0E23B5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E8CBA32-5F06-43D2-414D-02199B9782D0}"/>
              </a:ext>
            </a:extLst>
          </p:cNvPr>
          <p:cNvSpPr>
            <a:spLocks noGrp="1"/>
          </p:cNvSpPr>
          <p:nvPr>
            <p:ph type="title"/>
          </p:nvPr>
        </p:nvSpPr>
        <p:spPr/>
        <p:txBody>
          <a:bodyPr/>
          <a:lstStyle/>
          <a:p>
            <a:endParaRPr lang="en-US"/>
          </a:p>
        </p:txBody>
      </p:sp>
      <p:pic>
        <p:nvPicPr>
          <p:cNvPr id="7" name="Picture 6" descr="A person touching a person's neck&#10;&#10;Description automatically generated">
            <a:extLst>
              <a:ext uri="{FF2B5EF4-FFF2-40B4-BE49-F238E27FC236}">
                <a16:creationId xmlns:a16="http://schemas.microsoft.com/office/drawing/2014/main" id="{7BB89C57-03B8-E13A-4F7C-1620B1DB7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788024" cy="3789040"/>
          </a:xfrm>
          <a:prstGeom prst="rect">
            <a:avLst/>
          </a:prstGeom>
        </p:spPr>
      </p:pic>
      <p:pic>
        <p:nvPicPr>
          <p:cNvPr id="9" name="Picture 8" descr="A person lying in bed with a stethoscope&#10;&#10;Description automatically generated">
            <a:extLst>
              <a:ext uri="{FF2B5EF4-FFF2-40B4-BE49-F238E27FC236}">
                <a16:creationId xmlns:a16="http://schemas.microsoft.com/office/drawing/2014/main" id="{4B4D4E71-C262-5C9B-1B15-CD0168B42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0"/>
            <a:ext cx="4355976" cy="3789040"/>
          </a:xfrm>
          <a:prstGeom prst="rect">
            <a:avLst/>
          </a:prstGeom>
        </p:spPr>
      </p:pic>
      <p:pic>
        <p:nvPicPr>
          <p:cNvPr id="11" name="Picture 10" descr="A person's arm with a white pillow&#10;&#10;Description automatically generated">
            <a:extLst>
              <a:ext uri="{FF2B5EF4-FFF2-40B4-BE49-F238E27FC236}">
                <a16:creationId xmlns:a16="http://schemas.microsoft.com/office/drawing/2014/main" id="{3AC336BB-7592-B45F-8A8E-07829CDB4E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3717032"/>
            <a:ext cx="4355976" cy="3137527"/>
          </a:xfrm>
          <a:prstGeom prst="rect">
            <a:avLst/>
          </a:prstGeom>
        </p:spPr>
      </p:pic>
      <p:pic>
        <p:nvPicPr>
          <p:cNvPr id="13" name="Picture 12" descr="A person measuring a pulse&#10;&#10;Description automatically generated">
            <a:extLst>
              <a:ext uri="{FF2B5EF4-FFF2-40B4-BE49-F238E27FC236}">
                <a16:creationId xmlns:a16="http://schemas.microsoft.com/office/drawing/2014/main" id="{C5B3B3D1-9BD1-5E72-2522-A9A07958E6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789040"/>
            <a:ext cx="4788024" cy="3068960"/>
          </a:xfrm>
          <a:prstGeom prst="rect">
            <a:avLst/>
          </a:prstGeom>
        </p:spPr>
      </p:pic>
    </p:spTree>
    <p:extLst>
      <p:ext uri="{BB962C8B-B14F-4D97-AF65-F5344CB8AC3E}">
        <p14:creationId xmlns:p14="http://schemas.microsoft.com/office/powerpoint/2010/main" val="3978259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3EE71-4B88-32B8-A9A5-11D8CF4DB4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BC5A4A-6937-9BAC-9D28-BAE7D7A7E8FB}"/>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dirty="0">
                <a:ln w="11430"/>
                <a:solidFill>
                  <a:srgbClr val="FF0000"/>
                </a:solidFill>
                <a:latin typeface="Times New Roman" panose="02020603050405020304" pitchFamily="18" charset="0"/>
                <a:cs typeface="Times New Roman" panose="02020603050405020304" pitchFamily="18" charset="0"/>
              </a:rPr>
              <a:t>Pulse Sites</a:t>
            </a:r>
            <a:endParaRPr lang="ar-IQ" sz="2800" b="1" dirty="0">
              <a:ln w="11430"/>
              <a:solidFill>
                <a:srgbClr val="FF0000"/>
              </a:solidFill>
              <a:latin typeface="Algerian" panose="04020705040A02060702" pitchFamily="82" charset="0"/>
              <a:cs typeface="+mj-cs"/>
            </a:endParaRPr>
          </a:p>
        </p:txBody>
      </p:sp>
      <p:pic>
        <p:nvPicPr>
          <p:cNvPr id="5" name="Content Placeholder 4" descr="A person lying on a bed&#10;&#10;Description automatically generated">
            <a:extLst>
              <a:ext uri="{FF2B5EF4-FFF2-40B4-BE49-F238E27FC236}">
                <a16:creationId xmlns:a16="http://schemas.microsoft.com/office/drawing/2014/main" id="{2770275C-051C-83FA-D035-3A195A2351C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5037202" cy="3440188"/>
          </a:xfrm>
        </p:spPr>
        <p:style>
          <a:lnRef idx="1">
            <a:schemeClr val="accent5"/>
          </a:lnRef>
          <a:fillRef idx="2">
            <a:schemeClr val="accent5"/>
          </a:fillRef>
          <a:effectRef idx="1">
            <a:schemeClr val="accent5"/>
          </a:effectRef>
          <a:fontRef idx="minor">
            <a:schemeClr val="dk1"/>
          </a:fontRef>
        </p:style>
      </p:pic>
      <p:pic>
        <p:nvPicPr>
          <p:cNvPr id="7" name="Picture 6" descr="A doctor massaging a patient's leg&#10;&#10;Description automatically generated">
            <a:extLst>
              <a:ext uri="{FF2B5EF4-FFF2-40B4-BE49-F238E27FC236}">
                <a16:creationId xmlns:a16="http://schemas.microsoft.com/office/drawing/2014/main" id="{8A3C039D-03BB-03F6-A834-D4CE593050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7202" y="0"/>
            <a:ext cx="4106798" cy="3501008"/>
          </a:xfrm>
          <a:prstGeom prst="rect">
            <a:avLst/>
          </a:prstGeom>
        </p:spPr>
      </p:pic>
      <p:pic>
        <p:nvPicPr>
          <p:cNvPr id="9" name="Picture 8" descr="A close-up of a person's foot&#10;&#10;Description automatically generated">
            <a:extLst>
              <a:ext uri="{FF2B5EF4-FFF2-40B4-BE49-F238E27FC236}">
                <a16:creationId xmlns:a16="http://schemas.microsoft.com/office/drawing/2014/main" id="{C3EE5872-14DF-43B3-0C25-A14FE76AA6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440189"/>
            <a:ext cx="5037200" cy="3417812"/>
          </a:xfrm>
          <a:prstGeom prst="rect">
            <a:avLst/>
          </a:prstGeom>
        </p:spPr>
      </p:pic>
      <p:pic>
        <p:nvPicPr>
          <p:cNvPr id="11" name="Picture 10" descr="A close-up of a person's leg&#10;&#10;Description automatically generated">
            <a:extLst>
              <a:ext uri="{FF2B5EF4-FFF2-40B4-BE49-F238E27FC236}">
                <a16:creationId xmlns:a16="http://schemas.microsoft.com/office/drawing/2014/main" id="{DBB26314-3A41-92BB-E773-B2C7ECE171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7202" y="3501008"/>
            <a:ext cx="4106797" cy="3356992"/>
          </a:xfrm>
          <a:prstGeom prst="rect">
            <a:avLst/>
          </a:prstGeom>
        </p:spPr>
      </p:pic>
    </p:spTree>
    <p:extLst>
      <p:ext uri="{BB962C8B-B14F-4D97-AF65-F5344CB8AC3E}">
        <p14:creationId xmlns:p14="http://schemas.microsoft.com/office/powerpoint/2010/main" val="3230813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50EC4-BAD0-5DCB-5373-996B923E5B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86B36-59EA-4667-0602-7C0DDABF5A7D}"/>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dirty="0">
                <a:ln w="11430"/>
                <a:solidFill>
                  <a:srgbClr val="FF0000"/>
                </a:solidFill>
                <a:latin typeface="Times New Roman" panose="02020603050405020304" pitchFamily="18" charset="0"/>
                <a:cs typeface="Times New Roman" panose="02020603050405020304" pitchFamily="18" charset="0"/>
              </a:rPr>
              <a:t>Reasons for Using Specific </a:t>
            </a:r>
            <a:br>
              <a:rPr lang="en-US" sz="3200" dirty="0">
                <a:ln w="11430"/>
                <a:solidFill>
                  <a:srgbClr val="FF0000"/>
                </a:solidFill>
                <a:latin typeface="Times New Roman" panose="02020603050405020304" pitchFamily="18" charset="0"/>
                <a:cs typeface="Times New Roman" panose="02020603050405020304" pitchFamily="18" charset="0"/>
              </a:rPr>
            </a:br>
            <a:r>
              <a:rPr lang="en-US" sz="3200" dirty="0">
                <a:ln w="11430"/>
                <a:solidFill>
                  <a:srgbClr val="FF0000"/>
                </a:solidFill>
                <a:latin typeface="Times New Roman" panose="02020603050405020304" pitchFamily="18" charset="0"/>
                <a:cs typeface="Times New Roman" panose="02020603050405020304" pitchFamily="18" charset="0"/>
              </a:rPr>
              <a:t>Pulse Site</a:t>
            </a:r>
            <a:endParaRPr lang="ar-IQ" sz="2800" b="1" dirty="0">
              <a:ln w="11430"/>
              <a:solidFill>
                <a:srgbClr val="FF0000"/>
              </a:solidFill>
              <a:latin typeface="Algerian" panose="04020705040A02060702" pitchFamily="82" charset="0"/>
              <a:cs typeface="+mj-cs"/>
            </a:endParaRPr>
          </a:p>
        </p:txBody>
      </p:sp>
      <p:pic>
        <p:nvPicPr>
          <p:cNvPr id="5" name="Content Placeholder 4" descr="A medical information sheet&#10;&#10;Description automatically generated with medium confidence">
            <a:extLst>
              <a:ext uri="{FF2B5EF4-FFF2-40B4-BE49-F238E27FC236}">
                <a16:creationId xmlns:a16="http://schemas.microsoft.com/office/drawing/2014/main" id="{A2752704-F87B-D34B-983B-DE982D28D71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1484784"/>
            <a:ext cx="8928992" cy="5328592"/>
          </a:xfrm>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val="828468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2F1F5-B4BC-14FD-751F-101187E047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7EB92E-FD01-E683-CADC-F9B0C9AD4789}"/>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dirty="0">
                <a:ln w="11430"/>
                <a:solidFill>
                  <a:srgbClr val="FF0000"/>
                </a:solidFill>
                <a:latin typeface="Times New Roman" panose="02020603050405020304" pitchFamily="18" charset="0"/>
                <a:cs typeface="Times New Roman" panose="02020603050405020304" pitchFamily="18" charset="0"/>
              </a:rPr>
              <a:t>To Assess A Peripheral Pulse</a:t>
            </a:r>
            <a:endParaRPr lang="ar-IQ" sz="2800" b="1" dirty="0">
              <a:ln w="11430"/>
              <a:solidFill>
                <a:srgbClr val="FF0000"/>
              </a:solidFill>
              <a:latin typeface="Algerian" panose="04020705040A02060702" pitchFamily="82" charset="0"/>
              <a:cs typeface="+mj-cs"/>
            </a:endParaRPr>
          </a:p>
        </p:txBody>
      </p:sp>
      <p:sp>
        <p:nvSpPr>
          <p:cNvPr id="6" name="Content Placeholder 2">
            <a:extLst>
              <a:ext uri="{FF2B5EF4-FFF2-40B4-BE49-F238E27FC236}">
                <a16:creationId xmlns:a16="http://schemas.microsoft.com/office/drawing/2014/main" id="{127BF0DE-755D-5DC3-1AC1-EAC2F6F83FEB}"/>
              </a:ext>
            </a:extLst>
          </p:cNvPr>
          <p:cNvSpPr>
            <a:spLocks noGrp="1"/>
          </p:cNvSpPr>
          <p:nvPr>
            <p:ph idx="1"/>
          </p:nvPr>
        </p:nvSpPr>
        <p:spPr>
          <a:xfrm>
            <a:off x="107504" y="1600200"/>
            <a:ext cx="8856984" cy="5141168"/>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l" rtl="0">
              <a:lnSpc>
                <a:spcPct val="150000"/>
              </a:lnSpc>
              <a:buNone/>
            </a:pPr>
            <a:endParaRPr lang="en-US" sz="1600" dirty="0"/>
          </a:p>
          <a:p>
            <a:pPr algn="l" rtl="0">
              <a:lnSpc>
                <a:spcPct val="150000"/>
              </a:lnSpc>
              <a:buAutoNum type="arabicPeriod"/>
            </a:pPr>
            <a:r>
              <a:rPr lang="en-US" sz="1600" dirty="0"/>
              <a:t>Prepare the patient: Ensure they are relaxed and in a quiet environment.</a:t>
            </a:r>
          </a:p>
          <a:p>
            <a:pPr algn="l" rtl="0">
              <a:lnSpc>
                <a:spcPct val="150000"/>
              </a:lnSpc>
              <a:buAutoNum type="arabicPeriod"/>
            </a:pPr>
            <a:r>
              <a:rPr lang="en-US" sz="1600" dirty="0"/>
              <a:t>Choose a site: Common sites include radial (wrist), brachial (elbow), femoral (groin), popliteal (behind the knee), dorsalis pedis (foot), or posterior tibial (ankle).</a:t>
            </a:r>
          </a:p>
          <a:p>
            <a:pPr algn="l" rtl="0">
              <a:lnSpc>
                <a:spcPct val="150000"/>
              </a:lnSpc>
              <a:buAutoNum type="arabicPeriod"/>
            </a:pPr>
            <a:r>
              <a:rPr lang="en-US" sz="1600" dirty="0"/>
              <a:t>Locate the pulse: Use your index and middle fingers (not your thumb) to gently palpate the artery.</a:t>
            </a:r>
          </a:p>
          <a:p>
            <a:pPr algn="l" rtl="0">
              <a:lnSpc>
                <a:spcPct val="150000"/>
              </a:lnSpc>
              <a:buAutoNum type="arabicPeriod"/>
            </a:pPr>
            <a:r>
              <a:rPr lang="en-US" sz="1600" dirty="0"/>
              <a:t>Evaluate characteristics:</a:t>
            </a:r>
          </a:p>
          <a:p>
            <a:pPr algn="l" rtl="0">
              <a:lnSpc>
                <a:spcPct val="150000"/>
              </a:lnSpc>
              <a:buFontTx/>
              <a:buChar char="-"/>
            </a:pPr>
            <a:r>
              <a:rPr lang="en-US" sz="1600" dirty="0"/>
              <a:t>Rate: Count beats per minute (normal: 60-100 bpm).</a:t>
            </a:r>
          </a:p>
          <a:p>
            <a:pPr algn="l" rtl="0">
              <a:lnSpc>
                <a:spcPct val="150000"/>
              </a:lnSpc>
              <a:buFontTx/>
              <a:buChar char="-"/>
            </a:pPr>
            <a:r>
              <a:rPr lang="en-US" sz="1600" dirty="0"/>
              <a:t>Rhythm: Check if the pulse is regular or irregular.</a:t>
            </a:r>
          </a:p>
          <a:p>
            <a:pPr algn="l" rtl="0">
              <a:lnSpc>
                <a:spcPct val="150000"/>
              </a:lnSpc>
              <a:buFontTx/>
              <a:buChar char="-"/>
            </a:pPr>
            <a:r>
              <a:rPr lang="en-US" sz="1600" dirty="0"/>
              <a:t>Quality: Assess strength (weak, normal, bounding).</a:t>
            </a:r>
          </a:p>
          <a:p>
            <a:pPr algn="l" rtl="0">
              <a:lnSpc>
                <a:spcPct val="150000"/>
              </a:lnSpc>
              <a:buFontTx/>
              <a:buChar char="-"/>
            </a:pPr>
            <a:r>
              <a:rPr lang="en-US" sz="1600" dirty="0"/>
              <a:t>Equality: Compare both sides for symmetry.</a:t>
            </a:r>
          </a:p>
          <a:p>
            <a:pPr marL="0" indent="0" algn="l" rtl="0">
              <a:lnSpc>
                <a:spcPct val="150000"/>
              </a:lnSpc>
              <a:buNone/>
            </a:pPr>
            <a:r>
              <a:rPr lang="en-US" sz="1600" dirty="0"/>
              <a:t>5. Document findings: Record rate, rhythm, amplitude, and symmetry.</a:t>
            </a:r>
          </a:p>
          <a:p>
            <a:pPr marL="0" indent="0" algn="l" rtl="0">
              <a:lnSpc>
                <a:spcPct val="150000"/>
              </a:lnSpc>
              <a:buNone/>
            </a:pPr>
            <a:endParaRPr lang="en-US" sz="1600" dirty="0"/>
          </a:p>
          <a:p>
            <a:pPr marL="0" indent="0" algn="l" rtl="0">
              <a:lnSpc>
                <a:spcPct val="150000"/>
              </a:lnSpc>
              <a:buNone/>
            </a:pPr>
            <a:endParaRPr lang="en-US" sz="1600" dirty="0"/>
          </a:p>
          <a:p>
            <a:pPr marL="0" indent="0" algn="l" rtl="0">
              <a:lnSpc>
                <a:spcPct val="150000"/>
              </a:lnSpc>
              <a:buNone/>
            </a:pPr>
            <a:endParaRPr lang="en-US" sz="1600" dirty="0"/>
          </a:p>
          <a:p>
            <a:pPr marL="0" indent="0" algn="l" rtl="0">
              <a:lnSpc>
                <a:spcPct val="150000"/>
              </a:lnSpc>
              <a:buNone/>
            </a:pPr>
            <a:endParaRPr lang="en-US" sz="1600" dirty="0"/>
          </a:p>
          <a:p>
            <a:pPr marL="0" indent="0" algn="l" rtl="0">
              <a:lnSpc>
                <a:spcPct val="150000"/>
              </a:lnSpc>
              <a:buNone/>
            </a:pPr>
            <a:endParaRPr lang="en-US" sz="1600" dirty="0"/>
          </a:p>
          <a:p>
            <a:pPr marL="0" indent="0" algn="l" rtl="0">
              <a:lnSpc>
                <a:spcPct val="150000"/>
              </a:lnSpc>
              <a:buNone/>
            </a:pPr>
            <a:endParaRPr lang="ar-IQ" sz="2800" dirty="0">
              <a:solidFill>
                <a:schemeClr val="tx1"/>
              </a:solidFill>
            </a:endParaRPr>
          </a:p>
        </p:txBody>
      </p:sp>
    </p:spTree>
    <p:extLst>
      <p:ext uri="{BB962C8B-B14F-4D97-AF65-F5344CB8AC3E}">
        <p14:creationId xmlns:p14="http://schemas.microsoft.com/office/powerpoint/2010/main" val="993064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a:extLst>
              <a:ext uri="{FF2B5EF4-FFF2-40B4-BE49-F238E27FC236}">
                <a16:creationId xmlns:a16="http://schemas.microsoft.com/office/drawing/2014/main" id="{D7BD4FAB-4E25-4337-8AD4-50ACC758798F}"/>
              </a:ext>
            </a:extLst>
          </p:cNvPr>
          <p:cNvPicPr>
            <a:picLocks noGrp="1" noChangeAspect="1"/>
          </p:cNvPicPr>
          <p:nvPr>
            <p:ph idx="1"/>
          </p:nvPr>
        </p:nvPicPr>
        <p:blipFill>
          <a:blip r:embed="rId2"/>
          <a:stretch>
            <a:fillRect/>
          </a:stretch>
        </p:blipFill>
        <p:spPr>
          <a:xfrm>
            <a:off x="0" y="0"/>
            <a:ext cx="9144001" cy="66437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701B0-6A40-8E5D-71C2-620631625755}"/>
              </a:ext>
            </a:extLst>
          </p:cNvPr>
          <p:cNvSpPr>
            <a:spLocks noGrp="1"/>
          </p:cNvSpPr>
          <p:nvPr>
            <p:ph type="title"/>
          </p:nvPr>
        </p:nvSpPr>
        <p:spPr/>
        <p:txBody>
          <a:bodyPr/>
          <a:lstStyle/>
          <a:p>
            <a:endParaRPr lang="en-US" dirty="0"/>
          </a:p>
        </p:txBody>
      </p:sp>
      <p:pic>
        <p:nvPicPr>
          <p:cNvPr id="5" name="Content Placeholder 4" descr="A body temperature chart with colorful body parts&#10;&#10;Description automatically generated">
            <a:extLst>
              <a:ext uri="{FF2B5EF4-FFF2-40B4-BE49-F238E27FC236}">
                <a16:creationId xmlns:a16="http://schemas.microsoft.com/office/drawing/2014/main" id="{C7AC40CF-0C29-7D43-33B6-5004BE0D0C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528" y="-99392"/>
            <a:ext cx="9505056" cy="7128792"/>
          </a:xfrm>
        </p:spPr>
      </p:pic>
    </p:spTree>
    <p:extLst>
      <p:ext uri="{BB962C8B-B14F-4D97-AF65-F5344CB8AC3E}">
        <p14:creationId xmlns:p14="http://schemas.microsoft.com/office/powerpoint/2010/main" val="3083795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2DD1-9275-F48F-F00F-78AFCB8660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5D9C54-5AAB-14D9-B438-FF812CBE72B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67519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4400" b="1" dirty="0">
                <a:latin typeface="Times New Roman" panose="02020603050405020304" pitchFamily="18" charset="0"/>
                <a:cs typeface="Times New Roman" panose="02020603050405020304" pitchFamily="18" charset="0"/>
              </a:rPr>
              <a:t>Types of Body </a:t>
            </a:r>
            <a:r>
              <a:rPr lang="en-US" b="1" dirty="0">
                <a:latin typeface="Times New Roman" panose="02020603050405020304" pitchFamily="18" charset="0"/>
                <a:cs typeface="Times New Roman" panose="02020603050405020304" pitchFamily="18" charset="0"/>
              </a:rPr>
              <a:t>T</a:t>
            </a:r>
            <a:r>
              <a:rPr lang="en-US" sz="4400" b="1" dirty="0">
                <a:latin typeface="Times New Roman" panose="02020603050405020304" pitchFamily="18" charset="0"/>
                <a:cs typeface="Times New Roman" panose="02020603050405020304" pitchFamily="18" charset="0"/>
              </a:rPr>
              <a:t>emperature</a:t>
            </a:r>
          </a:p>
        </p:txBody>
      </p:sp>
      <p:sp>
        <p:nvSpPr>
          <p:cNvPr id="3" name="Content Placeholder 2"/>
          <p:cNvSpPr>
            <a:spLocks noGrp="1"/>
          </p:cNvSpPr>
          <p:nvPr>
            <p:ph idx="1"/>
          </p:nvPr>
        </p:nvSpPr>
        <p:spPr>
          <a:xfrm>
            <a:off x="107504" y="1484784"/>
            <a:ext cx="8856984" cy="5256584"/>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l" rtl="0">
              <a:lnSpc>
                <a:spcPct val="150000"/>
              </a:lnSpc>
              <a:buNone/>
            </a:pPr>
            <a:endParaRPr lang="en-US" sz="2000" dirty="0">
              <a:latin typeface="Times New Roman" panose="02020603050405020304" pitchFamily="18" charset="0"/>
              <a:cs typeface="Times New Roman" panose="02020603050405020304" pitchFamily="18" charset="0"/>
            </a:endParaRPr>
          </a:p>
          <a:p>
            <a:pPr marL="0" indent="0" algn="l" rtl="0">
              <a:lnSpc>
                <a:spcPct val="150000"/>
              </a:lnSpc>
              <a:buNone/>
            </a:pPr>
            <a:r>
              <a:rPr lang="en-US" sz="2400" b="1" dirty="0">
                <a:solidFill>
                  <a:srgbClr val="FF0000"/>
                </a:solidFill>
                <a:latin typeface="Times New Roman" panose="02020603050405020304" pitchFamily="18" charset="0"/>
                <a:cs typeface="Times New Roman" panose="02020603050405020304" pitchFamily="18" charset="0"/>
              </a:rPr>
              <a:t>1- Core Temperature: </a:t>
            </a:r>
            <a:r>
              <a:rPr lang="en-US" sz="2000" dirty="0">
                <a:latin typeface="Times New Roman" panose="02020603050405020304" pitchFamily="18" charset="0"/>
                <a:cs typeface="Times New Roman" panose="02020603050405020304" pitchFamily="18" charset="0"/>
              </a:rPr>
              <a:t>is the temperature of the deep tissues of the body, such as the abdominal cavity and pelvic cavity. It  remains relatively constant.</a:t>
            </a:r>
          </a:p>
          <a:p>
            <a:pPr marL="0" indent="0" algn="l" rtl="0">
              <a:lnSpc>
                <a:spcPct val="150000"/>
              </a:lnSpc>
              <a:buNone/>
            </a:pPr>
            <a:r>
              <a:rPr lang="en-US" sz="2000" dirty="0">
                <a:latin typeface="Times New Roman" panose="02020603050405020304" pitchFamily="18" charset="0"/>
                <a:cs typeface="Times New Roman" panose="02020603050405020304" pitchFamily="18" charset="0"/>
              </a:rPr>
              <a:t>EX. Rectal temperature, Tympanic</a:t>
            </a:r>
          </a:p>
          <a:p>
            <a:pPr marL="0" indent="0" algn="l" rtl="0">
              <a:lnSpc>
                <a:spcPct val="150000"/>
              </a:lnSpc>
              <a:buNone/>
            </a:pPr>
            <a:endParaRPr lang="en-US" sz="2000" dirty="0">
              <a:latin typeface="Times New Roman" panose="02020603050405020304" pitchFamily="18" charset="0"/>
              <a:cs typeface="Times New Roman" panose="02020603050405020304" pitchFamily="18" charset="0"/>
            </a:endParaRPr>
          </a:p>
          <a:p>
            <a:pPr marL="0" indent="0" algn="l" rtl="0">
              <a:lnSpc>
                <a:spcPct val="150000"/>
              </a:lnSpc>
              <a:buNone/>
            </a:pPr>
            <a:r>
              <a:rPr lang="en-US" sz="2400" b="1" dirty="0">
                <a:solidFill>
                  <a:srgbClr val="FF0000"/>
                </a:solidFill>
                <a:latin typeface="Times New Roman" panose="02020603050405020304" pitchFamily="18" charset="0"/>
                <a:cs typeface="Times New Roman" panose="02020603050405020304" pitchFamily="18" charset="0"/>
              </a:rPr>
              <a:t>2-Surface Temperature: </a:t>
            </a:r>
            <a:r>
              <a:rPr lang="en-US" sz="2000" dirty="0">
                <a:latin typeface="Times New Roman" panose="02020603050405020304" pitchFamily="18" charset="0"/>
                <a:cs typeface="Times New Roman" panose="02020603050405020304" pitchFamily="18" charset="0"/>
              </a:rPr>
              <a:t>is the temperature of the skin, the subcutaneous tissues ,fat. It, by contrast, rises and falls in response to the environment. </a:t>
            </a:r>
          </a:p>
          <a:p>
            <a:pPr marL="0" indent="0" algn="l" rtl="0">
              <a:lnSpc>
                <a:spcPct val="150000"/>
              </a:lnSpc>
              <a:buNone/>
            </a:pPr>
            <a:r>
              <a:rPr lang="en-US" sz="2000" dirty="0">
                <a:latin typeface="Times New Roman" panose="02020603050405020304" pitchFamily="18" charset="0"/>
                <a:cs typeface="Times New Roman" panose="02020603050405020304" pitchFamily="18" charset="0"/>
              </a:rPr>
              <a:t>EX. Oral, Axillary, and Temporal </a:t>
            </a:r>
          </a:p>
        </p:txBody>
      </p:sp>
    </p:spTree>
    <p:extLst>
      <p:ext uri="{BB962C8B-B14F-4D97-AF65-F5344CB8AC3E}">
        <p14:creationId xmlns:p14="http://schemas.microsoft.com/office/powerpoint/2010/main" val="3325702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66F0E-75BB-28FC-91D0-00A0C901AF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933708-4B11-4F14-7392-9545A8135F23}"/>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3600" b="1" dirty="0">
                <a:latin typeface="Times New Roman" panose="02020603050405020304" pitchFamily="18" charset="0"/>
                <a:cs typeface="Times New Roman" panose="02020603050405020304" pitchFamily="18" charset="0"/>
              </a:rPr>
              <a:t>Sites of Body Temperature Measuring</a:t>
            </a:r>
          </a:p>
        </p:txBody>
      </p:sp>
      <p:pic>
        <p:nvPicPr>
          <p:cNvPr id="5" name="Content Placeholder 4">
            <a:extLst>
              <a:ext uri="{FF2B5EF4-FFF2-40B4-BE49-F238E27FC236}">
                <a16:creationId xmlns:a16="http://schemas.microsoft.com/office/drawing/2014/main" id="{3F6A36DC-C67E-A456-8F92-3643780853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496" y="1484784"/>
            <a:ext cx="9108503" cy="5328591"/>
          </a:xfrm>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val="3521379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B6752-C073-4528-FA7D-FD6F4E03DD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BD14B6-3D98-0316-6DE8-B233C2CB224A}"/>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kern="100" dirty="0">
                <a:solidFill>
                  <a:srgbClr val="FF0000"/>
                </a:solidFill>
                <a:latin typeface="Times New Roman" panose="02020603050405020304" pitchFamily="18" charset="0"/>
                <a:ea typeface="Aptos" panose="020B0004020202020204" pitchFamily="34" charset="0"/>
                <a:cs typeface="Arial" panose="020B0604020202020204" pitchFamily="34" charset="0"/>
              </a:rPr>
              <a:t>T</a:t>
            </a:r>
            <a:r>
              <a:rPr lang="en-US" sz="3200" b="1" kern="1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rPr>
              <a:t>ypes of Thermometers</a:t>
            </a:r>
            <a:endParaRPr lang="ar-IQ" sz="6600" b="1" i="1" dirty="0">
              <a:ln w="11430"/>
              <a:solidFill>
                <a:srgbClr val="FF0000"/>
              </a:solidFill>
              <a:effectLst>
                <a:outerShdw blurRad="50800" dist="39000" dir="5460000" algn="tl">
                  <a:srgbClr val="000000">
                    <a:alpha val="38000"/>
                  </a:srgbClr>
                </a:outerShdw>
              </a:effectLst>
              <a:latin typeface="Algerian" panose="04020705040A02060702" pitchFamily="82" charset="0"/>
            </a:endParaRPr>
          </a:p>
        </p:txBody>
      </p:sp>
      <p:sp>
        <p:nvSpPr>
          <p:cNvPr id="3" name="Content Placeholder 2">
            <a:extLst>
              <a:ext uri="{FF2B5EF4-FFF2-40B4-BE49-F238E27FC236}">
                <a16:creationId xmlns:a16="http://schemas.microsoft.com/office/drawing/2014/main" id="{6918D415-A809-72AF-9969-50AE560712EB}"/>
              </a:ext>
            </a:extLst>
          </p:cNvPr>
          <p:cNvSpPr>
            <a:spLocks noGrp="1"/>
          </p:cNvSpPr>
          <p:nvPr>
            <p:ph idx="1"/>
          </p:nvPr>
        </p:nvSpPr>
        <p:spPr>
          <a:xfrm>
            <a:off x="35496" y="1484784"/>
            <a:ext cx="9001000" cy="5256584"/>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just" rtl="0">
              <a:lnSpc>
                <a:spcPct val="150000"/>
              </a:lnSpc>
              <a:buNone/>
            </a:pPr>
            <a:r>
              <a:rPr lang="en-US" sz="2000" b="1" dirty="0">
                <a:latin typeface="Times New Roman" panose="02020603050405020304" pitchFamily="18" charset="0"/>
                <a:cs typeface="Times New Roman" panose="02020603050405020304" pitchFamily="18" charset="0"/>
              </a:rPr>
              <a:t>1- Mercury Thermometer: </a:t>
            </a:r>
            <a:r>
              <a:rPr lang="en-US" sz="2000" dirty="0">
                <a:latin typeface="Times New Roman" panose="02020603050405020304" pitchFamily="18" charset="0"/>
                <a:cs typeface="Times New Roman" panose="02020603050405020304" pitchFamily="18" charset="0"/>
              </a:rPr>
              <a:t>A traditional thermometer that uses mercury to indicate temperature. It's rarely used now due to safety concerns with mercury.</a:t>
            </a:r>
          </a:p>
          <a:p>
            <a:pPr marL="0" indent="0" algn="just" rtl="0">
              <a:lnSpc>
                <a:spcPct val="150000"/>
              </a:lnSpc>
              <a:buNone/>
            </a:pPr>
            <a:r>
              <a:rPr lang="en-US" sz="2000" b="1" dirty="0">
                <a:latin typeface="Times New Roman" panose="02020603050405020304" pitchFamily="18" charset="0"/>
                <a:cs typeface="Times New Roman" panose="02020603050405020304" pitchFamily="18" charset="0"/>
              </a:rPr>
              <a:t>2- Digital Thermometer: </a:t>
            </a:r>
            <a:r>
              <a:rPr lang="en-US" sz="2000" dirty="0">
                <a:latin typeface="Times New Roman" panose="02020603050405020304" pitchFamily="18" charset="0"/>
                <a:cs typeface="Times New Roman" panose="02020603050405020304" pitchFamily="18" charset="0"/>
              </a:rPr>
              <a:t>Uses electronic sensors to measure body temperature and display it digitally. It’s fast, accurate, and commonly used for oral, rectal, and axillary measurements.</a:t>
            </a:r>
          </a:p>
          <a:p>
            <a:pPr algn="just" rtl="0">
              <a:lnSpc>
                <a:spcPct val="150000"/>
              </a:lnSpc>
            </a:pPr>
            <a:endParaRPr lang="en-US" sz="2000" dirty="0"/>
          </a:p>
          <a:p>
            <a:pPr algn="just" rtl="0">
              <a:lnSpc>
                <a:spcPct val="150000"/>
              </a:lnSpc>
            </a:pPr>
            <a:endParaRPr lang="en-US" sz="2000" dirty="0"/>
          </a:p>
          <a:p>
            <a:pPr algn="just" rtl="0">
              <a:lnSpc>
                <a:spcPct val="150000"/>
              </a:lnSpc>
            </a:pPr>
            <a:endParaRPr lang="en-US" sz="2000" dirty="0"/>
          </a:p>
        </p:txBody>
      </p:sp>
      <p:pic>
        <p:nvPicPr>
          <p:cNvPr id="9" name="Picture 8">
            <a:extLst>
              <a:ext uri="{FF2B5EF4-FFF2-40B4-BE49-F238E27FC236}">
                <a16:creationId xmlns:a16="http://schemas.microsoft.com/office/drawing/2014/main" id="{1404E93B-F290-4B91-DCEE-5C8A1C454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005064"/>
            <a:ext cx="3650357" cy="2664296"/>
          </a:xfrm>
          <a:prstGeom prst="rect">
            <a:avLst/>
          </a:prstGeom>
        </p:spPr>
      </p:pic>
      <p:pic>
        <p:nvPicPr>
          <p:cNvPr id="11" name="Picture 10">
            <a:extLst>
              <a:ext uri="{FF2B5EF4-FFF2-40B4-BE49-F238E27FC236}">
                <a16:creationId xmlns:a16="http://schemas.microsoft.com/office/drawing/2014/main" id="{49A3469F-D231-451B-03ED-DEAB61768D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0115" y="4005064"/>
            <a:ext cx="3362325" cy="2664296"/>
          </a:xfrm>
          <a:prstGeom prst="rect">
            <a:avLst/>
          </a:prstGeom>
        </p:spPr>
      </p:pic>
      <p:sp>
        <p:nvSpPr>
          <p:cNvPr id="12" name="TextBox 11">
            <a:extLst>
              <a:ext uri="{FF2B5EF4-FFF2-40B4-BE49-F238E27FC236}">
                <a16:creationId xmlns:a16="http://schemas.microsoft.com/office/drawing/2014/main" id="{F7D734AF-15F5-C7CB-2922-3D10FC483381}"/>
              </a:ext>
            </a:extLst>
          </p:cNvPr>
          <p:cNvSpPr txBox="1"/>
          <p:nvPr/>
        </p:nvSpPr>
        <p:spPr>
          <a:xfrm>
            <a:off x="971600" y="4005064"/>
            <a:ext cx="360040" cy="369332"/>
          </a:xfrm>
          <a:prstGeom prst="rect">
            <a:avLst/>
          </a:prstGeom>
          <a:noFill/>
        </p:spPr>
        <p:txBody>
          <a:bodyPr wrap="square" rtlCol="0">
            <a:spAutoFit/>
          </a:bodyPr>
          <a:lstStyle/>
          <a:p>
            <a:r>
              <a:rPr lang="en-US" dirty="0"/>
              <a:t>1</a:t>
            </a:r>
          </a:p>
        </p:txBody>
      </p:sp>
      <p:sp>
        <p:nvSpPr>
          <p:cNvPr id="13" name="TextBox 12">
            <a:extLst>
              <a:ext uri="{FF2B5EF4-FFF2-40B4-BE49-F238E27FC236}">
                <a16:creationId xmlns:a16="http://schemas.microsoft.com/office/drawing/2014/main" id="{78DFF52A-A311-EB44-B602-13779B8B0088}"/>
              </a:ext>
            </a:extLst>
          </p:cNvPr>
          <p:cNvSpPr txBox="1"/>
          <p:nvPr/>
        </p:nvSpPr>
        <p:spPr>
          <a:xfrm>
            <a:off x="5367015" y="4008796"/>
            <a:ext cx="360040"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1868868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C6DC7-874F-D3E9-6DCB-C6E42B6321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603DC5-D7FB-C175-B460-2EE909FCC3E8}"/>
              </a:ext>
            </a:extLst>
          </p:cNvPr>
          <p:cNvSpPr>
            <a:spLocks noGrp="1"/>
          </p:cNvSpPr>
          <p:nvPr>
            <p:ph type="title"/>
          </p:nvPr>
        </p:nvSpPr>
        <p:spPr>
          <a:xfrm>
            <a:off x="426368" y="260648"/>
            <a:ext cx="8291264" cy="1143000"/>
          </a:xfrm>
        </p:spPr>
        <p:style>
          <a:lnRef idx="1">
            <a:schemeClr val="accent3"/>
          </a:lnRef>
          <a:fillRef idx="2">
            <a:schemeClr val="accent3"/>
          </a:fillRef>
          <a:effectRef idx="1">
            <a:schemeClr val="accent3"/>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Notes about the </a:t>
            </a:r>
            <a:r>
              <a:rPr lang="en-US" sz="2800" b="1" dirty="0">
                <a:solidFill>
                  <a:srgbClr val="FF0000"/>
                </a:solidFill>
                <a:latin typeface="Times New Roman" panose="02020603050405020304" pitchFamily="18" charset="0"/>
                <a:cs typeface="Times New Roman" panose="02020603050405020304" pitchFamily="18" charset="0"/>
              </a:rPr>
              <a:t>Mercury Thermometer</a:t>
            </a:r>
            <a:endParaRPr lang="ar-IQ" sz="2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5BBE2E4-2349-CDE4-3371-C3EBF6C849E6}"/>
              </a:ext>
            </a:extLst>
          </p:cNvPr>
          <p:cNvSpPr>
            <a:spLocks noGrp="1"/>
          </p:cNvSpPr>
          <p:nvPr>
            <p:ph idx="1"/>
          </p:nvPr>
        </p:nvSpPr>
        <p:spPr>
          <a:xfrm>
            <a:off x="35496" y="1484784"/>
            <a:ext cx="9001000" cy="5256584"/>
          </a:xfrm>
        </p:spPr>
        <p:style>
          <a:lnRef idx="1">
            <a:schemeClr val="accent5"/>
          </a:lnRef>
          <a:fillRef idx="2">
            <a:schemeClr val="accent5"/>
          </a:fillRef>
          <a:effectRef idx="1">
            <a:schemeClr val="accent5"/>
          </a:effectRef>
          <a:fontRef idx="minor">
            <a:schemeClr val="dk1"/>
          </a:fontRef>
        </p:style>
        <p:txBody>
          <a:bodyPr>
            <a:normAutofit/>
          </a:bodyPr>
          <a:lstStyle/>
          <a:p>
            <a:pPr algn="just" rtl="0">
              <a:lnSpc>
                <a:spcPct val="150000"/>
              </a:lnSpc>
              <a:buFont typeface="Wingdings" panose="05000000000000000000" pitchFamily="2" charset="2"/>
              <a:buChar char="ü"/>
            </a:pPr>
            <a:r>
              <a:rPr lang="en-US" sz="2000" b="1" dirty="0">
                <a:latin typeface="Times New Roman" panose="02020603050405020304" pitchFamily="18" charset="0"/>
                <a:cs typeface="Times New Roman" panose="02020603050405020304" pitchFamily="18" charset="0"/>
              </a:rPr>
              <a:t>When using a mercury thermometer, the recommended times for placement in different locations are:</a:t>
            </a:r>
          </a:p>
          <a:p>
            <a:pPr algn="just" rtl="0">
              <a:lnSpc>
                <a:spcPct val="150000"/>
              </a:lnSpc>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Oral: Leave the thermometer in place for 3-5 minutes to get an accurate reading.</a:t>
            </a:r>
          </a:p>
          <a:p>
            <a:pPr algn="just" rtl="0">
              <a:lnSpc>
                <a:spcPct val="150000"/>
              </a:lnSpc>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Axillary (Underarm): Leave the thermometer in place for 5-10 minutes for</a:t>
            </a:r>
          </a:p>
          <a:p>
            <a:pPr marL="0" indent="0" algn="just" rtl="0">
              <a:lnSpc>
                <a:spcPct val="150000"/>
              </a:lnSpc>
              <a:buNone/>
            </a:pPr>
            <a:r>
              <a:rPr lang="en-US" sz="2000" dirty="0">
                <a:latin typeface="Times New Roman" panose="02020603050405020304" pitchFamily="18" charset="0"/>
                <a:cs typeface="Times New Roman" panose="02020603050405020304" pitchFamily="18" charset="0"/>
              </a:rPr>
              <a:t> a reliable result.</a:t>
            </a:r>
          </a:p>
          <a:p>
            <a:pPr algn="just" rtl="0">
              <a:lnSpc>
                <a:spcPct val="150000"/>
              </a:lnSpc>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Rectal: Leave the thermometer in place for 2-3 minutes for the most accurate measurement.</a:t>
            </a:r>
          </a:p>
          <a:p>
            <a:pPr algn="just" rtl="0">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Clean the thermometer before use, from the bulb to the stem, after use, from the stem to the bulb.</a:t>
            </a:r>
          </a:p>
          <a:p>
            <a:pPr algn="just" rtl="0">
              <a:lnSpc>
                <a:spcPct val="150000"/>
              </a:lnSpc>
            </a:pPr>
            <a:endParaRPr lang="en-US" sz="2000" dirty="0"/>
          </a:p>
          <a:p>
            <a:pPr algn="just" rtl="0">
              <a:lnSpc>
                <a:spcPct val="150000"/>
              </a:lnSpc>
            </a:pPr>
            <a:endParaRPr lang="en-US" sz="2000" dirty="0"/>
          </a:p>
        </p:txBody>
      </p:sp>
    </p:spTree>
    <p:extLst>
      <p:ext uri="{BB962C8B-B14F-4D97-AF65-F5344CB8AC3E}">
        <p14:creationId xmlns:p14="http://schemas.microsoft.com/office/powerpoint/2010/main" val="2186722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11151-FA54-8C9D-38DE-D3BA8750B4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C42F03-B241-5D84-DD1C-BA7C80337064}"/>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kern="100" dirty="0">
                <a:solidFill>
                  <a:srgbClr val="FF0000"/>
                </a:solidFill>
                <a:latin typeface="Times New Roman" panose="02020603050405020304" pitchFamily="18" charset="0"/>
                <a:ea typeface="Aptos" panose="020B0004020202020204" pitchFamily="34" charset="0"/>
                <a:cs typeface="Arial" panose="020B0604020202020204" pitchFamily="34" charset="0"/>
              </a:rPr>
              <a:t>T</a:t>
            </a:r>
            <a:r>
              <a:rPr lang="en-US" sz="3200" b="1" kern="1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rPr>
              <a:t>ypes of Thermometers</a:t>
            </a:r>
            <a:endParaRPr lang="ar-IQ" sz="6600" b="1" i="1" dirty="0">
              <a:ln w="11430"/>
              <a:solidFill>
                <a:srgbClr val="FF0000"/>
              </a:solidFill>
              <a:effectLst>
                <a:outerShdw blurRad="50800" dist="39000" dir="5460000" algn="tl">
                  <a:srgbClr val="000000">
                    <a:alpha val="38000"/>
                  </a:srgbClr>
                </a:outerShdw>
              </a:effectLst>
              <a:latin typeface="Algerian" panose="04020705040A02060702" pitchFamily="82" charset="0"/>
            </a:endParaRPr>
          </a:p>
        </p:txBody>
      </p:sp>
      <p:sp>
        <p:nvSpPr>
          <p:cNvPr id="3" name="Content Placeholder 2">
            <a:extLst>
              <a:ext uri="{FF2B5EF4-FFF2-40B4-BE49-F238E27FC236}">
                <a16:creationId xmlns:a16="http://schemas.microsoft.com/office/drawing/2014/main" id="{42DA935A-4B2E-275B-B0F0-70C7D2A6BAF4}"/>
              </a:ext>
            </a:extLst>
          </p:cNvPr>
          <p:cNvSpPr>
            <a:spLocks noGrp="1"/>
          </p:cNvSpPr>
          <p:nvPr>
            <p:ph idx="1"/>
          </p:nvPr>
        </p:nvSpPr>
        <p:spPr>
          <a:xfrm>
            <a:off x="35496" y="1484784"/>
            <a:ext cx="9001000" cy="5373216"/>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just" rtl="0">
              <a:lnSpc>
                <a:spcPct val="150000"/>
              </a:lnSpc>
              <a:buNone/>
            </a:pPr>
            <a:r>
              <a:rPr lang="en-US" sz="2000" b="1" dirty="0">
                <a:latin typeface="Times New Roman" panose="02020603050405020304" pitchFamily="18" charset="0"/>
                <a:cs typeface="Times New Roman" panose="02020603050405020304" pitchFamily="18" charset="0"/>
              </a:rPr>
              <a:t>3- Tympanic Thermometer (Ear): </a:t>
            </a:r>
            <a:r>
              <a:rPr lang="en-US" sz="2000" dirty="0">
                <a:latin typeface="Times New Roman" panose="02020603050405020304" pitchFamily="18" charset="0"/>
                <a:cs typeface="Times New Roman" panose="02020603050405020304" pitchFamily="18" charset="0"/>
              </a:rPr>
              <a:t>Uses infrared technology to measure the temperature of the eardrum. It's quick and non-invasive but may be inaccurate if the ear canal is not properly aligned.</a:t>
            </a:r>
          </a:p>
          <a:p>
            <a:pPr marL="0" indent="0" algn="just" rtl="0">
              <a:lnSpc>
                <a:spcPct val="150000"/>
              </a:lnSpc>
              <a:buNone/>
            </a:pPr>
            <a:r>
              <a:rPr lang="en-US" sz="2000" b="1" dirty="0">
                <a:latin typeface="Times New Roman" panose="02020603050405020304" pitchFamily="18" charset="0"/>
                <a:cs typeface="Times New Roman" panose="02020603050405020304" pitchFamily="18" charset="0"/>
              </a:rPr>
              <a:t>4- Temporal Artery Thermometer: </a:t>
            </a:r>
            <a:r>
              <a:rPr lang="en-US" sz="2000" dirty="0">
                <a:latin typeface="Times New Roman" panose="02020603050405020304" pitchFamily="18" charset="0"/>
                <a:cs typeface="Times New Roman" panose="02020603050405020304" pitchFamily="18" charset="0"/>
              </a:rPr>
              <a:t>Also uses infrared technology to measure the temperature of the temporal artery on the forehead. It's quick, non-invasive, and often used for children.</a:t>
            </a:r>
          </a:p>
          <a:p>
            <a:pPr algn="just" rtl="0">
              <a:lnSpc>
                <a:spcPct val="150000"/>
              </a:lnSpc>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E36DF62-E21F-7DFD-B4F8-4D9396A06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365104"/>
            <a:ext cx="3322712" cy="2492896"/>
          </a:xfrm>
          <a:prstGeom prst="rect">
            <a:avLst/>
          </a:prstGeom>
        </p:spPr>
      </p:pic>
      <p:pic>
        <p:nvPicPr>
          <p:cNvPr id="7" name="Picture 6">
            <a:extLst>
              <a:ext uri="{FF2B5EF4-FFF2-40B4-BE49-F238E27FC236}">
                <a16:creationId xmlns:a16="http://schemas.microsoft.com/office/drawing/2014/main" id="{111A26FB-98F8-7D59-F23A-FA2DF42EE0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4362450"/>
            <a:ext cx="3394720" cy="2495550"/>
          </a:xfrm>
          <a:prstGeom prst="rect">
            <a:avLst/>
          </a:prstGeom>
        </p:spPr>
      </p:pic>
      <p:sp>
        <p:nvSpPr>
          <p:cNvPr id="8" name="TextBox 7">
            <a:extLst>
              <a:ext uri="{FF2B5EF4-FFF2-40B4-BE49-F238E27FC236}">
                <a16:creationId xmlns:a16="http://schemas.microsoft.com/office/drawing/2014/main" id="{852C0607-2C50-4B13-39FA-DE0D97E3891D}"/>
              </a:ext>
            </a:extLst>
          </p:cNvPr>
          <p:cNvSpPr txBox="1"/>
          <p:nvPr/>
        </p:nvSpPr>
        <p:spPr>
          <a:xfrm>
            <a:off x="456364" y="4362450"/>
            <a:ext cx="432048" cy="369332"/>
          </a:xfrm>
          <a:prstGeom prst="rect">
            <a:avLst/>
          </a:prstGeom>
          <a:noFill/>
        </p:spPr>
        <p:txBody>
          <a:bodyPr wrap="square" rtlCol="0">
            <a:spAutoFit/>
          </a:bodyPr>
          <a:lstStyle/>
          <a:p>
            <a:r>
              <a:rPr lang="en-US" dirty="0"/>
              <a:t>3</a:t>
            </a:r>
          </a:p>
        </p:txBody>
      </p:sp>
      <p:sp>
        <p:nvSpPr>
          <p:cNvPr id="10" name="TextBox 9">
            <a:extLst>
              <a:ext uri="{FF2B5EF4-FFF2-40B4-BE49-F238E27FC236}">
                <a16:creationId xmlns:a16="http://schemas.microsoft.com/office/drawing/2014/main" id="{74BD2D90-9556-203A-A225-AFA0068EF24D}"/>
              </a:ext>
            </a:extLst>
          </p:cNvPr>
          <p:cNvSpPr txBox="1"/>
          <p:nvPr/>
        </p:nvSpPr>
        <p:spPr>
          <a:xfrm>
            <a:off x="5364090" y="4437112"/>
            <a:ext cx="432046"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3002880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9F8A3-7167-F613-5FC1-2D4E7030FB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7E160F-8BA9-F714-D012-AB3BD0B55D76}"/>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kern="100" dirty="0">
                <a:solidFill>
                  <a:srgbClr val="FF0000"/>
                </a:solidFill>
                <a:latin typeface="Times New Roman" panose="02020603050405020304" pitchFamily="18" charset="0"/>
                <a:ea typeface="Aptos" panose="020B0004020202020204" pitchFamily="34" charset="0"/>
                <a:cs typeface="Arial" panose="020B0604020202020204" pitchFamily="34" charset="0"/>
              </a:rPr>
              <a:t>T</a:t>
            </a:r>
            <a:r>
              <a:rPr lang="en-US" sz="3200" b="1" kern="1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rPr>
              <a:t>ypes of Thermometers</a:t>
            </a:r>
            <a:endParaRPr lang="ar-IQ" sz="6600" b="1" i="1" dirty="0">
              <a:ln w="11430"/>
              <a:solidFill>
                <a:srgbClr val="FF0000"/>
              </a:solidFill>
              <a:effectLst>
                <a:outerShdw blurRad="50800" dist="39000" dir="5460000" algn="tl">
                  <a:srgbClr val="000000">
                    <a:alpha val="38000"/>
                  </a:srgbClr>
                </a:outerShdw>
              </a:effectLst>
              <a:latin typeface="Algerian" panose="04020705040A02060702" pitchFamily="82" charset="0"/>
            </a:endParaRPr>
          </a:p>
        </p:txBody>
      </p:sp>
      <p:sp>
        <p:nvSpPr>
          <p:cNvPr id="3" name="Content Placeholder 2">
            <a:extLst>
              <a:ext uri="{FF2B5EF4-FFF2-40B4-BE49-F238E27FC236}">
                <a16:creationId xmlns:a16="http://schemas.microsoft.com/office/drawing/2014/main" id="{84224286-8432-B48C-FE0B-8CCEF70AD412}"/>
              </a:ext>
            </a:extLst>
          </p:cNvPr>
          <p:cNvSpPr>
            <a:spLocks noGrp="1"/>
          </p:cNvSpPr>
          <p:nvPr>
            <p:ph idx="1"/>
          </p:nvPr>
        </p:nvSpPr>
        <p:spPr>
          <a:xfrm>
            <a:off x="35496" y="1484784"/>
            <a:ext cx="9001000" cy="5373216"/>
          </a:xfrm>
        </p:spPr>
        <p:style>
          <a:lnRef idx="1">
            <a:schemeClr val="accent5"/>
          </a:lnRef>
          <a:fillRef idx="2">
            <a:schemeClr val="accent5"/>
          </a:fillRef>
          <a:effectRef idx="1">
            <a:schemeClr val="accent5"/>
          </a:effectRef>
          <a:fontRef idx="minor">
            <a:schemeClr val="dk1"/>
          </a:fontRef>
        </p:style>
        <p:txBody>
          <a:bodyPr>
            <a:normAutofit/>
          </a:bodyPr>
          <a:lstStyle/>
          <a:p>
            <a:pPr marL="0" marR="0" indent="0" algn="l" rtl="0">
              <a:lnSpc>
                <a:spcPct val="107000"/>
              </a:lnSpc>
              <a:spcAft>
                <a:spcPts val="800"/>
              </a:spcAft>
              <a:buNone/>
            </a:pPr>
            <a:endParaRPr lang="en-US" sz="2000" b="1" dirty="0">
              <a:latin typeface="Times New Roman" panose="02020603050405020304" pitchFamily="18" charset="0"/>
              <a:cs typeface="Times New Roman" panose="02020603050405020304" pitchFamily="18" charset="0"/>
            </a:endParaRPr>
          </a:p>
          <a:p>
            <a:pPr marL="0" marR="0" indent="0" algn="l" rtl="0">
              <a:lnSpc>
                <a:spcPct val="107000"/>
              </a:lnSpc>
              <a:spcAft>
                <a:spcPts val="800"/>
              </a:spcAft>
              <a:buNone/>
            </a:pPr>
            <a:r>
              <a:rPr lang="en-US" sz="2000" b="1" dirty="0">
                <a:latin typeface="Times New Roman" panose="02020603050405020304" pitchFamily="18" charset="0"/>
                <a:cs typeface="Times New Roman" panose="02020603050405020304" pitchFamily="18" charset="0"/>
              </a:rPr>
              <a:t>5- </a:t>
            </a: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Chemical Thermometer: </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Contains a heat-sensitive chemical that changes color to indicate temperature. These are usually single-use and less accurate than digital or infrared models. </a:t>
            </a:r>
          </a:p>
          <a:p>
            <a:pPr marL="0" indent="0" algn="just" rtl="0">
              <a:lnSpc>
                <a:spcPct val="150000"/>
              </a:lnSpc>
              <a:buNone/>
            </a:pPr>
            <a:endParaRPr lang="en-US" sz="2000" dirty="0">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33FBD8A3-C98C-63C2-6257-4B19CE3AF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3429000"/>
            <a:ext cx="4054191" cy="2949196"/>
          </a:xfrm>
          <a:prstGeom prst="rect">
            <a:avLst/>
          </a:prstGeom>
        </p:spPr>
      </p:pic>
    </p:spTree>
    <p:extLst>
      <p:ext uri="{BB962C8B-B14F-4D97-AF65-F5344CB8AC3E}">
        <p14:creationId xmlns:p14="http://schemas.microsoft.com/office/powerpoint/2010/main" val="226278495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TM03457491[[fn=Metropolitan]]</Template>
  <TotalTime>2666</TotalTime>
  <Words>931</Words>
  <Application>Microsoft Office PowerPoint</Application>
  <PresentationFormat>On-screen Show (4:3)</PresentationFormat>
  <Paragraphs>86</Paragraphs>
  <Slides>18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Algerian</vt:lpstr>
      <vt:lpstr>Arial</vt:lpstr>
      <vt:lpstr>Calibri</vt:lpstr>
      <vt:lpstr>Times New Roman</vt:lpstr>
      <vt:lpstr>Wingdings</vt:lpstr>
      <vt:lpstr>نسق Office</vt:lpstr>
      <vt:lpstr>Vital Signs</vt:lpstr>
      <vt:lpstr>PowerPoint Presentation</vt:lpstr>
      <vt:lpstr>PowerPoint Presentation</vt:lpstr>
      <vt:lpstr>Types of Body Temperature</vt:lpstr>
      <vt:lpstr>Sites of Body Temperature Measuring</vt:lpstr>
      <vt:lpstr>Types of Thermometers</vt:lpstr>
      <vt:lpstr>Notes about the Mercury Thermometer</vt:lpstr>
      <vt:lpstr>Types of Thermometers</vt:lpstr>
      <vt:lpstr>Types of Thermometers</vt:lpstr>
      <vt:lpstr>Steps for Assessing Body Temperature</vt:lpstr>
      <vt:lpstr>PowerPoint Presentation</vt:lpstr>
      <vt:lpstr>Pulse Sites</vt:lpstr>
      <vt:lpstr>Pulse Sites</vt:lpstr>
      <vt:lpstr>PowerPoint Presentation</vt:lpstr>
      <vt:lpstr>Pulse Sites</vt:lpstr>
      <vt:lpstr>Reasons for Using Specific  Pulse Site</vt:lpstr>
      <vt:lpstr>To Assess A Peripheral Pulse</vt:lpstr>
      <vt:lpstr>PowerPoint Presentation</vt:lpstr>
    </vt:vector>
  </TitlesOfParts>
  <Company>By DR.Ahmed Saker 2O11 - 2O12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a.k</dc:creator>
  <cp:lastModifiedBy>ALI ALIALI</cp:lastModifiedBy>
  <cp:revision>132</cp:revision>
  <dcterms:created xsi:type="dcterms:W3CDTF">2016-03-04T19:14:06Z</dcterms:created>
  <dcterms:modified xsi:type="dcterms:W3CDTF">2025-01-08T10:49:00Z</dcterms:modified>
</cp:coreProperties>
</file>