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265" r:id="rId2"/>
    <p:sldId id="256" r:id="rId3"/>
    <p:sldId id="257" r:id="rId4"/>
    <p:sldId id="258" r:id="rId5"/>
    <p:sldId id="259" r:id="rId6"/>
    <p:sldId id="260" r:id="rId7"/>
    <p:sldId id="261" r:id="rId8"/>
    <p:sldId id="262" r:id="rId9"/>
    <p:sldId id="263" r:id="rId10"/>
  </p:sldIdLst>
  <p:sldSz cx="14630400" cy="8229600"/>
  <p:notesSz cx="8229600" cy="14630400"/>
  <p:embeddedFontLst>
    <p:embeddedFont>
      <p:font typeface="Calibri" pitchFamily="34" charset="0"/>
      <p:regular r:id="rId12"/>
      <p:bold r:id="rId13"/>
    </p:embeddedFont>
    <p:embeddedFont>
      <p:font typeface="Barlow" charset="0"/>
      <p:regular r:id="rId14"/>
    </p:embeddedFont>
    <p:embeddedFont>
      <p:font typeface="Montserrat"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70" d="100"/>
          <a:sy n="70" d="100"/>
        </p:scale>
        <p:origin x="-180" y="-7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5DD70BDE-D736-40BF-8B08-55EEAFC27747}" type="datetimeFigureOut">
              <a:rPr lang="en-US" smtClean="0"/>
              <a:t>9/24/2024</a:t>
            </a:fld>
            <a:endParaRPr lang="en-US"/>
          </a:p>
        </p:txBody>
      </p:sp>
      <p:sp>
        <p:nvSpPr>
          <p:cNvPr id="4" name="عنصر نائب لصورة الشريحة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D8ED4E21-949E-4B5B-86EF-BF3A38DB8573}" type="slidenum">
              <a:rPr lang="en-US" smtClean="0"/>
              <a:t>‹#›</a:t>
            </a:fld>
            <a:endParaRPr lang="en-US"/>
          </a:p>
        </p:txBody>
      </p:sp>
    </p:spTree>
    <p:extLst>
      <p:ext uri="{BB962C8B-B14F-4D97-AF65-F5344CB8AC3E}">
        <p14:creationId xmlns:p14="http://schemas.microsoft.com/office/powerpoint/2010/main" val="968003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9144000" y="0"/>
            <a:ext cx="5486400" cy="8229600"/>
          </a:xfrm>
          <a:prstGeom prst="rect">
            <a:avLst/>
          </a:prstGeom>
        </p:spPr>
      </p:pic>
      <p:sp>
        <p:nvSpPr>
          <p:cNvPr id="3" name="مربع نص 2"/>
          <p:cNvSpPr txBox="1"/>
          <p:nvPr/>
        </p:nvSpPr>
        <p:spPr>
          <a:xfrm>
            <a:off x="579120" y="1036320"/>
            <a:ext cx="7787640" cy="5724644"/>
          </a:xfrm>
          <a:prstGeom prst="rect">
            <a:avLst/>
          </a:prstGeom>
          <a:noFill/>
        </p:spPr>
        <p:txBody>
          <a:bodyPr wrap="square" rtlCol="0">
            <a:spAutoFit/>
          </a:bodyPr>
          <a:lstStyle/>
          <a:p>
            <a:pPr algn="ctr"/>
            <a:endParaRPr lang="en-US"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a:p>
            <a:pPr algn="ctr"/>
            <a:endPar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a:p>
            <a:pPr algn="ctr"/>
            <a:r>
              <a:rPr lang="en-US" sz="6600" b="1" dirty="0" smtClean="0">
                <a:ln w="17780" cmpd="sng">
                  <a:solidFill>
                    <a:srgbClr val="FFFFFF"/>
                  </a:solidFill>
                  <a:prstDash val="solid"/>
                  <a:miter lim="800000"/>
                </a:ln>
                <a:solidFill>
                  <a:schemeClr val="bg2">
                    <a:lumMod val="10000"/>
                  </a:schemeClr>
                </a:solidFill>
                <a:effectLst>
                  <a:outerShdw blurRad="50800" algn="tl" rotWithShape="0">
                    <a:srgbClr val="000000"/>
                  </a:outerShdw>
                </a:effectLst>
                <a:latin typeface="Times New Roman" pitchFamily="18" charset="0"/>
                <a:cs typeface="Times New Roman" pitchFamily="18" charset="0"/>
              </a:rPr>
              <a:t>TRAUMA</a:t>
            </a:r>
            <a:endParaRPr lang="en-US" sz="2400" b="1" dirty="0" smtClean="0">
              <a:solidFill>
                <a:schemeClr val="bg2">
                  <a:lumMod val="10000"/>
                </a:schemeClr>
              </a:solidFill>
              <a:latin typeface="Times New Roman" pitchFamily="18" charset="0"/>
              <a:cs typeface="Times New Roman" pitchFamily="18" charset="0"/>
            </a:endParaRPr>
          </a:p>
          <a:p>
            <a:endParaRPr lang="en-US" sz="2400" b="1" dirty="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a:p>
            <a:endParaRPr lang="en-US" sz="2400" b="1" dirty="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Lec:1</a:t>
            </a:r>
          </a:p>
          <a:p>
            <a:r>
              <a:rPr lang="en-US" sz="2400" b="1" dirty="0" smtClean="0">
                <a:latin typeface="Times New Roman" pitchFamily="18" charset="0"/>
                <a:cs typeface="Times New Roman" pitchFamily="18" charset="0"/>
              </a:rPr>
              <a:t>4</a:t>
            </a:r>
            <a:r>
              <a:rPr lang="en-US" sz="2400" b="1" baseline="30000" dirty="0" smtClean="0">
                <a:latin typeface="Times New Roman" pitchFamily="18" charset="0"/>
                <a:cs typeface="Times New Roman" pitchFamily="18" charset="0"/>
              </a:rPr>
              <a:t>th</a:t>
            </a:r>
            <a:r>
              <a:rPr lang="en-US" sz="2400" b="1" dirty="0" smtClean="0">
                <a:latin typeface="Times New Roman" pitchFamily="18" charset="0"/>
                <a:cs typeface="Times New Roman" pitchFamily="18" charset="0"/>
              </a:rPr>
              <a:t> Stage</a:t>
            </a:r>
          </a:p>
          <a:p>
            <a:r>
              <a:rPr lang="en-US" sz="2400" b="1" dirty="0" smtClean="0">
                <a:latin typeface="Times New Roman" pitchFamily="18" charset="0"/>
                <a:cs typeface="Times New Roman" pitchFamily="18" charset="0"/>
              </a:rPr>
              <a:t>1</a:t>
            </a:r>
            <a:r>
              <a:rPr lang="en-US" sz="2400" b="1" baseline="30000" dirty="0" smtClean="0">
                <a:latin typeface="Times New Roman" pitchFamily="18" charset="0"/>
                <a:cs typeface="Times New Roman" pitchFamily="18" charset="0"/>
              </a:rPr>
              <a:t>st</a:t>
            </a:r>
            <a:r>
              <a:rPr lang="en-US" sz="2400" b="1" dirty="0" smtClean="0">
                <a:latin typeface="Times New Roman" pitchFamily="18" charset="0"/>
                <a:cs typeface="Times New Roman" pitchFamily="18" charset="0"/>
              </a:rPr>
              <a:t> Course</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69521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758309" y="813334"/>
            <a:ext cx="7627382" cy="1967151"/>
          </a:xfrm>
          <a:prstGeom prst="rect">
            <a:avLst/>
          </a:prstGeom>
          <a:noFill/>
          <a:ln/>
        </p:spPr>
        <p:txBody>
          <a:bodyPr wrap="square" lIns="0" tIns="0" rIns="0" bIns="0" rtlCol="0" anchor="t"/>
          <a:lstStyle/>
          <a:p>
            <a:pPr marL="0" indent="0">
              <a:lnSpc>
                <a:spcPts val="7700"/>
              </a:lnSpc>
              <a:buNone/>
            </a:pPr>
            <a:r>
              <a:rPr lang="en-US" sz="6150" b="1" dirty="0">
                <a:solidFill>
                  <a:srgbClr val="7068F4"/>
                </a:solidFill>
                <a:latin typeface="Barlow" pitchFamily="34" charset="0"/>
                <a:ea typeface="Barlow" pitchFamily="34" charset="-122"/>
                <a:cs typeface="Barlow" pitchFamily="34" charset="-120"/>
              </a:rPr>
              <a:t>Introduction to Trauma</a:t>
            </a:r>
            <a:endParaRPr lang="en-US" sz="6150" dirty="0"/>
          </a:p>
        </p:txBody>
      </p:sp>
      <p:sp>
        <p:nvSpPr>
          <p:cNvPr id="4" name="Text 1"/>
          <p:cNvSpPr/>
          <p:nvPr/>
        </p:nvSpPr>
        <p:spPr>
          <a:xfrm>
            <a:off x="758309" y="3111248"/>
            <a:ext cx="7627382" cy="4913649"/>
          </a:xfrm>
          <a:prstGeom prst="rect">
            <a:avLst/>
          </a:prstGeom>
          <a:noFill/>
          <a:ln/>
        </p:spPr>
        <p:txBody>
          <a:bodyPr wrap="square" lIns="0" tIns="0" rIns="0" bIns="0" rtlCol="0" anchor="t"/>
          <a:lstStyle/>
          <a:p>
            <a:pPr marL="0" indent="0">
              <a:lnSpc>
                <a:spcPts val="2700"/>
              </a:lnSpc>
              <a:buNone/>
            </a:pPr>
            <a:r>
              <a:rPr lang="en-US" sz="3600" b="1" dirty="0">
                <a:solidFill>
                  <a:srgbClr val="272525"/>
                </a:solidFill>
                <a:latin typeface="Times New Roman" pitchFamily="18" charset="0"/>
                <a:ea typeface="Montserrat" pitchFamily="34" charset="-122"/>
                <a:cs typeface="Times New Roman" pitchFamily="18" charset="0"/>
              </a:rPr>
              <a:t>Trauma is a complex and multifaceted concept that can significantly impact an individual's physical, emotional, and mental </a:t>
            </a:r>
            <a:r>
              <a:rPr lang="en-US" sz="3600" b="1" dirty="0" smtClean="0">
                <a:solidFill>
                  <a:srgbClr val="272525"/>
                </a:solidFill>
                <a:latin typeface="Times New Roman" pitchFamily="18" charset="0"/>
                <a:ea typeface="Montserrat" pitchFamily="34" charset="-122"/>
                <a:cs typeface="Times New Roman" pitchFamily="18" charset="0"/>
              </a:rPr>
              <a:t>well-being.</a:t>
            </a:r>
          </a:p>
          <a:p>
            <a:pPr marL="0" indent="0">
              <a:lnSpc>
                <a:spcPts val="2700"/>
              </a:lnSpc>
              <a:buNone/>
            </a:pPr>
            <a:endParaRPr lang="en-US" sz="3600" b="1" dirty="0" smtClean="0">
              <a:solidFill>
                <a:srgbClr val="272525"/>
              </a:solidFill>
              <a:latin typeface="Times New Roman" pitchFamily="18" charset="0"/>
              <a:ea typeface="Montserrat" pitchFamily="34" charset="-122"/>
              <a:cs typeface="Times New Roman" pitchFamily="18" charset="0"/>
            </a:endParaRPr>
          </a:p>
          <a:p>
            <a:pPr marL="0" indent="0">
              <a:lnSpc>
                <a:spcPts val="2700"/>
              </a:lnSpc>
              <a:buNone/>
            </a:pPr>
            <a:r>
              <a:rPr lang="en-US" sz="3600" b="1" dirty="0" smtClean="0">
                <a:solidFill>
                  <a:srgbClr val="272525"/>
                </a:solidFill>
                <a:latin typeface="Times New Roman" pitchFamily="18" charset="0"/>
                <a:ea typeface="Montserrat" pitchFamily="34" charset="-122"/>
                <a:cs typeface="Times New Roman" pitchFamily="18" charset="0"/>
              </a:rPr>
              <a:t>It </a:t>
            </a:r>
            <a:r>
              <a:rPr lang="en-US" sz="3600" b="1" dirty="0">
                <a:solidFill>
                  <a:srgbClr val="272525"/>
                </a:solidFill>
                <a:latin typeface="Times New Roman" pitchFamily="18" charset="0"/>
                <a:ea typeface="Montserrat" pitchFamily="34" charset="-122"/>
                <a:cs typeface="Times New Roman" pitchFamily="18" charset="0"/>
              </a:rPr>
              <a:t>is a deeply personal experience that varies greatly from person to person. Understanding the different aspects of trauma is essential for developing effective strategies for prevention, intervention, and recovery.</a:t>
            </a:r>
            <a:endParaRPr lang="en-US" sz="3600" b="1" dirty="0">
              <a:latin typeface="Times New Roman" pitchFamily="18" charset="0"/>
              <a:cs typeface="Times New Roman" pitchFamily="18" charset="0"/>
            </a:endParaRPr>
          </a:p>
        </p:txBody>
      </p:sp>
      <p:pic>
        <p:nvPicPr>
          <p:cNvPr id="5" name="صورة 4" descr="لقطة الشاشة"/>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7467" y="198120"/>
            <a:ext cx="6069689" cy="781812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rotWithShape="1">
          <a:blip r:embed="rId3"/>
          <a:srcRect t="10108"/>
          <a:stretch/>
        </p:blipFill>
        <p:spPr>
          <a:xfrm>
            <a:off x="9372600" y="1273969"/>
            <a:ext cx="5105400" cy="6035395"/>
          </a:xfrm>
          <a:prstGeom prst="rect">
            <a:avLst/>
          </a:prstGeom>
        </p:spPr>
      </p:pic>
      <p:sp>
        <p:nvSpPr>
          <p:cNvPr id="3" name="Text 0"/>
          <p:cNvSpPr/>
          <p:nvPr/>
        </p:nvSpPr>
        <p:spPr>
          <a:xfrm>
            <a:off x="651867" y="595313"/>
            <a:ext cx="4901327" cy="612696"/>
          </a:xfrm>
          <a:prstGeom prst="rect">
            <a:avLst/>
          </a:prstGeom>
          <a:noFill/>
          <a:ln/>
        </p:spPr>
        <p:txBody>
          <a:bodyPr wrap="none" lIns="0" tIns="0" rIns="0" bIns="0" rtlCol="0" anchor="t"/>
          <a:lstStyle/>
          <a:p>
            <a:pPr marL="0" indent="0">
              <a:lnSpc>
                <a:spcPts val="4800"/>
              </a:lnSpc>
              <a:buNone/>
            </a:pPr>
            <a:r>
              <a:rPr lang="en-US" sz="3850" b="1" dirty="0">
                <a:solidFill>
                  <a:srgbClr val="7068F4"/>
                </a:solidFill>
                <a:latin typeface="Times New Roman" pitchFamily="18" charset="0"/>
                <a:ea typeface="Barlow" pitchFamily="34" charset="-122"/>
                <a:cs typeface="Times New Roman" pitchFamily="18" charset="0"/>
              </a:rPr>
              <a:t>Definition of Trauma</a:t>
            </a:r>
            <a:endParaRPr lang="en-US" sz="3850" b="1" dirty="0">
              <a:latin typeface="Times New Roman" pitchFamily="18" charset="0"/>
              <a:cs typeface="Times New Roman" pitchFamily="18" charset="0"/>
            </a:endParaRPr>
          </a:p>
        </p:txBody>
      </p:sp>
      <p:sp>
        <p:nvSpPr>
          <p:cNvPr id="4" name="Text 1"/>
          <p:cNvSpPr/>
          <p:nvPr/>
        </p:nvSpPr>
        <p:spPr>
          <a:xfrm>
            <a:off x="651867" y="1273968"/>
            <a:ext cx="7840266" cy="2210157"/>
          </a:xfrm>
          <a:prstGeom prst="rect">
            <a:avLst/>
          </a:prstGeom>
          <a:noFill/>
          <a:ln/>
        </p:spPr>
        <p:txBody>
          <a:bodyPr wrap="square" lIns="0" tIns="0" rIns="0" bIns="0" rtlCol="0" anchor="t"/>
          <a:lstStyle/>
          <a:p>
            <a:pPr marL="0" indent="0">
              <a:lnSpc>
                <a:spcPts val="2300"/>
              </a:lnSpc>
              <a:buNone/>
            </a:pPr>
            <a:r>
              <a:rPr lang="en-US" sz="2000" b="1" dirty="0">
                <a:latin typeface="Times New Roman" pitchFamily="18" charset="0"/>
                <a:ea typeface="Montserrat" pitchFamily="34" charset="-122"/>
                <a:cs typeface="Times New Roman" pitchFamily="18" charset="0"/>
              </a:rPr>
              <a:t>Trauma is defined as a deeply distressing or disturbing experience that overwhelms an individual's ability to cope. It can be caused by a wide range of events, such as physical or sexual assault, natural disasters, accidents, or witnessing violence. Trauma often involves a sense of helplessness, fear, and vulnerability. The impact of trauma can be immediate and long-lasting, leading to a range of emotional, physical, and psychological difficulties.</a:t>
            </a:r>
            <a:endParaRPr lang="en-US" sz="2000" b="1" dirty="0">
              <a:latin typeface="Times New Roman" pitchFamily="18" charset="0"/>
              <a:cs typeface="Times New Roman" pitchFamily="18" charset="0"/>
            </a:endParaRPr>
          </a:p>
        </p:txBody>
      </p:sp>
      <p:sp>
        <p:nvSpPr>
          <p:cNvPr id="5" name="Shape 2"/>
          <p:cNvSpPr/>
          <p:nvPr/>
        </p:nvSpPr>
        <p:spPr>
          <a:xfrm>
            <a:off x="651867" y="3484126"/>
            <a:ext cx="3827026" cy="1981914"/>
          </a:xfrm>
          <a:prstGeom prst="roundRect">
            <a:avLst>
              <a:gd name="adj" fmla="val 8458"/>
            </a:avLst>
          </a:prstGeom>
          <a:solidFill>
            <a:srgbClr val="EEEFF5"/>
          </a:solidFill>
          <a:ln/>
          <a:effectLst>
            <a:outerShdw blurRad="45720" dist="22860" dir="13500000" algn="bl" rotWithShape="0">
              <a:srgbClr val="FFFFFF">
                <a:alpha val="70000"/>
              </a:srgbClr>
            </a:outerShdw>
          </a:effectLst>
        </p:spPr>
      </p:sp>
      <p:sp>
        <p:nvSpPr>
          <p:cNvPr id="6" name="Text 3"/>
          <p:cNvSpPr/>
          <p:nvPr/>
        </p:nvSpPr>
        <p:spPr>
          <a:xfrm>
            <a:off x="838081" y="3670340"/>
            <a:ext cx="2450663" cy="306229"/>
          </a:xfrm>
          <a:prstGeom prst="rect">
            <a:avLst/>
          </a:prstGeom>
          <a:noFill/>
          <a:ln/>
        </p:spPr>
        <p:txBody>
          <a:bodyPr wrap="none" lIns="0" tIns="0" rIns="0" bIns="0" rtlCol="0" anchor="t"/>
          <a:lstStyle/>
          <a:p>
            <a:pPr marL="0" indent="0">
              <a:lnSpc>
                <a:spcPts val="2400"/>
              </a:lnSpc>
              <a:buNone/>
            </a:pPr>
            <a:r>
              <a:rPr lang="en-US" sz="2800" b="1" u="sng" dirty="0">
                <a:solidFill>
                  <a:srgbClr val="272525"/>
                </a:solidFill>
                <a:latin typeface="Times New Roman" pitchFamily="18" charset="0"/>
                <a:ea typeface="Barlow" pitchFamily="34" charset="-122"/>
                <a:cs typeface="Times New Roman" pitchFamily="18" charset="0"/>
              </a:rPr>
              <a:t>Psychological Impact</a:t>
            </a:r>
            <a:endParaRPr lang="en-US" sz="2800" u="sng" dirty="0">
              <a:latin typeface="Times New Roman" pitchFamily="18" charset="0"/>
              <a:cs typeface="Times New Roman" pitchFamily="18" charset="0"/>
            </a:endParaRPr>
          </a:p>
        </p:txBody>
      </p:sp>
      <p:sp>
        <p:nvSpPr>
          <p:cNvPr id="7" name="Text 4"/>
          <p:cNvSpPr/>
          <p:nvPr/>
        </p:nvSpPr>
        <p:spPr>
          <a:xfrm>
            <a:off x="838081" y="4088249"/>
            <a:ext cx="3454598" cy="1191577"/>
          </a:xfrm>
          <a:prstGeom prst="rect">
            <a:avLst/>
          </a:prstGeom>
          <a:noFill/>
          <a:ln/>
        </p:spPr>
        <p:txBody>
          <a:bodyPr wrap="square" lIns="0" tIns="0" rIns="0" bIns="0" rtlCol="0" anchor="t"/>
          <a:lstStyle/>
          <a:p>
            <a:pPr marL="0" indent="0">
              <a:lnSpc>
                <a:spcPts val="2300"/>
              </a:lnSpc>
              <a:buNone/>
            </a:pPr>
            <a:r>
              <a:rPr lang="en-US" sz="2400" dirty="0">
                <a:solidFill>
                  <a:srgbClr val="272525"/>
                </a:solidFill>
                <a:latin typeface="Times New Roman" pitchFamily="18" charset="0"/>
                <a:ea typeface="Montserrat" pitchFamily="34" charset="-122"/>
                <a:cs typeface="Times New Roman" pitchFamily="18" charset="0"/>
              </a:rPr>
              <a:t>Trauma can lead to anxiety, depression, post-traumatic stress disorder (PTSD), and other mental health conditions.</a:t>
            </a:r>
            <a:endParaRPr lang="en-US" sz="2400" dirty="0">
              <a:latin typeface="Times New Roman" pitchFamily="18" charset="0"/>
              <a:cs typeface="Times New Roman" pitchFamily="18" charset="0"/>
            </a:endParaRPr>
          </a:p>
        </p:txBody>
      </p:sp>
      <p:sp>
        <p:nvSpPr>
          <p:cNvPr id="8" name="Shape 5"/>
          <p:cNvSpPr/>
          <p:nvPr/>
        </p:nvSpPr>
        <p:spPr>
          <a:xfrm>
            <a:off x="4665107" y="3484126"/>
            <a:ext cx="3827026" cy="1981914"/>
          </a:xfrm>
          <a:prstGeom prst="roundRect">
            <a:avLst>
              <a:gd name="adj" fmla="val 8458"/>
            </a:avLst>
          </a:prstGeom>
          <a:solidFill>
            <a:srgbClr val="EEEFF5"/>
          </a:solidFill>
          <a:ln/>
          <a:effectLst>
            <a:outerShdw blurRad="45720" dist="22860" dir="13500000" algn="bl" rotWithShape="0">
              <a:srgbClr val="FFFFFF">
                <a:alpha val="70000"/>
              </a:srgbClr>
            </a:outerShdw>
          </a:effectLst>
        </p:spPr>
      </p:sp>
      <p:sp>
        <p:nvSpPr>
          <p:cNvPr id="9" name="Text 6"/>
          <p:cNvSpPr/>
          <p:nvPr/>
        </p:nvSpPr>
        <p:spPr>
          <a:xfrm>
            <a:off x="4851321" y="3670340"/>
            <a:ext cx="2450663" cy="306229"/>
          </a:xfrm>
          <a:prstGeom prst="rect">
            <a:avLst/>
          </a:prstGeom>
          <a:noFill/>
          <a:ln/>
        </p:spPr>
        <p:txBody>
          <a:bodyPr wrap="none" lIns="0" tIns="0" rIns="0" bIns="0" rtlCol="0" anchor="t"/>
          <a:lstStyle/>
          <a:p>
            <a:pPr marL="0" indent="0">
              <a:lnSpc>
                <a:spcPts val="2400"/>
              </a:lnSpc>
              <a:buNone/>
            </a:pPr>
            <a:r>
              <a:rPr lang="en-US" sz="2800" b="1" u="sng" dirty="0">
                <a:solidFill>
                  <a:srgbClr val="272525"/>
                </a:solidFill>
                <a:latin typeface="Times New Roman" pitchFamily="18" charset="0"/>
                <a:ea typeface="Barlow" pitchFamily="34" charset="-122"/>
                <a:cs typeface="Times New Roman" pitchFamily="18" charset="0"/>
              </a:rPr>
              <a:t>Physical Impact</a:t>
            </a:r>
            <a:endParaRPr lang="en-US" sz="2800" u="sng" dirty="0">
              <a:latin typeface="Times New Roman" pitchFamily="18" charset="0"/>
              <a:cs typeface="Times New Roman" pitchFamily="18" charset="0"/>
            </a:endParaRPr>
          </a:p>
        </p:txBody>
      </p:sp>
      <p:sp>
        <p:nvSpPr>
          <p:cNvPr id="10" name="Text 7"/>
          <p:cNvSpPr/>
          <p:nvPr/>
        </p:nvSpPr>
        <p:spPr>
          <a:xfrm>
            <a:off x="4851321" y="4088249"/>
            <a:ext cx="3454598" cy="893683"/>
          </a:xfrm>
          <a:prstGeom prst="rect">
            <a:avLst/>
          </a:prstGeom>
          <a:noFill/>
          <a:ln/>
        </p:spPr>
        <p:txBody>
          <a:bodyPr wrap="square" lIns="0" tIns="0" rIns="0" bIns="0" rtlCol="0" anchor="t"/>
          <a:lstStyle/>
          <a:p>
            <a:pPr marL="0" indent="0">
              <a:lnSpc>
                <a:spcPts val="2300"/>
              </a:lnSpc>
              <a:buNone/>
            </a:pPr>
            <a:r>
              <a:rPr lang="en-US" sz="2400" dirty="0">
                <a:solidFill>
                  <a:srgbClr val="272525"/>
                </a:solidFill>
                <a:latin typeface="Times New Roman" pitchFamily="18" charset="0"/>
                <a:ea typeface="Montserrat" pitchFamily="34" charset="-122"/>
                <a:cs typeface="Times New Roman" pitchFamily="18" charset="0"/>
              </a:rPr>
              <a:t>Trauma can cause physical injuries, chronic pain, and health problems like headaches and insomnia.</a:t>
            </a:r>
            <a:endParaRPr lang="en-US" sz="2400" dirty="0">
              <a:latin typeface="Times New Roman" pitchFamily="18" charset="0"/>
              <a:cs typeface="Times New Roman" pitchFamily="18" charset="0"/>
            </a:endParaRPr>
          </a:p>
        </p:txBody>
      </p:sp>
      <p:sp>
        <p:nvSpPr>
          <p:cNvPr id="11" name="Shape 8"/>
          <p:cNvSpPr/>
          <p:nvPr/>
        </p:nvSpPr>
        <p:spPr>
          <a:xfrm>
            <a:off x="651867" y="5652254"/>
            <a:ext cx="3827026" cy="1981914"/>
          </a:xfrm>
          <a:prstGeom prst="roundRect">
            <a:avLst>
              <a:gd name="adj" fmla="val 8458"/>
            </a:avLst>
          </a:prstGeom>
          <a:solidFill>
            <a:srgbClr val="EEEFF5"/>
          </a:solidFill>
          <a:ln/>
          <a:effectLst>
            <a:outerShdw blurRad="45720" dist="22860" dir="13500000" algn="bl" rotWithShape="0">
              <a:srgbClr val="FFFFFF">
                <a:alpha val="70000"/>
              </a:srgbClr>
            </a:outerShdw>
          </a:effectLst>
        </p:spPr>
      </p:sp>
      <p:sp>
        <p:nvSpPr>
          <p:cNvPr id="12" name="Text 9"/>
          <p:cNvSpPr/>
          <p:nvPr/>
        </p:nvSpPr>
        <p:spPr>
          <a:xfrm>
            <a:off x="838081" y="5838468"/>
            <a:ext cx="2450663" cy="306229"/>
          </a:xfrm>
          <a:prstGeom prst="rect">
            <a:avLst/>
          </a:prstGeom>
          <a:noFill/>
          <a:ln/>
        </p:spPr>
        <p:txBody>
          <a:bodyPr wrap="none" lIns="0" tIns="0" rIns="0" bIns="0" rtlCol="0" anchor="t"/>
          <a:lstStyle/>
          <a:p>
            <a:pPr marL="0" indent="0">
              <a:lnSpc>
                <a:spcPts val="2400"/>
              </a:lnSpc>
              <a:buNone/>
            </a:pPr>
            <a:r>
              <a:rPr lang="en-US" sz="2800" b="1" u="sng" dirty="0">
                <a:solidFill>
                  <a:srgbClr val="272525"/>
                </a:solidFill>
                <a:latin typeface="Times New Roman" pitchFamily="18" charset="0"/>
                <a:ea typeface="Barlow" pitchFamily="34" charset="-122"/>
                <a:cs typeface="Times New Roman" pitchFamily="18" charset="0"/>
              </a:rPr>
              <a:t>Social Impact</a:t>
            </a:r>
            <a:endParaRPr lang="en-US" sz="2800" u="sng" dirty="0">
              <a:latin typeface="Times New Roman" pitchFamily="18" charset="0"/>
              <a:cs typeface="Times New Roman" pitchFamily="18" charset="0"/>
            </a:endParaRPr>
          </a:p>
        </p:txBody>
      </p:sp>
      <p:sp>
        <p:nvSpPr>
          <p:cNvPr id="13" name="Text 10"/>
          <p:cNvSpPr/>
          <p:nvPr/>
        </p:nvSpPr>
        <p:spPr>
          <a:xfrm>
            <a:off x="838081" y="6256377"/>
            <a:ext cx="3454598" cy="1191577"/>
          </a:xfrm>
          <a:prstGeom prst="rect">
            <a:avLst/>
          </a:prstGeom>
          <a:noFill/>
          <a:ln/>
        </p:spPr>
        <p:txBody>
          <a:bodyPr wrap="square" lIns="0" tIns="0" rIns="0" bIns="0" rtlCol="0" anchor="t"/>
          <a:lstStyle/>
          <a:p>
            <a:pPr marL="0" indent="0">
              <a:lnSpc>
                <a:spcPts val="2300"/>
              </a:lnSpc>
              <a:buNone/>
            </a:pPr>
            <a:r>
              <a:rPr lang="en-US" sz="2400" dirty="0">
                <a:solidFill>
                  <a:srgbClr val="272525"/>
                </a:solidFill>
                <a:latin typeface="Times New Roman" pitchFamily="18" charset="0"/>
                <a:ea typeface="Montserrat" pitchFamily="34" charset="-122"/>
                <a:cs typeface="Times New Roman" pitchFamily="18" charset="0"/>
              </a:rPr>
              <a:t>Trauma can affect relationships, work, and social life. It can lead to isolation and difficulty trusting others.</a:t>
            </a:r>
            <a:endParaRPr lang="en-US" sz="2400" dirty="0">
              <a:latin typeface="Times New Roman" pitchFamily="18" charset="0"/>
              <a:cs typeface="Times New Roman" pitchFamily="18" charset="0"/>
            </a:endParaRPr>
          </a:p>
        </p:txBody>
      </p:sp>
      <p:sp>
        <p:nvSpPr>
          <p:cNvPr id="14" name="Shape 11"/>
          <p:cNvSpPr/>
          <p:nvPr/>
        </p:nvSpPr>
        <p:spPr>
          <a:xfrm>
            <a:off x="4665107" y="5652254"/>
            <a:ext cx="3827026" cy="1981914"/>
          </a:xfrm>
          <a:prstGeom prst="roundRect">
            <a:avLst>
              <a:gd name="adj" fmla="val 8458"/>
            </a:avLst>
          </a:prstGeom>
          <a:solidFill>
            <a:srgbClr val="EEEFF5"/>
          </a:solidFill>
          <a:ln/>
          <a:effectLst>
            <a:outerShdw blurRad="45720" dist="22860" dir="13500000" algn="bl" rotWithShape="0">
              <a:srgbClr val="FFFFFF">
                <a:alpha val="70000"/>
              </a:srgbClr>
            </a:outerShdw>
          </a:effectLst>
        </p:spPr>
      </p:sp>
      <p:sp>
        <p:nvSpPr>
          <p:cNvPr id="15" name="Text 12"/>
          <p:cNvSpPr/>
          <p:nvPr/>
        </p:nvSpPr>
        <p:spPr>
          <a:xfrm>
            <a:off x="4851321" y="5838468"/>
            <a:ext cx="2450663" cy="306229"/>
          </a:xfrm>
          <a:prstGeom prst="rect">
            <a:avLst/>
          </a:prstGeom>
          <a:noFill/>
          <a:ln/>
        </p:spPr>
        <p:txBody>
          <a:bodyPr wrap="none" lIns="0" tIns="0" rIns="0" bIns="0" rtlCol="0" anchor="t"/>
          <a:lstStyle/>
          <a:p>
            <a:pPr marL="0" indent="0">
              <a:lnSpc>
                <a:spcPts val="2400"/>
              </a:lnSpc>
              <a:buNone/>
            </a:pPr>
            <a:r>
              <a:rPr lang="en-US" sz="2800" b="1" u="sng" dirty="0">
                <a:solidFill>
                  <a:srgbClr val="272525"/>
                </a:solidFill>
                <a:latin typeface="Times New Roman" pitchFamily="18" charset="0"/>
                <a:ea typeface="Barlow" pitchFamily="34" charset="-122"/>
                <a:cs typeface="Times New Roman" pitchFamily="18" charset="0"/>
              </a:rPr>
              <a:t>Behavioral Impact</a:t>
            </a:r>
            <a:endParaRPr lang="en-US" sz="2800" u="sng" dirty="0">
              <a:latin typeface="Times New Roman" pitchFamily="18" charset="0"/>
              <a:cs typeface="Times New Roman" pitchFamily="18" charset="0"/>
            </a:endParaRPr>
          </a:p>
        </p:txBody>
      </p:sp>
      <p:sp>
        <p:nvSpPr>
          <p:cNvPr id="16" name="Text 13"/>
          <p:cNvSpPr/>
          <p:nvPr/>
        </p:nvSpPr>
        <p:spPr>
          <a:xfrm>
            <a:off x="4851321" y="6256377"/>
            <a:ext cx="3454598" cy="1191577"/>
          </a:xfrm>
          <a:prstGeom prst="rect">
            <a:avLst/>
          </a:prstGeom>
          <a:noFill/>
          <a:ln/>
        </p:spPr>
        <p:txBody>
          <a:bodyPr wrap="square" lIns="0" tIns="0" rIns="0" bIns="0" rtlCol="0" anchor="t"/>
          <a:lstStyle/>
          <a:p>
            <a:pPr marL="0" indent="0">
              <a:lnSpc>
                <a:spcPts val="2300"/>
              </a:lnSpc>
              <a:buNone/>
            </a:pPr>
            <a:r>
              <a:rPr lang="en-US" sz="2400" dirty="0">
                <a:solidFill>
                  <a:srgbClr val="272525"/>
                </a:solidFill>
                <a:latin typeface="Times New Roman" pitchFamily="18" charset="0"/>
                <a:ea typeface="Montserrat" pitchFamily="34" charset="-122"/>
                <a:cs typeface="Times New Roman" pitchFamily="18" charset="0"/>
              </a:rPr>
              <a:t>Trauma can lead to changes in behavior, such as substance abuse, risky behaviors, and difficulty regulating emotions.</a:t>
            </a:r>
            <a:endParaRPr lang="en-US" sz="2400" dirty="0">
              <a:latin typeface="Times New Roman" pitchFamily="18" charset="0"/>
              <a:cs typeface="Times New Roman" pitchFamily="18" charset="0"/>
            </a:endParaRPr>
          </a:p>
        </p:txBody>
      </p:sp>
      <p:sp>
        <p:nvSpPr>
          <p:cNvPr id="17" name="سهم إلى اليمين 16"/>
          <p:cNvSpPr/>
          <p:nvPr/>
        </p:nvSpPr>
        <p:spPr>
          <a:xfrm>
            <a:off x="12984481" y="7635240"/>
            <a:ext cx="1432560" cy="60655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10" grpId="0" animBg="1"/>
      <p:bldP spid="12" grpId="0" animBg="1"/>
      <p:bldP spid="13"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8309" y="348020"/>
            <a:ext cx="5701546" cy="712708"/>
          </a:xfrm>
          <a:prstGeom prst="rect">
            <a:avLst/>
          </a:prstGeom>
          <a:noFill/>
          <a:ln/>
        </p:spPr>
        <p:txBody>
          <a:bodyPr wrap="none" lIns="0" tIns="0" rIns="0" bIns="0" rtlCol="0" anchor="t"/>
          <a:lstStyle/>
          <a:p>
            <a:pPr marL="0" indent="0">
              <a:lnSpc>
                <a:spcPts val="5600"/>
              </a:lnSpc>
              <a:buNone/>
            </a:pPr>
            <a:r>
              <a:rPr lang="en-US" sz="4450" b="1" dirty="0">
                <a:solidFill>
                  <a:srgbClr val="7068F4"/>
                </a:solidFill>
                <a:latin typeface="Barlow" pitchFamily="34" charset="0"/>
                <a:ea typeface="Barlow" pitchFamily="34" charset="-122"/>
                <a:cs typeface="Barlow" pitchFamily="34" charset="-120"/>
              </a:rPr>
              <a:t>Causes of Trauma</a:t>
            </a:r>
            <a:endParaRPr lang="en-US" sz="4450" dirty="0"/>
          </a:p>
        </p:txBody>
      </p:sp>
      <p:sp>
        <p:nvSpPr>
          <p:cNvPr id="4" name="Text 1"/>
          <p:cNvSpPr/>
          <p:nvPr/>
        </p:nvSpPr>
        <p:spPr>
          <a:xfrm>
            <a:off x="758309" y="1263729"/>
            <a:ext cx="7627382" cy="693420"/>
          </a:xfrm>
          <a:prstGeom prst="rect">
            <a:avLst/>
          </a:prstGeom>
          <a:noFill/>
          <a:ln/>
        </p:spPr>
        <p:txBody>
          <a:bodyPr wrap="square" lIns="0" tIns="0" rIns="0" bIns="0" rtlCol="0" anchor="t"/>
          <a:lstStyle/>
          <a:p>
            <a:pPr marL="0" indent="0">
              <a:lnSpc>
                <a:spcPts val="2700"/>
              </a:lnSpc>
              <a:buNone/>
            </a:pPr>
            <a:r>
              <a:rPr lang="en-US" sz="2400" dirty="0">
                <a:solidFill>
                  <a:srgbClr val="272525"/>
                </a:solidFill>
                <a:latin typeface="Times New Roman" pitchFamily="18" charset="0"/>
                <a:ea typeface="Montserrat" pitchFamily="34" charset="-122"/>
                <a:cs typeface="Times New Roman" pitchFamily="18" charset="0"/>
              </a:rPr>
              <a:t>The causes of trauma are diverse and can range from single, isolated events to ongoing, chronic experiences. Common causes include:</a:t>
            </a:r>
            <a:endParaRPr lang="en-US" sz="2400" dirty="0">
              <a:latin typeface="Times New Roman" pitchFamily="18" charset="0"/>
              <a:cs typeface="Times New Roman" pitchFamily="18" charset="0"/>
            </a:endParaRPr>
          </a:p>
        </p:txBody>
      </p:sp>
      <p:sp>
        <p:nvSpPr>
          <p:cNvPr id="5" name="Shape 2"/>
          <p:cNvSpPr/>
          <p:nvPr/>
        </p:nvSpPr>
        <p:spPr>
          <a:xfrm>
            <a:off x="758309" y="2947511"/>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sp>
      <p:sp>
        <p:nvSpPr>
          <p:cNvPr id="6" name="Text 3"/>
          <p:cNvSpPr/>
          <p:nvPr/>
        </p:nvSpPr>
        <p:spPr>
          <a:xfrm>
            <a:off x="941427" y="3020139"/>
            <a:ext cx="121087" cy="342067"/>
          </a:xfrm>
          <a:prstGeom prst="rect">
            <a:avLst/>
          </a:prstGeom>
          <a:noFill/>
          <a:ln/>
        </p:spPr>
        <p:txBody>
          <a:bodyPr wrap="none" lIns="0" tIns="0" rIns="0" bIns="0" rtlCol="0" anchor="t"/>
          <a:lstStyle/>
          <a:p>
            <a:pPr marL="0" indent="0" algn="ctr">
              <a:lnSpc>
                <a:spcPts val="2650"/>
              </a:lnSpc>
              <a:buNone/>
            </a:pPr>
            <a:r>
              <a:rPr lang="en-US" sz="2650" b="1" dirty="0">
                <a:solidFill>
                  <a:srgbClr val="272525"/>
                </a:solidFill>
                <a:latin typeface="Barlow" pitchFamily="34" charset="0"/>
                <a:ea typeface="Barlow" pitchFamily="34" charset="-122"/>
                <a:cs typeface="Barlow" pitchFamily="34" charset="-120"/>
              </a:rPr>
              <a:t>1</a:t>
            </a:r>
            <a:endParaRPr lang="en-US" sz="2650" dirty="0"/>
          </a:p>
        </p:txBody>
      </p:sp>
      <p:sp>
        <p:nvSpPr>
          <p:cNvPr id="7" name="Text 4"/>
          <p:cNvSpPr/>
          <p:nvPr/>
        </p:nvSpPr>
        <p:spPr>
          <a:xfrm>
            <a:off x="1462326" y="2947511"/>
            <a:ext cx="2850713" cy="356235"/>
          </a:xfrm>
          <a:prstGeom prst="rect">
            <a:avLst/>
          </a:prstGeom>
          <a:noFill/>
          <a:ln/>
        </p:spPr>
        <p:txBody>
          <a:bodyPr wrap="none" lIns="0" tIns="0" rIns="0" bIns="0" rtlCol="0" anchor="t"/>
          <a:lstStyle/>
          <a:p>
            <a:pPr marL="0" indent="0">
              <a:lnSpc>
                <a:spcPts val="2800"/>
              </a:lnSpc>
              <a:buNone/>
            </a:pPr>
            <a:r>
              <a:rPr lang="en-US" sz="2800" b="1" u="sng" dirty="0">
                <a:solidFill>
                  <a:srgbClr val="272525"/>
                </a:solidFill>
                <a:latin typeface="Times New Roman" pitchFamily="18" charset="0"/>
                <a:ea typeface="Barlow" pitchFamily="34" charset="-122"/>
                <a:cs typeface="Times New Roman" pitchFamily="18" charset="0"/>
              </a:rPr>
              <a:t>Physical Abuse</a:t>
            </a:r>
            <a:endParaRPr lang="en-US" sz="2800" u="sng" dirty="0">
              <a:latin typeface="Times New Roman" pitchFamily="18" charset="0"/>
              <a:cs typeface="Times New Roman" pitchFamily="18" charset="0"/>
            </a:endParaRPr>
          </a:p>
        </p:txBody>
      </p:sp>
      <p:sp>
        <p:nvSpPr>
          <p:cNvPr id="8" name="Text 5"/>
          <p:cNvSpPr/>
          <p:nvPr/>
        </p:nvSpPr>
        <p:spPr>
          <a:xfrm>
            <a:off x="1462326" y="3433643"/>
            <a:ext cx="3001447" cy="1040130"/>
          </a:xfrm>
          <a:prstGeom prst="rect">
            <a:avLst/>
          </a:prstGeom>
          <a:noFill/>
          <a:ln/>
        </p:spPr>
        <p:txBody>
          <a:bodyPr wrap="square" lIns="0" tIns="0" rIns="0" bIns="0" rtlCol="0" anchor="t"/>
          <a:lstStyle/>
          <a:p>
            <a:pPr marL="0" indent="0">
              <a:lnSpc>
                <a:spcPts val="2700"/>
              </a:lnSpc>
              <a:buNone/>
            </a:pPr>
            <a:r>
              <a:rPr lang="en-US" sz="2400" dirty="0">
                <a:solidFill>
                  <a:srgbClr val="272525"/>
                </a:solidFill>
                <a:latin typeface="Times New Roman" pitchFamily="18" charset="0"/>
                <a:ea typeface="Montserrat" pitchFamily="34" charset="-122"/>
                <a:cs typeface="Times New Roman" pitchFamily="18" charset="0"/>
              </a:rPr>
              <a:t>Intentional acts of violence, such as hitting, kicking, or burning.</a:t>
            </a:r>
            <a:endParaRPr lang="en-US" sz="2400" dirty="0">
              <a:latin typeface="Times New Roman" pitchFamily="18" charset="0"/>
              <a:cs typeface="Times New Roman" pitchFamily="18" charset="0"/>
            </a:endParaRPr>
          </a:p>
        </p:txBody>
      </p:sp>
      <p:sp>
        <p:nvSpPr>
          <p:cNvPr id="9" name="Shape 6"/>
          <p:cNvSpPr/>
          <p:nvPr/>
        </p:nvSpPr>
        <p:spPr>
          <a:xfrm>
            <a:off x="4680347" y="2947511"/>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sp>
      <p:sp>
        <p:nvSpPr>
          <p:cNvPr id="10" name="Text 7"/>
          <p:cNvSpPr/>
          <p:nvPr/>
        </p:nvSpPr>
        <p:spPr>
          <a:xfrm>
            <a:off x="4828223" y="3020139"/>
            <a:ext cx="191572" cy="342067"/>
          </a:xfrm>
          <a:prstGeom prst="rect">
            <a:avLst/>
          </a:prstGeom>
          <a:noFill/>
          <a:ln/>
        </p:spPr>
        <p:txBody>
          <a:bodyPr wrap="none" lIns="0" tIns="0" rIns="0" bIns="0" rtlCol="0" anchor="t"/>
          <a:lstStyle/>
          <a:p>
            <a:pPr marL="0" indent="0" algn="ctr">
              <a:lnSpc>
                <a:spcPts val="2650"/>
              </a:lnSpc>
              <a:buNone/>
            </a:pPr>
            <a:r>
              <a:rPr lang="en-US" sz="2650" b="1" dirty="0">
                <a:solidFill>
                  <a:srgbClr val="272525"/>
                </a:solidFill>
                <a:latin typeface="Barlow" pitchFamily="34" charset="0"/>
                <a:ea typeface="Barlow" pitchFamily="34" charset="-122"/>
                <a:cs typeface="Barlow" pitchFamily="34" charset="-120"/>
              </a:rPr>
              <a:t>2</a:t>
            </a:r>
            <a:endParaRPr lang="en-US" sz="2650" dirty="0"/>
          </a:p>
        </p:txBody>
      </p:sp>
      <p:sp>
        <p:nvSpPr>
          <p:cNvPr id="11" name="Text 8"/>
          <p:cNvSpPr/>
          <p:nvPr/>
        </p:nvSpPr>
        <p:spPr>
          <a:xfrm>
            <a:off x="5384363" y="2947511"/>
            <a:ext cx="2850713" cy="356235"/>
          </a:xfrm>
          <a:prstGeom prst="rect">
            <a:avLst/>
          </a:prstGeom>
          <a:noFill/>
          <a:ln/>
        </p:spPr>
        <p:txBody>
          <a:bodyPr wrap="none" lIns="0" tIns="0" rIns="0" bIns="0" rtlCol="0" anchor="t"/>
          <a:lstStyle/>
          <a:p>
            <a:pPr marL="0" indent="0">
              <a:lnSpc>
                <a:spcPts val="2800"/>
              </a:lnSpc>
              <a:buNone/>
            </a:pPr>
            <a:r>
              <a:rPr lang="en-US" sz="2800" b="1" u="sng" dirty="0">
                <a:solidFill>
                  <a:srgbClr val="272525"/>
                </a:solidFill>
                <a:latin typeface="Times New Roman" pitchFamily="18" charset="0"/>
                <a:ea typeface="Barlow" pitchFamily="34" charset="-122"/>
                <a:cs typeface="Times New Roman" pitchFamily="18" charset="0"/>
              </a:rPr>
              <a:t>Sexual Abuse</a:t>
            </a:r>
            <a:endParaRPr lang="en-US" sz="2800" u="sng" dirty="0">
              <a:latin typeface="Times New Roman" pitchFamily="18" charset="0"/>
              <a:cs typeface="Times New Roman" pitchFamily="18" charset="0"/>
            </a:endParaRPr>
          </a:p>
        </p:txBody>
      </p:sp>
      <p:sp>
        <p:nvSpPr>
          <p:cNvPr id="12" name="Text 9"/>
          <p:cNvSpPr/>
          <p:nvPr/>
        </p:nvSpPr>
        <p:spPr>
          <a:xfrm>
            <a:off x="5384363" y="3433643"/>
            <a:ext cx="3001447" cy="1386840"/>
          </a:xfrm>
          <a:prstGeom prst="rect">
            <a:avLst/>
          </a:prstGeom>
          <a:noFill/>
          <a:ln/>
        </p:spPr>
        <p:txBody>
          <a:bodyPr wrap="square" lIns="0" tIns="0" rIns="0" bIns="0" rtlCol="0" anchor="t"/>
          <a:lstStyle/>
          <a:p>
            <a:pPr marL="0" indent="0">
              <a:lnSpc>
                <a:spcPts val="2700"/>
              </a:lnSpc>
              <a:buNone/>
            </a:pPr>
            <a:r>
              <a:rPr lang="en-US" sz="2400" dirty="0">
                <a:solidFill>
                  <a:srgbClr val="272525"/>
                </a:solidFill>
                <a:latin typeface="Times New Roman" pitchFamily="18" charset="0"/>
                <a:ea typeface="Montserrat" pitchFamily="34" charset="-122"/>
                <a:cs typeface="Times New Roman" pitchFamily="18" charset="0"/>
              </a:rPr>
              <a:t>Any unwanted sexual contact, including rape, molestation, and exploitation.</a:t>
            </a:r>
            <a:endParaRPr lang="en-US" sz="2400" dirty="0">
              <a:latin typeface="Times New Roman" pitchFamily="18" charset="0"/>
              <a:cs typeface="Times New Roman" pitchFamily="18" charset="0"/>
            </a:endParaRPr>
          </a:p>
        </p:txBody>
      </p:sp>
      <p:sp>
        <p:nvSpPr>
          <p:cNvPr id="13" name="Shape 10"/>
          <p:cNvSpPr/>
          <p:nvPr/>
        </p:nvSpPr>
        <p:spPr>
          <a:xfrm>
            <a:off x="758309" y="5280779"/>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sp>
      <p:sp>
        <p:nvSpPr>
          <p:cNvPr id="14" name="Text 11"/>
          <p:cNvSpPr/>
          <p:nvPr/>
        </p:nvSpPr>
        <p:spPr>
          <a:xfrm>
            <a:off x="909638" y="5353407"/>
            <a:ext cx="184666" cy="342067"/>
          </a:xfrm>
          <a:prstGeom prst="rect">
            <a:avLst/>
          </a:prstGeom>
          <a:noFill/>
          <a:ln/>
        </p:spPr>
        <p:txBody>
          <a:bodyPr wrap="none" lIns="0" tIns="0" rIns="0" bIns="0" rtlCol="0" anchor="t"/>
          <a:lstStyle/>
          <a:p>
            <a:pPr marL="0" indent="0" algn="ctr">
              <a:lnSpc>
                <a:spcPts val="2650"/>
              </a:lnSpc>
              <a:buNone/>
            </a:pPr>
            <a:r>
              <a:rPr lang="en-US" sz="2650" b="1" dirty="0">
                <a:solidFill>
                  <a:srgbClr val="272525"/>
                </a:solidFill>
                <a:latin typeface="Barlow" pitchFamily="34" charset="0"/>
                <a:ea typeface="Barlow" pitchFamily="34" charset="-122"/>
                <a:cs typeface="Barlow" pitchFamily="34" charset="-120"/>
              </a:rPr>
              <a:t>3</a:t>
            </a:r>
            <a:endParaRPr lang="en-US" sz="2650" dirty="0"/>
          </a:p>
        </p:txBody>
      </p:sp>
      <p:sp>
        <p:nvSpPr>
          <p:cNvPr id="15" name="Text 12"/>
          <p:cNvSpPr/>
          <p:nvPr/>
        </p:nvSpPr>
        <p:spPr>
          <a:xfrm>
            <a:off x="1462326" y="5280779"/>
            <a:ext cx="2850713" cy="356235"/>
          </a:xfrm>
          <a:prstGeom prst="rect">
            <a:avLst/>
          </a:prstGeom>
          <a:noFill/>
          <a:ln/>
        </p:spPr>
        <p:txBody>
          <a:bodyPr wrap="none" lIns="0" tIns="0" rIns="0" bIns="0" rtlCol="0" anchor="t"/>
          <a:lstStyle/>
          <a:p>
            <a:pPr marL="0" indent="0">
              <a:lnSpc>
                <a:spcPts val="2800"/>
              </a:lnSpc>
              <a:buNone/>
            </a:pPr>
            <a:r>
              <a:rPr lang="en-US" sz="2800" b="1" u="sng" dirty="0">
                <a:solidFill>
                  <a:srgbClr val="272525"/>
                </a:solidFill>
                <a:latin typeface="Times New Roman" pitchFamily="18" charset="0"/>
                <a:ea typeface="Barlow" pitchFamily="34" charset="-122"/>
                <a:cs typeface="Times New Roman" pitchFamily="18" charset="0"/>
              </a:rPr>
              <a:t>Emotional Abuse</a:t>
            </a:r>
            <a:endParaRPr lang="en-US" sz="2800" u="sng" dirty="0">
              <a:latin typeface="Times New Roman" pitchFamily="18" charset="0"/>
              <a:cs typeface="Times New Roman" pitchFamily="18" charset="0"/>
            </a:endParaRPr>
          </a:p>
        </p:txBody>
      </p:sp>
      <p:sp>
        <p:nvSpPr>
          <p:cNvPr id="16" name="Text 13"/>
          <p:cNvSpPr/>
          <p:nvPr/>
        </p:nvSpPr>
        <p:spPr>
          <a:xfrm>
            <a:off x="1462326" y="5766911"/>
            <a:ext cx="3001447" cy="1733550"/>
          </a:xfrm>
          <a:prstGeom prst="rect">
            <a:avLst/>
          </a:prstGeom>
          <a:noFill/>
          <a:ln/>
        </p:spPr>
        <p:txBody>
          <a:bodyPr wrap="square" lIns="0" tIns="0" rIns="0" bIns="0" rtlCol="0" anchor="t"/>
          <a:lstStyle/>
          <a:p>
            <a:pPr marL="0" indent="0">
              <a:lnSpc>
                <a:spcPts val="2700"/>
              </a:lnSpc>
              <a:buNone/>
            </a:pPr>
            <a:r>
              <a:rPr lang="en-US" sz="2400" dirty="0">
                <a:solidFill>
                  <a:srgbClr val="272525"/>
                </a:solidFill>
                <a:latin typeface="Times New Roman" pitchFamily="18" charset="0"/>
                <a:ea typeface="Montserrat" pitchFamily="34" charset="-122"/>
                <a:cs typeface="Times New Roman" pitchFamily="18" charset="0"/>
              </a:rPr>
              <a:t>Pattern of behaviors that damage a person's self-esteem, including verbal abuse, threats, and intimidation.</a:t>
            </a:r>
            <a:endParaRPr lang="en-US" sz="2400" dirty="0">
              <a:latin typeface="Times New Roman" pitchFamily="18" charset="0"/>
              <a:cs typeface="Times New Roman" pitchFamily="18" charset="0"/>
            </a:endParaRPr>
          </a:p>
        </p:txBody>
      </p:sp>
      <p:sp>
        <p:nvSpPr>
          <p:cNvPr id="17" name="Shape 14"/>
          <p:cNvSpPr/>
          <p:nvPr/>
        </p:nvSpPr>
        <p:spPr>
          <a:xfrm>
            <a:off x="4680347" y="5280779"/>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sp>
      <p:sp>
        <p:nvSpPr>
          <p:cNvPr id="18" name="Text 15"/>
          <p:cNvSpPr/>
          <p:nvPr/>
        </p:nvSpPr>
        <p:spPr>
          <a:xfrm>
            <a:off x="4820603" y="5353407"/>
            <a:ext cx="206931" cy="342067"/>
          </a:xfrm>
          <a:prstGeom prst="rect">
            <a:avLst/>
          </a:prstGeom>
          <a:noFill/>
          <a:ln/>
        </p:spPr>
        <p:txBody>
          <a:bodyPr wrap="none" lIns="0" tIns="0" rIns="0" bIns="0" rtlCol="0" anchor="t"/>
          <a:lstStyle/>
          <a:p>
            <a:pPr marL="0" indent="0" algn="ctr">
              <a:lnSpc>
                <a:spcPts val="2650"/>
              </a:lnSpc>
              <a:buNone/>
            </a:pPr>
            <a:r>
              <a:rPr lang="en-US" sz="2650" b="1" dirty="0">
                <a:solidFill>
                  <a:srgbClr val="272525"/>
                </a:solidFill>
                <a:latin typeface="Barlow" pitchFamily="34" charset="0"/>
                <a:ea typeface="Barlow" pitchFamily="34" charset="-122"/>
                <a:cs typeface="Barlow" pitchFamily="34" charset="-120"/>
              </a:rPr>
              <a:t>4</a:t>
            </a:r>
            <a:endParaRPr lang="en-US" sz="2650" dirty="0"/>
          </a:p>
        </p:txBody>
      </p:sp>
      <p:sp>
        <p:nvSpPr>
          <p:cNvPr id="19" name="Text 16"/>
          <p:cNvSpPr/>
          <p:nvPr/>
        </p:nvSpPr>
        <p:spPr>
          <a:xfrm>
            <a:off x="5384363" y="5280779"/>
            <a:ext cx="2850713" cy="356235"/>
          </a:xfrm>
          <a:prstGeom prst="rect">
            <a:avLst/>
          </a:prstGeom>
          <a:noFill/>
          <a:ln/>
        </p:spPr>
        <p:txBody>
          <a:bodyPr wrap="none" lIns="0" tIns="0" rIns="0" bIns="0" rtlCol="0" anchor="t"/>
          <a:lstStyle/>
          <a:p>
            <a:pPr marL="0" indent="0">
              <a:lnSpc>
                <a:spcPts val="2800"/>
              </a:lnSpc>
              <a:buNone/>
            </a:pPr>
            <a:r>
              <a:rPr lang="en-US" sz="2800" b="1" u="sng" dirty="0">
                <a:solidFill>
                  <a:srgbClr val="272525"/>
                </a:solidFill>
                <a:latin typeface="Times New Roman" pitchFamily="18" charset="0"/>
                <a:ea typeface="Barlow" pitchFamily="34" charset="-122"/>
                <a:cs typeface="Times New Roman" pitchFamily="18" charset="0"/>
              </a:rPr>
              <a:t>Neglect</a:t>
            </a:r>
            <a:endParaRPr lang="en-US" sz="2800" u="sng" dirty="0">
              <a:latin typeface="Times New Roman" pitchFamily="18" charset="0"/>
              <a:cs typeface="Times New Roman" pitchFamily="18" charset="0"/>
            </a:endParaRPr>
          </a:p>
        </p:txBody>
      </p:sp>
      <p:sp>
        <p:nvSpPr>
          <p:cNvPr id="20" name="Text 17"/>
          <p:cNvSpPr/>
          <p:nvPr/>
        </p:nvSpPr>
        <p:spPr>
          <a:xfrm>
            <a:off x="5384363" y="5766911"/>
            <a:ext cx="3001447" cy="1040130"/>
          </a:xfrm>
          <a:prstGeom prst="rect">
            <a:avLst/>
          </a:prstGeom>
          <a:noFill/>
          <a:ln/>
        </p:spPr>
        <p:txBody>
          <a:bodyPr wrap="square" lIns="0" tIns="0" rIns="0" bIns="0" rtlCol="0" anchor="t"/>
          <a:lstStyle/>
          <a:p>
            <a:pPr marL="0" indent="0">
              <a:lnSpc>
                <a:spcPts val="2700"/>
              </a:lnSpc>
              <a:buNone/>
            </a:pPr>
            <a:r>
              <a:rPr lang="en-US" sz="2400" dirty="0">
                <a:solidFill>
                  <a:srgbClr val="272525"/>
                </a:solidFill>
                <a:latin typeface="Times New Roman" pitchFamily="18" charset="0"/>
                <a:ea typeface="Montserrat" pitchFamily="34" charset="-122"/>
                <a:cs typeface="Times New Roman" pitchFamily="18" charset="0"/>
              </a:rPr>
              <a:t>Failure to provide basic needs, such as food, shelter, and medical care.</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58309" y="708422"/>
            <a:ext cx="6121479" cy="712708"/>
          </a:xfrm>
          <a:prstGeom prst="rect">
            <a:avLst/>
          </a:prstGeom>
          <a:noFill/>
          <a:ln/>
        </p:spPr>
        <p:txBody>
          <a:bodyPr wrap="none" lIns="0" tIns="0" rIns="0" bIns="0" rtlCol="0" anchor="t"/>
          <a:lstStyle/>
          <a:p>
            <a:pPr marL="0" indent="0">
              <a:lnSpc>
                <a:spcPts val="5600"/>
              </a:lnSpc>
              <a:buNone/>
            </a:pPr>
            <a:r>
              <a:rPr lang="en-US" sz="4450" b="1" dirty="0">
                <a:solidFill>
                  <a:srgbClr val="7068F4"/>
                </a:solidFill>
                <a:latin typeface="Barlow" pitchFamily="34" charset="0"/>
                <a:ea typeface="Barlow" pitchFamily="34" charset="-122"/>
                <a:cs typeface="Barlow" pitchFamily="34" charset="-120"/>
              </a:rPr>
              <a:t>Classification of Trauma</a:t>
            </a:r>
            <a:endParaRPr lang="en-US" sz="4450" b="1" dirty="0"/>
          </a:p>
        </p:txBody>
      </p:sp>
      <p:sp>
        <p:nvSpPr>
          <p:cNvPr id="3" name="Text 1"/>
          <p:cNvSpPr/>
          <p:nvPr/>
        </p:nvSpPr>
        <p:spPr>
          <a:xfrm>
            <a:off x="758309" y="1625798"/>
            <a:ext cx="13113782" cy="1528882"/>
          </a:xfrm>
          <a:prstGeom prst="rect">
            <a:avLst/>
          </a:prstGeom>
          <a:noFill/>
          <a:ln/>
        </p:spPr>
        <p:txBody>
          <a:bodyPr wrap="square" lIns="0" tIns="0" rIns="0" bIns="0" rtlCol="0" anchor="t"/>
          <a:lstStyle/>
          <a:p>
            <a:pPr marL="0" indent="0">
              <a:lnSpc>
                <a:spcPts val="2700"/>
              </a:lnSpc>
              <a:buNone/>
            </a:pPr>
            <a:r>
              <a:rPr lang="en-US" sz="2800" b="1" dirty="0">
                <a:solidFill>
                  <a:srgbClr val="272525"/>
                </a:solidFill>
                <a:latin typeface="Times New Roman" pitchFamily="18" charset="0"/>
                <a:ea typeface="Montserrat" pitchFamily="34" charset="-122"/>
                <a:cs typeface="Times New Roman" pitchFamily="18" charset="0"/>
              </a:rPr>
              <a:t>Trauma can be classified into different categories based on the nature of the event, its impact, and the duration of exposure. Some common classifications include:</a:t>
            </a:r>
            <a:endParaRPr lang="en-US" sz="2800" b="1" dirty="0">
              <a:latin typeface="Times New Roman" pitchFamily="18" charset="0"/>
              <a:cs typeface="Times New Roman" pitchFamily="18" charset="0"/>
            </a:endParaRPr>
          </a:p>
        </p:txBody>
      </p:sp>
      <p:sp>
        <p:nvSpPr>
          <p:cNvPr id="4" name="Text 2"/>
          <p:cNvSpPr/>
          <p:nvPr/>
        </p:nvSpPr>
        <p:spPr>
          <a:xfrm>
            <a:off x="758309" y="2657594"/>
            <a:ext cx="2850713" cy="356235"/>
          </a:xfrm>
          <a:prstGeom prst="rect">
            <a:avLst/>
          </a:prstGeom>
          <a:noFill/>
          <a:ln/>
        </p:spPr>
        <p:txBody>
          <a:bodyPr wrap="none" lIns="0" tIns="0" rIns="0" bIns="0" rtlCol="0" anchor="t"/>
          <a:lstStyle/>
          <a:p>
            <a:pPr marL="0" indent="0">
              <a:lnSpc>
                <a:spcPts val="2800"/>
              </a:lnSpc>
              <a:buNone/>
            </a:pPr>
            <a:r>
              <a:rPr lang="en-US" sz="2800" b="1" dirty="0">
                <a:solidFill>
                  <a:srgbClr val="7068F4"/>
                </a:solidFill>
                <a:latin typeface="Times New Roman" pitchFamily="18" charset="0"/>
                <a:ea typeface="Barlow" pitchFamily="34" charset="-122"/>
                <a:cs typeface="Times New Roman" pitchFamily="18" charset="0"/>
              </a:rPr>
              <a:t>Acute Trauma</a:t>
            </a:r>
            <a:endParaRPr lang="en-US" sz="2800" b="1" dirty="0">
              <a:latin typeface="Times New Roman" pitchFamily="18" charset="0"/>
              <a:cs typeface="Times New Roman" pitchFamily="18" charset="0"/>
            </a:endParaRPr>
          </a:p>
        </p:txBody>
      </p:sp>
      <p:sp>
        <p:nvSpPr>
          <p:cNvPr id="5" name="Text 3"/>
          <p:cNvSpPr/>
          <p:nvPr/>
        </p:nvSpPr>
        <p:spPr>
          <a:xfrm>
            <a:off x="758309" y="3291363"/>
            <a:ext cx="4018359" cy="1689735"/>
          </a:xfrm>
          <a:prstGeom prst="rect">
            <a:avLst/>
          </a:prstGeom>
          <a:noFill/>
          <a:ln/>
        </p:spPr>
        <p:txBody>
          <a:bodyPr wrap="square" lIns="0" tIns="0" rIns="0" bIns="0" rtlCol="0" anchor="t"/>
          <a:lstStyle/>
          <a:p>
            <a:pPr marL="0" indent="0">
              <a:lnSpc>
                <a:spcPts val="2700"/>
              </a:lnSpc>
              <a:buNone/>
            </a:pPr>
            <a:r>
              <a:rPr lang="en-US" sz="2400" b="1" dirty="0">
                <a:solidFill>
                  <a:srgbClr val="272525"/>
                </a:solidFill>
                <a:latin typeface="Times New Roman" pitchFamily="18" charset="0"/>
                <a:ea typeface="Montserrat" pitchFamily="34" charset="-122"/>
                <a:cs typeface="Times New Roman" pitchFamily="18" charset="0"/>
              </a:rPr>
              <a:t>Caused by a single, sudden event, such as a car accident, assault, or natural disaster.</a:t>
            </a:r>
            <a:endParaRPr lang="en-US" sz="2400" b="1" dirty="0">
              <a:latin typeface="Times New Roman" pitchFamily="18" charset="0"/>
              <a:cs typeface="Times New Roman" pitchFamily="18" charset="0"/>
            </a:endParaRPr>
          </a:p>
        </p:txBody>
      </p:sp>
      <p:sp>
        <p:nvSpPr>
          <p:cNvPr id="6" name="Text 4"/>
          <p:cNvSpPr/>
          <p:nvPr/>
        </p:nvSpPr>
        <p:spPr>
          <a:xfrm>
            <a:off x="5312926" y="3206234"/>
            <a:ext cx="2850713" cy="356235"/>
          </a:xfrm>
          <a:prstGeom prst="rect">
            <a:avLst/>
          </a:prstGeom>
          <a:noFill/>
          <a:ln/>
        </p:spPr>
        <p:txBody>
          <a:bodyPr wrap="none" lIns="0" tIns="0" rIns="0" bIns="0" rtlCol="0" anchor="t"/>
          <a:lstStyle/>
          <a:p>
            <a:pPr marL="0" indent="0">
              <a:lnSpc>
                <a:spcPts val="2800"/>
              </a:lnSpc>
              <a:buNone/>
            </a:pPr>
            <a:r>
              <a:rPr lang="en-US" sz="2800" b="1" dirty="0">
                <a:solidFill>
                  <a:srgbClr val="7068F4"/>
                </a:solidFill>
                <a:latin typeface="Times New Roman" pitchFamily="18" charset="0"/>
                <a:ea typeface="Barlow" pitchFamily="34" charset="-122"/>
                <a:cs typeface="Times New Roman" pitchFamily="18" charset="0"/>
              </a:rPr>
              <a:t>Chronic Trauma</a:t>
            </a:r>
            <a:endParaRPr lang="en-US" sz="2800" dirty="0">
              <a:latin typeface="Times New Roman" pitchFamily="18" charset="0"/>
              <a:cs typeface="Times New Roman" pitchFamily="18" charset="0"/>
            </a:endParaRPr>
          </a:p>
        </p:txBody>
      </p:sp>
      <p:sp>
        <p:nvSpPr>
          <p:cNvPr id="7" name="Text 5"/>
          <p:cNvSpPr/>
          <p:nvPr/>
        </p:nvSpPr>
        <p:spPr>
          <a:xfrm>
            <a:off x="5312926" y="3687604"/>
            <a:ext cx="4018359" cy="2160270"/>
          </a:xfrm>
          <a:prstGeom prst="rect">
            <a:avLst/>
          </a:prstGeom>
          <a:noFill/>
          <a:ln/>
        </p:spPr>
        <p:txBody>
          <a:bodyPr wrap="square" lIns="0" tIns="0" rIns="0" bIns="0" rtlCol="0" anchor="t"/>
          <a:lstStyle/>
          <a:p>
            <a:pPr marL="0" indent="0">
              <a:lnSpc>
                <a:spcPts val="2700"/>
              </a:lnSpc>
              <a:buNone/>
            </a:pPr>
            <a:r>
              <a:rPr lang="en-US" sz="2400" b="1" dirty="0">
                <a:solidFill>
                  <a:srgbClr val="272525"/>
                </a:solidFill>
                <a:latin typeface="Times New Roman" pitchFamily="18" charset="0"/>
                <a:ea typeface="Montserrat" pitchFamily="34" charset="-122"/>
                <a:cs typeface="Times New Roman" pitchFamily="18" charset="0"/>
              </a:rPr>
              <a:t>Results from prolonged exposure to harmful or stressful events, such as domestic violence, war, or chronic neglect.</a:t>
            </a:r>
            <a:endParaRPr lang="en-US" sz="2400" b="1" dirty="0">
              <a:latin typeface="Times New Roman" pitchFamily="18" charset="0"/>
              <a:cs typeface="Times New Roman" pitchFamily="18" charset="0"/>
            </a:endParaRPr>
          </a:p>
        </p:txBody>
      </p:sp>
      <p:sp>
        <p:nvSpPr>
          <p:cNvPr id="8" name="Text 6"/>
          <p:cNvSpPr/>
          <p:nvPr/>
        </p:nvSpPr>
        <p:spPr>
          <a:xfrm>
            <a:off x="9867543" y="3648194"/>
            <a:ext cx="2850713" cy="356235"/>
          </a:xfrm>
          <a:prstGeom prst="rect">
            <a:avLst/>
          </a:prstGeom>
          <a:noFill/>
          <a:ln/>
        </p:spPr>
        <p:txBody>
          <a:bodyPr wrap="none" lIns="0" tIns="0" rIns="0" bIns="0" rtlCol="0" anchor="t"/>
          <a:lstStyle/>
          <a:p>
            <a:pPr marL="0" indent="0">
              <a:lnSpc>
                <a:spcPts val="2800"/>
              </a:lnSpc>
              <a:buNone/>
            </a:pPr>
            <a:r>
              <a:rPr lang="en-US" sz="2800" b="1" dirty="0">
                <a:solidFill>
                  <a:srgbClr val="7068F4"/>
                </a:solidFill>
                <a:latin typeface="Times New Roman" pitchFamily="18" charset="0"/>
                <a:ea typeface="Barlow" pitchFamily="34" charset="-122"/>
                <a:cs typeface="Times New Roman" pitchFamily="18" charset="0"/>
              </a:rPr>
              <a:t>Complex Trauma</a:t>
            </a:r>
            <a:endParaRPr lang="en-US" sz="2800" dirty="0">
              <a:latin typeface="Times New Roman" pitchFamily="18" charset="0"/>
              <a:cs typeface="Times New Roman" pitchFamily="18" charset="0"/>
            </a:endParaRPr>
          </a:p>
        </p:txBody>
      </p:sp>
      <p:sp>
        <p:nvSpPr>
          <p:cNvPr id="9" name="Text 7"/>
          <p:cNvSpPr/>
          <p:nvPr/>
        </p:nvSpPr>
        <p:spPr>
          <a:xfrm>
            <a:off x="9867543" y="4114324"/>
            <a:ext cx="4018359" cy="2621756"/>
          </a:xfrm>
          <a:prstGeom prst="rect">
            <a:avLst/>
          </a:prstGeom>
          <a:noFill/>
          <a:ln/>
        </p:spPr>
        <p:txBody>
          <a:bodyPr wrap="square" lIns="0" tIns="0" rIns="0" bIns="0" rtlCol="0" anchor="t"/>
          <a:lstStyle/>
          <a:p>
            <a:pPr marL="0" indent="0">
              <a:lnSpc>
                <a:spcPts val="2700"/>
              </a:lnSpc>
              <a:buNone/>
            </a:pPr>
            <a:r>
              <a:rPr lang="en-US" sz="2400" b="1" dirty="0">
                <a:solidFill>
                  <a:srgbClr val="272525"/>
                </a:solidFill>
                <a:latin typeface="Times New Roman" pitchFamily="18" charset="0"/>
                <a:ea typeface="Montserrat" pitchFamily="34" charset="-122"/>
                <a:cs typeface="Times New Roman" pitchFamily="18" charset="0"/>
              </a:rPr>
              <a:t>Involves multiple, overlapping traumatic experiences, often occurring in childhood, and can have a lasting impact on development and well-being.</a:t>
            </a:r>
            <a:endParaRPr lang="en-US" sz="2400" b="1" dirty="0">
              <a:latin typeface="Times New Roman" pitchFamily="18" charset="0"/>
              <a:cs typeface="Times New Roman" pitchFamily="18" charset="0"/>
            </a:endParaRPr>
          </a:p>
        </p:txBody>
      </p:sp>
      <p:sp>
        <p:nvSpPr>
          <p:cNvPr id="10" name="سهم إلى اليمين 9"/>
          <p:cNvSpPr/>
          <p:nvPr/>
        </p:nvSpPr>
        <p:spPr>
          <a:xfrm>
            <a:off x="12984481" y="7635240"/>
            <a:ext cx="1432560" cy="60655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98183" y="548521"/>
            <a:ext cx="6954560" cy="656153"/>
          </a:xfrm>
          <a:prstGeom prst="rect">
            <a:avLst/>
          </a:prstGeom>
          <a:noFill/>
          <a:ln/>
        </p:spPr>
        <p:txBody>
          <a:bodyPr wrap="none" lIns="0" tIns="0" rIns="0" bIns="0" rtlCol="0" anchor="t"/>
          <a:lstStyle/>
          <a:p>
            <a:pPr marL="0" indent="0">
              <a:lnSpc>
                <a:spcPts val="5150"/>
              </a:lnSpc>
              <a:buNone/>
            </a:pPr>
            <a:r>
              <a:rPr lang="en-US" sz="4100" b="1" dirty="0">
                <a:solidFill>
                  <a:srgbClr val="7068F4"/>
                </a:solidFill>
                <a:latin typeface="Barlow" pitchFamily="34" charset="0"/>
                <a:ea typeface="Barlow" pitchFamily="34" charset="-122"/>
                <a:cs typeface="Barlow" pitchFamily="34" charset="-120"/>
              </a:rPr>
              <a:t>Acute Management of Trauma</a:t>
            </a:r>
            <a:endParaRPr lang="en-US" sz="4100" dirty="0"/>
          </a:p>
        </p:txBody>
      </p:sp>
      <p:sp>
        <p:nvSpPr>
          <p:cNvPr id="4" name="Text 1"/>
          <p:cNvSpPr/>
          <p:nvPr/>
        </p:nvSpPr>
        <p:spPr>
          <a:xfrm>
            <a:off x="698183" y="1503878"/>
            <a:ext cx="7747635" cy="638175"/>
          </a:xfrm>
          <a:prstGeom prst="rect">
            <a:avLst/>
          </a:prstGeom>
          <a:noFill/>
          <a:ln/>
        </p:spPr>
        <p:txBody>
          <a:bodyPr wrap="square" lIns="0" tIns="0" rIns="0" bIns="0" rtlCol="0" anchor="t"/>
          <a:lstStyle/>
          <a:p>
            <a:pPr marL="0" indent="0">
              <a:lnSpc>
                <a:spcPts val="2500"/>
              </a:lnSpc>
              <a:buNone/>
            </a:pPr>
            <a:r>
              <a:rPr lang="en-US" sz="2800" dirty="0">
                <a:solidFill>
                  <a:srgbClr val="272525"/>
                </a:solidFill>
                <a:latin typeface="Times New Roman" pitchFamily="18" charset="0"/>
                <a:ea typeface="Montserrat" pitchFamily="34" charset="-122"/>
                <a:cs typeface="Times New Roman" pitchFamily="18" charset="0"/>
              </a:rPr>
              <a:t>Acute trauma management focuses on stabilizing the patient and preventing further harm. This involves a series of steps, including:</a:t>
            </a:r>
            <a:endParaRPr lang="en-US" sz="2800" dirty="0">
              <a:latin typeface="Times New Roman" pitchFamily="18" charset="0"/>
              <a:cs typeface="Times New Roman" pitchFamily="18" charset="0"/>
            </a:endParaRPr>
          </a:p>
        </p:txBody>
      </p:sp>
      <p:pic>
        <p:nvPicPr>
          <p:cNvPr id="5" name="Image 1" descr="preencoded.png"/>
          <p:cNvPicPr>
            <a:picLocks noChangeAspect="1"/>
          </p:cNvPicPr>
          <p:nvPr/>
        </p:nvPicPr>
        <p:blipFill>
          <a:blip r:embed="rId4"/>
          <a:stretch>
            <a:fillRect/>
          </a:stretch>
        </p:blipFill>
        <p:spPr>
          <a:xfrm>
            <a:off x="698183" y="2366367"/>
            <a:ext cx="997387" cy="2123003"/>
          </a:xfrm>
          <a:prstGeom prst="rect">
            <a:avLst/>
          </a:prstGeom>
        </p:spPr>
      </p:pic>
      <p:sp>
        <p:nvSpPr>
          <p:cNvPr id="6" name="Text 2"/>
          <p:cNvSpPr/>
          <p:nvPr/>
        </p:nvSpPr>
        <p:spPr>
          <a:xfrm>
            <a:off x="1994773" y="2565797"/>
            <a:ext cx="3434001" cy="328136"/>
          </a:xfrm>
          <a:prstGeom prst="rect">
            <a:avLst/>
          </a:prstGeom>
          <a:noFill/>
          <a:ln/>
        </p:spPr>
        <p:txBody>
          <a:bodyPr wrap="none" lIns="0" tIns="0" rIns="0" bIns="0" rtlCol="0" anchor="t"/>
          <a:lstStyle/>
          <a:p>
            <a:pPr marL="0" indent="0" algn="l">
              <a:lnSpc>
                <a:spcPts val="2550"/>
              </a:lnSpc>
              <a:buNone/>
            </a:pPr>
            <a:r>
              <a:rPr lang="en-US" sz="2800" b="1" dirty="0">
                <a:solidFill>
                  <a:srgbClr val="272525"/>
                </a:solidFill>
                <a:latin typeface="Times New Roman" pitchFamily="18" charset="0"/>
                <a:ea typeface="Barlow" pitchFamily="34" charset="-122"/>
                <a:cs typeface="Times New Roman" pitchFamily="18" charset="0"/>
              </a:rPr>
              <a:t>Assessment and Stabilization</a:t>
            </a:r>
            <a:endParaRPr lang="en-US" sz="2800" dirty="0">
              <a:latin typeface="Times New Roman" pitchFamily="18" charset="0"/>
              <a:cs typeface="Times New Roman" pitchFamily="18" charset="0"/>
            </a:endParaRPr>
          </a:p>
        </p:txBody>
      </p:sp>
      <p:sp>
        <p:nvSpPr>
          <p:cNvPr id="7" name="Text 3"/>
          <p:cNvSpPr/>
          <p:nvPr/>
        </p:nvSpPr>
        <p:spPr>
          <a:xfrm>
            <a:off x="1994773" y="3013591"/>
            <a:ext cx="6451044" cy="1276350"/>
          </a:xfrm>
          <a:prstGeom prst="rect">
            <a:avLst/>
          </a:prstGeom>
          <a:noFill/>
          <a:ln/>
        </p:spPr>
        <p:txBody>
          <a:bodyPr wrap="square" lIns="0" tIns="0" rIns="0" bIns="0" rtlCol="0" anchor="t"/>
          <a:lstStyle/>
          <a:p>
            <a:pPr marL="0" indent="0" algn="l">
              <a:lnSpc>
                <a:spcPts val="2500"/>
              </a:lnSpc>
              <a:buNone/>
            </a:pPr>
            <a:r>
              <a:rPr lang="en-US" sz="2400" dirty="0">
                <a:solidFill>
                  <a:srgbClr val="272525"/>
                </a:solidFill>
                <a:latin typeface="Times New Roman" pitchFamily="18" charset="0"/>
                <a:ea typeface="Montserrat" pitchFamily="34" charset="-122"/>
                <a:cs typeface="Times New Roman" pitchFamily="18" charset="0"/>
              </a:rPr>
              <a:t>The first priority is to assess the patient's vital signs, identify injuries, and stabilize life-threatening conditions. This may involve administering medications, controlling bleeding, and providing oxygen.</a:t>
            </a:r>
            <a:endParaRPr lang="en-US" sz="2400" dirty="0">
              <a:latin typeface="Times New Roman" pitchFamily="18" charset="0"/>
              <a:cs typeface="Times New Roman" pitchFamily="18" charset="0"/>
            </a:endParaRPr>
          </a:p>
        </p:txBody>
      </p:sp>
      <p:pic>
        <p:nvPicPr>
          <p:cNvPr id="8" name="Image 2" descr="preencoded.png"/>
          <p:cNvPicPr>
            <a:picLocks noChangeAspect="1"/>
          </p:cNvPicPr>
          <p:nvPr/>
        </p:nvPicPr>
        <p:blipFill>
          <a:blip r:embed="rId5"/>
          <a:stretch>
            <a:fillRect/>
          </a:stretch>
        </p:blipFill>
        <p:spPr>
          <a:xfrm>
            <a:off x="698183" y="4489371"/>
            <a:ext cx="997387" cy="1595795"/>
          </a:xfrm>
          <a:prstGeom prst="rect">
            <a:avLst/>
          </a:prstGeom>
        </p:spPr>
      </p:pic>
      <p:sp>
        <p:nvSpPr>
          <p:cNvPr id="9" name="Text 4"/>
          <p:cNvSpPr/>
          <p:nvPr/>
        </p:nvSpPr>
        <p:spPr>
          <a:xfrm>
            <a:off x="1994773" y="4688800"/>
            <a:ext cx="3977997" cy="328136"/>
          </a:xfrm>
          <a:prstGeom prst="rect">
            <a:avLst/>
          </a:prstGeom>
          <a:noFill/>
          <a:ln/>
        </p:spPr>
        <p:txBody>
          <a:bodyPr wrap="none" lIns="0" tIns="0" rIns="0" bIns="0" rtlCol="0" anchor="t"/>
          <a:lstStyle/>
          <a:p>
            <a:pPr marL="0" indent="0" algn="l">
              <a:lnSpc>
                <a:spcPts val="2550"/>
              </a:lnSpc>
              <a:buNone/>
            </a:pPr>
            <a:r>
              <a:rPr lang="en-US" sz="2800" b="1" dirty="0">
                <a:solidFill>
                  <a:srgbClr val="272525"/>
                </a:solidFill>
                <a:latin typeface="Times New Roman" pitchFamily="18" charset="0"/>
                <a:ea typeface="Barlow" pitchFamily="34" charset="-122"/>
                <a:cs typeface="Times New Roman" pitchFamily="18" charset="0"/>
              </a:rPr>
              <a:t>Diagnostic Imaging and Evaluation</a:t>
            </a:r>
            <a:endParaRPr lang="en-US" sz="2800" dirty="0">
              <a:latin typeface="Times New Roman" pitchFamily="18" charset="0"/>
              <a:cs typeface="Times New Roman" pitchFamily="18" charset="0"/>
            </a:endParaRPr>
          </a:p>
        </p:txBody>
      </p:sp>
      <p:sp>
        <p:nvSpPr>
          <p:cNvPr id="10" name="Text 5"/>
          <p:cNvSpPr/>
          <p:nvPr/>
        </p:nvSpPr>
        <p:spPr>
          <a:xfrm>
            <a:off x="1994773" y="5136594"/>
            <a:ext cx="6451044" cy="638175"/>
          </a:xfrm>
          <a:prstGeom prst="rect">
            <a:avLst/>
          </a:prstGeom>
          <a:noFill/>
          <a:ln/>
        </p:spPr>
        <p:txBody>
          <a:bodyPr wrap="square" lIns="0" tIns="0" rIns="0" bIns="0" rtlCol="0" anchor="t"/>
          <a:lstStyle/>
          <a:p>
            <a:pPr marL="0" indent="0" algn="l">
              <a:lnSpc>
                <a:spcPts val="2500"/>
              </a:lnSpc>
              <a:buNone/>
            </a:pPr>
            <a:r>
              <a:rPr lang="en-US" sz="2400" dirty="0">
                <a:solidFill>
                  <a:srgbClr val="272525"/>
                </a:solidFill>
                <a:latin typeface="Times New Roman" pitchFamily="18" charset="0"/>
                <a:ea typeface="Montserrat" pitchFamily="34" charset="-122"/>
                <a:cs typeface="Times New Roman" pitchFamily="18" charset="0"/>
              </a:rPr>
              <a:t>Diagnostic tests, such as X-rays, CT scans, and MRI, are used to identify the nature and severity of injuries.</a:t>
            </a:r>
            <a:endParaRPr lang="en-US" sz="2400" dirty="0">
              <a:latin typeface="Times New Roman" pitchFamily="18" charset="0"/>
              <a:cs typeface="Times New Roman" pitchFamily="18" charset="0"/>
            </a:endParaRPr>
          </a:p>
        </p:txBody>
      </p:sp>
      <p:pic>
        <p:nvPicPr>
          <p:cNvPr id="11" name="Image 3" descr="preencoded.png"/>
          <p:cNvPicPr>
            <a:picLocks noChangeAspect="1"/>
          </p:cNvPicPr>
          <p:nvPr/>
        </p:nvPicPr>
        <p:blipFill>
          <a:blip r:embed="rId6"/>
          <a:stretch>
            <a:fillRect/>
          </a:stretch>
        </p:blipFill>
        <p:spPr>
          <a:xfrm>
            <a:off x="698183" y="6085165"/>
            <a:ext cx="997387" cy="1595795"/>
          </a:xfrm>
          <a:prstGeom prst="rect">
            <a:avLst/>
          </a:prstGeom>
        </p:spPr>
      </p:pic>
      <p:sp>
        <p:nvSpPr>
          <p:cNvPr id="12" name="Text 6"/>
          <p:cNvSpPr/>
          <p:nvPr/>
        </p:nvSpPr>
        <p:spPr>
          <a:xfrm>
            <a:off x="1994773" y="6284595"/>
            <a:ext cx="2624733" cy="328136"/>
          </a:xfrm>
          <a:prstGeom prst="rect">
            <a:avLst/>
          </a:prstGeom>
          <a:noFill/>
          <a:ln/>
        </p:spPr>
        <p:txBody>
          <a:bodyPr wrap="none" lIns="0" tIns="0" rIns="0" bIns="0" rtlCol="0" anchor="t"/>
          <a:lstStyle/>
          <a:p>
            <a:pPr marL="0" indent="0" algn="l">
              <a:lnSpc>
                <a:spcPts val="2550"/>
              </a:lnSpc>
              <a:buNone/>
            </a:pPr>
            <a:r>
              <a:rPr lang="en-US" sz="2800" b="1" dirty="0">
                <a:solidFill>
                  <a:srgbClr val="272525"/>
                </a:solidFill>
                <a:latin typeface="Times New Roman" pitchFamily="18" charset="0"/>
                <a:ea typeface="Barlow" pitchFamily="34" charset="-122"/>
                <a:cs typeface="Times New Roman" pitchFamily="18" charset="0"/>
              </a:rPr>
              <a:t>Surgical Intervention</a:t>
            </a:r>
            <a:endParaRPr lang="en-US" sz="2800" dirty="0">
              <a:latin typeface="Times New Roman" pitchFamily="18" charset="0"/>
              <a:cs typeface="Times New Roman" pitchFamily="18" charset="0"/>
            </a:endParaRPr>
          </a:p>
        </p:txBody>
      </p:sp>
      <p:sp>
        <p:nvSpPr>
          <p:cNvPr id="13" name="Text 7"/>
          <p:cNvSpPr/>
          <p:nvPr/>
        </p:nvSpPr>
        <p:spPr>
          <a:xfrm>
            <a:off x="1994773" y="6732389"/>
            <a:ext cx="6451044" cy="638175"/>
          </a:xfrm>
          <a:prstGeom prst="rect">
            <a:avLst/>
          </a:prstGeom>
          <a:noFill/>
          <a:ln/>
        </p:spPr>
        <p:txBody>
          <a:bodyPr wrap="square" lIns="0" tIns="0" rIns="0" bIns="0" rtlCol="0" anchor="t"/>
          <a:lstStyle/>
          <a:p>
            <a:pPr marL="0" indent="0" algn="l">
              <a:lnSpc>
                <a:spcPts val="2500"/>
              </a:lnSpc>
              <a:buNone/>
            </a:pPr>
            <a:r>
              <a:rPr lang="en-US" sz="2400" dirty="0">
                <a:solidFill>
                  <a:srgbClr val="272525"/>
                </a:solidFill>
                <a:latin typeface="Times New Roman" pitchFamily="18" charset="0"/>
                <a:ea typeface="Montserrat" pitchFamily="34" charset="-122"/>
                <a:cs typeface="Times New Roman" pitchFamily="18" charset="0"/>
              </a:rPr>
              <a:t>Surgical procedures may be required to repair injuries, control bleeding, or relieve pressure on vital organs.</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96608" y="441960"/>
            <a:ext cx="5340548" cy="667583"/>
          </a:xfrm>
          <a:prstGeom prst="rect">
            <a:avLst/>
          </a:prstGeom>
          <a:noFill/>
          <a:ln/>
        </p:spPr>
        <p:txBody>
          <a:bodyPr wrap="none" lIns="0" tIns="0" rIns="0" bIns="0" rtlCol="0" anchor="t"/>
          <a:lstStyle/>
          <a:p>
            <a:pPr marL="0" indent="0">
              <a:lnSpc>
                <a:spcPts val="5250"/>
              </a:lnSpc>
              <a:buNone/>
            </a:pPr>
            <a:r>
              <a:rPr lang="en-US" sz="4200" b="1" dirty="0">
                <a:solidFill>
                  <a:srgbClr val="7068F4"/>
                </a:solidFill>
                <a:latin typeface="Barlow" pitchFamily="34" charset="0"/>
                <a:ea typeface="Barlow" pitchFamily="34" charset="-122"/>
                <a:cs typeface="Barlow" pitchFamily="34" charset="-120"/>
              </a:rPr>
              <a:t>Triage in Trauma Care</a:t>
            </a:r>
            <a:endParaRPr lang="en-US" sz="4200" dirty="0"/>
          </a:p>
        </p:txBody>
      </p:sp>
      <p:sp>
        <p:nvSpPr>
          <p:cNvPr id="4" name="Text 1"/>
          <p:cNvSpPr/>
          <p:nvPr/>
        </p:nvSpPr>
        <p:spPr>
          <a:xfrm>
            <a:off x="6196608" y="1276707"/>
            <a:ext cx="7723584" cy="1299210"/>
          </a:xfrm>
          <a:prstGeom prst="rect">
            <a:avLst/>
          </a:prstGeom>
          <a:noFill/>
          <a:ln/>
        </p:spPr>
        <p:txBody>
          <a:bodyPr wrap="square" lIns="0" tIns="0" rIns="0" bIns="0" rtlCol="0" anchor="t"/>
          <a:lstStyle/>
          <a:p>
            <a:pPr marL="0" indent="0">
              <a:lnSpc>
                <a:spcPts val="2550"/>
              </a:lnSpc>
              <a:buNone/>
            </a:pPr>
            <a:r>
              <a:rPr lang="en-US" sz="2400" dirty="0">
                <a:solidFill>
                  <a:srgbClr val="272525"/>
                </a:solidFill>
                <a:latin typeface="Times New Roman" pitchFamily="18" charset="0"/>
                <a:ea typeface="Montserrat" pitchFamily="34" charset="-122"/>
                <a:cs typeface="Times New Roman" pitchFamily="18" charset="0"/>
              </a:rPr>
              <a:t>Triage is a crucial process in trauma care that involves quickly assessing and prioritizing patients based on the severity of their injuries. This allows medical resources to be allocated efficiently and ensures that the most critically injured patients receive immediate attention.</a:t>
            </a:r>
            <a:endParaRPr lang="en-US" sz="2400" dirty="0">
              <a:latin typeface="Times New Roman" pitchFamily="18" charset="0"/>
              <a:cs typeface="Times New Roman" pitchFamily="18" charset="0"/>
            </a:endParaRPr>
          </a:p>
        </p:txBody>
      </p:sp>
      <p:sp>
        <p:nvSpPr>
          <p:cNvPr id="5" name="Shape 2"/>
          <p:cNvSpPr/>
          <p:nvPr/>
        </p:nvSpPr>
        <p:spPr>
          <a:xfrm>
            <a:off x="6196608" y="3215640"/>
            <a:ext cx="7723584" cy="4297680"/>
          </a:xfrm>
          <a:prstGeom prst="roundRect">
            <a:avLst>
              <a:gd name="adj" fmla="val 4250"/>
            </a:avLst>
          </a:prstGeom>
          <a:noFill/>
          <a:ln w="7620">
            <a:solidFill>
              <a:srgbClr val="000000">
                <a:alpha val="8000"/>
              </a:srgbClr>
            </a:solidFill>
            <a:prstDash val="solid"/>
          </a:ln>
        </p:spPr>
      </p:sp>
      <p:sp>
        <p:nvSpPr>
          <p:cNvPr id="6" name="Shape 3"/>
          <p:cNvSpPr/>
          <p:nvPr/>
        </p:nvSpPr>
        <p:spPr>
          <a:xfrm>
            <a:off x="6204228" y="3223260"/>
            <a:ext cx="7708344" cy="1233011"/>
          </a:xfrm>
          <a:prstGeom prst="rect">
            <a:avLst/>
          </a:prstGeom>
          <a:solidFill>
            <a:srgbClr val="FFFFFF">
              <a:alpha val="4000"/>
            </a:srgbClr>
          </a:solidFill>
          <a:ln/>
        </p:spPr>
      </p:sp>
      <p:sp>
        <p:nvSpPr>
          <p:cNvPr id="7" name="Text 4"/>
          <p:cNvSpPr/>
          <p:nvPr/>
        </p:nvSpPr>
        <p:spPr>
          <a:xfrm>
            <a:off x="6407110" y="3352562"/>
            <a:ext cx="3444597" cy="324802"/>
          </a:xfrm>
          <a:prstGeom prst="rect">
            <a:avLst/>
          </a:prstGeom>
          <a:noFill/>
          <a:ln/>
        </p:spPr>
        <p:txBody>
          <a:bodyPr wrap="none" lIns="0" tIns="0" rIns="0" bIns="0" rtlCol="0" anchor="t"/>
          <a:lstStyle/>
          <a:p>
            <a:pPr marL="0" indent="0">
              <a:lnSpc>
                <a:spcPts val="2550"/>
              </a:lnSpc>
              <a:buNone/>
            </a:pPr>
            <a:r>
              <a:rPr lang="en-US" sz="2800" b="1" dirty="0">
                <a:solidFill>
                  <a:srgbClr val="272525"/>
                </a:solidFill>
                <a:latin typeface="Times New Roman" pitchFamily="18" charset="0"/>
                <a:ea typeface="Montserrat" pitchFamily="34" charset="-122"/>
                <a:cs typeface="Times New Roman" pitchFamily="18" charset="0"/>
              </a:rPr>
              <a:t>Level</a:t>
            </a:r>
            <a:r>
              <a:rPr lang="en-US" sz="2400" b="1" dirty="0">
                <a:solidFill>
                  <a:srgbClr val="272525"/>
                </a:solidFill>
                <a:latin typeface="Montserrat" pitchFamily="34" charset="0"/>
                <a:ea typeface="Montserrat" pitchFamily="34" charset="-122"/>
                <a:cs typeface="Montserrat" pitchFamily="34" charset="-120"/>
              </a:rPr>
              <a:t> 1</a:t>
            </a:r>
            <a:endParaRPr lang="en-US" sz="2400" b="1" dirty="0"/>
          </a:p>
        </p:txBody>
      </p:sp>
      <p:sp>
        <p:nvSpPr>
          <p:cNvPr id="8" name="Text 5"/>
          <p:cNvSpPr/>
          <p:nvPr/>
        </p:nvSpPr>
        <p:spPr>
          <a:xfrm>
            <a:off x="10265093" y="3352562"/>
            <a:ext cx="3444597" cy="974408"/>
          </a:xfrm>
          <a:prstGeom prst="rect">
            <a:avLst/>
          </a:prstGeom>
          <a:noFill/>
          <a:ln/>
        </p:spPr>
        <p:txBody>
          <a:bodyPr wrap="square" lIns="0" tIns="0" rIns="0" bIns="0" rtlCol="0" anchor="t"/>
          <a:lstStyle/>
          <a:p>
            <a:pPr marL="0" indent="0">
              <a:lnSpc>
                <a:spcPts val="2550"/>
              </a:lnSpc>
              <a:buNone/>
            </a:pPr>
            <a:r>
              <a:rPr lang="en-US" sz="2000" b="1" dirty="0">
                <a:solidFill>
                  <a:srgbClr val="272525"/>
                </a:solidFill>
                <a:latin typeface="Times New Roman" pitchFamily="18" charset="0"/>
                <a:ea typeface="Montserrat" pitchFamily="34" charset="-122"/>
                <a:cs typeface="Times New Roman" pitchFamily="18" charset="0"/>
              </a:rPr>
              <a:t>Immediate - Life-threatening injuries requiring immediate attention</a:t>
            </a:r>
            <a:endParaRPr lang="en-US" sz="2000" b="1" dirty="0">
              <a:latin typeface="Times New Roman" pitchFamily="18" charset="0"/>
              <a:cs typeface="Times New Roman" pitchFamily="18" charset="0"/>
            </a:endParaRPr>
          </a:p>
        </p:txBody>
      </p:sp>
      <p:sp>
        <p:nvSpPr>
          <p:cNvPr id="9" name="Shape 6"/>
          <p:cNvSpPr/>
          <p:nvPr/>
        </p:nvSpPr>
        <p:spPr>
          <a:xfrm>
            <a:off x="6204228" y="4456271"/>
            <a:ext cx="7708344" cy="1233011"/>
          </a:xfrm>
          <a:prstGeom prst="rect">
            <a:avLst/>
          </a:prstGeom>
          <a:solidFill>
            <a:srgbClr val="000000">
              <a:alpha val="4000"/>
            </a:srgbClr>
          </a:solidFill>
          <a:ln/>
        </p:spPr>
      </p:sp>
      <p:sp>
        <p:nvSpPr>
          <p:cNvPr id="10" name="Text 7"/>
          <p:cNvSpPr/>
          <p:nvPr/>
        </p:nvSpPr>
        <p:spPr>
          <a:xfrm>
            <a:off x="6407110" y="4585573"/>
            <a:ext cx="3444597" cy="324802"/>
          </a:xfrm>
          <a:prstGeom prst="rect">
            <a:avLst/>
          </a:prstGeom>
          <a:noFill/>
          <a:ln/>
        </p:spPr>
        <p:txBody>
          <a:bodyPr wrap="none" lIns="0" tIns="0" rIns="0" bIns="0" rtlCol="0" anchor="t"/>
          <a:lstStyle/>
          <a:p>
            <a:pPr marL="0" indent="0">
              <a:lnSpc>
                <a:spcPts val="2550"/>
              </a:lnSpc>
              <a:buNone/>
            </a:pPr>
            <a:r>
              <a:rPr lang="en-US" sz="2800" b="1" dirty="0">
                <a:solidFill>
                  <a:srgbClr val="272525"/>
                </a:solidFill>
                <a:latin typeface="Times New Roman" pitchFamily="18" charset="0"/>
                <a:ea typeface="Montserrat" pitchFamily="34" charset="-122"/>
                <a:cs typeface="Times New Roman" pitchFamily="18" charset="0"/>
              </a:rPr>
              <a:t>Level 2</a:t>
            </a:r>
            <a:endParaRPr lang="en-US" sz="2800" b="1" dirty="0">
              <a:latin typeface="Times New Roman" pitchFamily="18" charset="0"/>
              <a:cs typeface="Times New Roman" pitchFamily="18" charset="0"/>
            </a:endParaRPr>
          </a:p>
        </p:txBody>
      </p:sp>
      <p:sp>
        <p:nvSpPr>
          <p:cNvPr id="11" name="Text 8"/>
          <p:cNvSpPr/>
          <p:nvPr/>
        </p:nvSpPr>
        <p:spPr>
          <a:xfrm>
            <a:off x="10265093" y="4585573"/>
            <a:ext cx="3444597" cy="974408"/>
          </a:xfrm>
          <a:prstGeom prst="rect">
            <a:avLst/>
          </a:prstGeom>
          <a:noFill/>
          <a:ln/>
        </p:spPr>
        <p:txBody>
          <a:bodyPr wrap="square" lIns="0" tIns="0" rIns="0" bIns="0" rtlCol="0" anchor="t"/>
          <a:lstStyle/>
          <a:p>
            <a:pPr marL="0" indent="0">
              <a:lnSpc>
                <a:spcPts val="2550"/>
              </a:lnSpc>
              <a:buNone/>
            </a:pPr>
            <a:r>
              <a:rPr lang="en-US" sz="2200" b="1" dirty="0">
                <a:solidFill>
                  <a:srgbClr val="272525"/>
                </a:solidFill>
                <a:latin typeface="Times New Roman" pitchFamily="18" charset="0"/>
                <a:ea typeface="Montserrat" pitchFamily="34" charset="-122"/>
                <a:cs typeface="Times New Roman" pitchFamily="18" charset="0"/>
              </a:rPr>
              <a:t>Delayed - Serious injuries that require care but are not immediately life-threatening</a:t>
            </a:r>
            <a:endParaRPr lang="en-US" sz="2200" b="1" dirty="0">
              <a:latin typeface="Times New Roman" pitchFamily="18" charset="0"/>
              <a:cs typeface="Times New Roman" pitchFamily="18" charset="0"/>
            </a:endParaRPr>
          </a:p>
        </p:txBody>
      </p:sp>
      <p:sp>
        <p:nvSpPr>
          <p:cNvPr id="12" name="Shape 9"/>
          <p:cNvSpPr/>
          <p:nvPr/>
        </p:nvSpPr>
        <p:spPr>
          <a:xfrm>
            <a:off x="6204228" y="5689282"/>
            <a:ext cx="7708344" cy="908209"/>
          </a:xfrm>
          <a:prstGeom prst="rect">
            <a:avLst/>
          </a:prstGeom>
          <a:solidFill>
            <a:srgbClr val="FFFFFF">
              <a:alpha val="4000"/>
            </a:srgbClr>
          </a:solidFill>
          <a:ln/>
        </p:spPr>
      </p:sp>
      <p:sp>
        <p:nvSpPr>
          <p:cNvPr id="13" name="Text 10"/>
          <p:cNvSpPr/>
          <p:nvPr/>
        </p:nvSpPr>
        <p:spPr>
          <a:xfrm>
            <a:off x="6407110" y="5818584"/>
            <a:ext cx="3444597" cy="324802"/>
          </a:xfrm>
          <a:prstGeom prst="rect">
            <a:avLst/>
          </a:prstGeom>
          <a:noFill/>
          <a:ln/>
        </p:spPr>
        <p:txBody>
          <a:bodyPr wrap="none" lIns="0" tIns="0" rIns="0" bIns="0" rtlCol="0" anchor="t"/>
          <a:lstStyle/>
          <a:p>
            <a:pPr marL="0" indent="0">
              <a:lnSpc>
                <a:spcPts val="2550"/>
              </a:lnSpc>
              <a:buNone/>
            </a:pPr>
            <a:r>
              <a:rPr lang="en-US" sz="2800" b="1" dirty="0">
                <a:solidFill>
                  <a:srgbClr val="272525"/>
                </a:solidFill>
                <a:latin typeface="Times New Roman" pitchFamily="18" charset="0"/>
                <a:ea typeface="Montserrat" pitchFamily="34" charset="-122"/>
                <a:cs typeface="Times New Roman" pitchFamily="18" charset="0"/>
              </a:rPr>
              <a:t>Level 3</a:t>
            </a:r>
            <a:endParaRPr lang="en-US" sz="2800" b="1" dirty="0">
              <a:latin typeface="Times New Roman" pitchFamily="18" charset="0"/>
              <a:cs typeface="Times New Roman" pitchFamily="18" charset="0"/>
            </a:endParaRPr>
          </a:p>
        </p:txBody>
      </p:sp>
      <p:sp>
        <p:nvSpPr>
          <p:cNvPr id="14" name="Text 11"/>
          <p:cNvSpPr/>
          <p:nvPr/>
        </p:nvSpPr>
        <p:spPr>
          <a:xfrm>
            <a:off x="10265093" y="5818584"/>
            <a:ext cx="3444597" cy="649605"/>
          </a:xfrm>
          <a:prstGeom prst="rect">
            <a:avLst/>
          </a:prstGeom>
          <a:noFill/>
          <a:ln/>
        </p:spPr>
        <p:txBody>
          <a:bodyPr wrap="square" lIns="0" tIns="0" rIns="0" bIns="0" rtlCol="0" anchor="t"/>
          <a:lstStyle/>
          <a:p>
            <a:pPr marL="0" indent="0">
              <a:lnSpc>
                <a:spcPts val="2550"/>
              </a:lnSpc>
              <a:buNone/>
            </a:pPr>
            <a:r>
              <a:rPr lang="en-US" sz="2200" b="1" dirty="0">
                <a:solidFill>
                  <a:srgbClr val="272525"/>
                </a:solidFill>
                <a:latin typeface="Times New Roman" pitchFamily="18" charset="0"/>
                <a:ea typeface="Montserrat" pitchFamily="34" charset="-122"/>
                <a:cs typeface="Times New Roman" pitchFamily="18" charset="0"/>
              </a:rPr>
              <a:t>Minimal - Minor injuries that can be treated later</a:t>
            </a:r>
            <a:endParaRPr lang="en-US" sz="2200" b="1" dirty="0">
              <a:latin typeface="Times New Roman" pitchFamily="18" charset="0"/>
              <a:cs typeface="Times New Roman" pitchFamily="18" charset="0"/>
            </a:endParaRPr>
          </a:p>
        </p:txBody>
      </p:sp>
      <p:sp>
        <p:nvSpPr>
          <p:cNvPr id="15" name="Shape 12"/>
          <p:cNvSpPr/>
          <p:nvPr/>
        </p:nvSpPr>
        <p:spPr>
          <a:xfrm>
            <a:off x="6204228" y="6597491"/>
            <a:ext cx="7708344" cy="908209"/>
          </a:xfrm>
          <a:prstGeom prst="rect">
            <a:avLst/>
          </a:prstGeom>
          <a:solidFill>
            <a:srgbClr val="000000">
              <a:alpha val="4000"/>
            </a:srgbClr>
          </a:solidFill>
          <a:ln/>
        </p:spPr>
      </p:sp>
      <p:sp>
        <p:nvSpPr>
          <p:cNvPr id="16" name="Text 13"/>
          <p:cNvSpPr/>
          <p:nvPr/>
        </p:nvSpPr>
        <p:spPr>
          <a:xfrm>
            <a:off x="6407110" y="6726793"/>
            <a:ext cx="3444597" cy="324802"/>
          </a:xfrm>
          <a:prstGeom prst="rect">
            <a:avLst/>
          </a:prstGeom>
          <a:noFill/>
          <a:ln/>
        </p:spPr>
        <p:txBody>
          <a:bodyPr wrap="none" lIns="0" tIns="0" rIns="0" bIns="0" rtlCol="0" anchor="t"/>
          <a:lstStyle/>
          <a:p>
            <a:pPr marL="0" indent="0">
              <a:lnSpc>
                <a:spcPts val="2550"/>
              </a:lnSpc>
              <a:buNone/>
            </a:pPr>
            <a:r>
              <a:rPr lang="en-US" sz="2800" b="1" dirty="0">
                <a:solidFill>
                  <a:srgbClr val="272525"/>
                </a:solidFill>
                <a:latin typeface="Times New Roman" pitchFamily="18" charset="0"/>
                <a:ea typeface="Montserrat" pitchFamily="34" charset="-122"/>
                <a:cs typeface="Times New Roman" pitchFamily="18" charset="0"/>
              </a:rPr>
              <a:t>Level 4</a:t>
            </a:r>
            <a:endParaRPr lang="en-US" sz="2800" b="1" dirty="0">
              <a:latin typeface="Times New Roman" pitchFamily="18" charset="0"/>
              <a:cs typeface="Times New Roman" pitchFamily="18" charset="0"/>
            </a:endParaRPr>
          </a:p>
        </p:txBody>
      </p:sp>
      <p:sp>
        <p:nvSpPr>
          <p:cNvPr id="17" name="Text 14"/>
          <p:cNvSpPr/>
          <p:nvPr/>
        </p:nvSpPr>
        <p:spPr>
          <a:xfrm>
            <a:off x="10265093" y="6726793"/>
            <a:ext cx="3444597" cy="649605"/>
          </a:xfrm>
          <a:prstGeom prst="rect">
            <a:avLst/>
          </a:prstGeom>
          <a:noFill/>
          <a:ln/>
        </p:spPr>
        <p:txBody>
          <a:bodyPr wrap="square" lIns="0" tIns="0" rIns="0" bIns="0" rtlCol="0" anchor="t"/>
          <a:lstStyle/>
          <a:p>
            <a:pPr marL="0" indent="0">
              <a:lnSpc>
                <a:spcPts val="2550"/>
              </a:lnSpc>
              <a:buNone/>
            </a:pPr>
            <a:r>
              <a:rPr lang="en-US" sz="2200" b="1" dirty="0">
                <a:solidFill>
                  <a:srgbClr val="272525"/>
                </a:solidFill>
                <a:latin typeface="Times New Roman" pitchFamily="18" charset="0"/>
                <a:ea typeface="Montserrat" pitchFamily="34" charset="-122"/>
                <a:cs typeface="Times New Roman" pitchFamily="18" charset="0"/>
              </a:rPr>
              <a:t>Expectant - Extensive injuries with a low chance of survival</a:t>
            </a:r>
            <a:endParaRPr lang="en-US" sz="2200" b="1" dirty="0">
              <a:latin typeface="Times New Roman" pitchFamily="18" charset="0"/>
              <a:cs typeface="Times New Roman" pitchFamily="18" charset="0"/>
            </a:endParaRPr>
          </a:p>
        </p:txBody>
      </p:sp>
      <p:sp>
        <p:nvSpPr>
          <p:cNvPr id="18" name="سهم إلى اليمين 17"/>
          <p:cNvSpPr/>
          <p:nvPr/>
        </p:nvSpPr>
        <p:spPr>
          <a:xfrm>
            <a:off x="12984481" y="7635240"/>
            <a:ext cx="1432560" cy="60655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89571" y="413504"/>
            <a:ext cx="6965990" cy="566857"/>
          </a:xfrm>
          <a:prstGeom prst="rect">
            <a:avLst/>
          </a:prstGeom>
          <a:noFill/>
          <a:ln/>
        </p:spPr>
        <p:txBody>
          <a:bodyPr wrap="none" lIns="0" tIns="0" rIns="0" bIns="0" rtlCol="0" anchor="t"/>
          <a:lstStyle/>
          <a:p>
            <a:pPr marL="0" indent="0">
              <a:lnSpc>
                <a:spcPts val="4450"/>
              </a:lnSpc>
              <a:buNone/>
            </a:pPr>
            <a:r>
              <a:rPr lang="en-US" sz="3550" b="1" dirty="0">
                <a:solidFill>
                  <a:srgbClr val="7068F4"/>
                </a:solidFill>
                <a:latin typeface="Barlow" pitchFamily="34" charset="0"/>
                <a:ea typeface="Barlow" pitchFamily="34" charset="-122"/>
                <a:cs typeface="Barlow" pitchFamily="34" charset="-120"/>
              </a:rPr>
              <a:t>Long-term Management of Trauma</a:t>
            </a:r>
            <a:endParaRPr lang="en-US" sz="3550" dirty="0"/>
          </a:p>
        </p:txBody>
      </p:sp>
      <p:sp>
        <p:nvSpPr>
          <p:cNvPr id="4" name="Text 1"/>
          <p:cNvSpPr/>
          <p:nvPr/>
        </p:nvSpPr>
        <p:spPr>
          <a:xfrm>
            <a:off x="6089571" y="1147404"/>
            <a:ext cx="7937659" cy="1336716"/>
          </a:xfrm>
          <a:prstGeom prst="rect">
            <a:avLst/>
          </a:prstGeom>
          <a:noFill/>
          <a:ln/>
        </p:spPr>
        <p:txBody>
          <a:bodyPr wrap="square" lIns="0" tIns="0" rIns="0" bIns="0" rtlCol="0" anchor="t"/>
          <a:lstStyle/>
          <a:p>
            <a:pPr marL="0" indent="0">
              <a:lnSpc>
                <a:spcPts val="2150"/>
              </a:lnSpc>
              <a:buNone/>
            </a:pPr>
            <a:r>
              <a:rPr lang="en-US" sz="2800" dirty="0">
                <a:solidFill>
                  <a:srgbClr val="272525"/>
                </a:solidFill>
                <a:latin typeface="Times New Roman" pitchFamily="18" charset="0"/>
                <a:ea typeface="Montserrat" pitchFamily="34" charset="-122"/>
                <a:cs typeface="Times New Roman" pitchFamily="18" charset="0"/>
              </a:rPr>
              <a:t>Long-term management of trauma focuses on addressing the emotional, psychological, and physical consequences of traumatic experiences. </a:t>
            </a:r>
            <a:endParaRPr lang="en-US" sz="2800" dirty="0" smtClean="0">
              <a:solidFill>
                <a:srgbClr val="272525"/>
              </a:solidFill>
              <a:latin typeface="Times New Roman" pitchFamily="18" charset="0"/>
              <a:ea typeface="Montserrat" pitchFamily="34" charset="-122"/>
              <a:cs typeface="Times New Roman" pitchFamily="18" charset="0"/>
            </a:endParaRPr>
          </a:p>
          <a:p>
            <a:pPr marL="0" indent="0">
              <a:lnSpc>
                <a:spcPts val="2150"/>
              </a:lnSpc>
              <a:buNone/>
            </a:pPr>
            <a:r>
              <a:rPr lang="en-US" sz="2800" dirty="0" smtClean="0">
                <a:solidFill>
                  <a:srgbClr val="272525"/>
                </a:solidFill>
                <a:latin typeface="Times New Roman" pitchFamily="18" charset="0"/>
                <a:ea typeface="Montserrat" pitchFamily="34" charset="-122"/>
                <a:cs typeface="Times New Roman" pitchFamily="18" charset="0"/>
              </a:rPr>
              <a:t>This </a:t>
            </a:r>
            <a:r>
              <a:rPr lang="en-US" sz="2800" dirty="0">
                <a:solidFill>
                  <a:srgbClr val="272525"/>
                </a:solidFill>
                <a:latin typeface="Times New Roman" pitchFamily="18" charset="0"/>
                <a:ea typeface="Montserrat" pitchFamily="34" charset="-122"/>
                <a:cs typeface="Times New Roman" pitchFamily="18" charset="0"/>
              </a:rPr>
              <a:t>involves a multidisciplinary approach that may include:</a:t>
            </a:r>
            <a:endParaRPr lang="en-US" sz="2800" dirty="0">
              <a:latin typeface="Times New Roman" pitchFamily="18" charset="0"/>
              <a:cs typeface="Times New Roman" pitchFamily="18" charset="0"/>
            </a:endParaRPr>
          </a:p>
        </p:txBody>
      </p:sp>
      <p:pic>
        <p:nvPicPr>
          <p:cNvPr id="5" name="Image 1" descr="preencoded.png"/>
          <p:cNvPicPr>
            <a:picLocks noChangeAspect="1"/>
          </p:cNvPicPr>
          <p:nvPr/>
        </p:nvPicPr>
        <p:blipFill>
          <a:blip r:embed="rId4"/>
          <a:stretch>
            <a:fillRect/>
          </a:stretch>
        </p:blipFill>
        <p:spPr>
          <a:xfrm>
            <a:off x="6089571" y="2686645"/>
            <a:ext cx="430768" cy="430768"/>
          </a:xfrm>
          <a:prstGeom prst="rect">
            <a:avLst/>
          </a:prstGeom>
        </p:spPr>
      </p:pic>
      <p:sp>
        <p:nvSpPr>
          <p:cNvPr id="6" name="Text 2"/>
          <p:cNvSpPr/>
          <p:nvPr/>
        </p:nvSpPr>
        <p:spPr>
          <a:xfrm>
            <a:off x="6089571" y="3289697"/>
            <a:ext cx="2267664" cy="283488"/>
          </a:xfrm>
          <a:prstGeom prst="rect">
            <a:avLst/>
          </a:prstGeom>
          <a:noFill/>
          <a:ln/>
        </p:spPr>
        <p:txBody>
          <a:bodyPr wrap="none" lIns="0" tIns="0" rIns="0" bIns="0" rtlCol="0" anchor="t"/>
          <a:lstStyle/>
          <a:p>
            <a:pPr marL="0" indent="0" algn="l">
              <a:lnSpc>
                <a:spcPts val="2200"/>
              </a:lnSpc>
              <a:buNone/>
            </a:pPr>
            <a:r>
              <a:rPr lang="en-US" sz="2800" b="1" dirty="0">
                <a:solidFill>
                  <a:srgbClr val="272525"/>
                </a:solidFill>
                <a:latin typeface="Times New Roman" pitchFamily="18" charset="0"/>
                <a:ea typeface="Barlow" pitchFamily="34" charset="-122"/>
                <a:cs typeface="Times New Roman" pitchFamily="18" charset="0"/>
              </a:rPr>
              <a:t>Therapy</a:t>
            </a:r>
            <a:endParaRPr lang="en-US" sz="1750" dirty="0">
              <a:latin typeface="Times New Roman" pitchFamily="18" charset="0"/>
              <a:cs typeface="Times New Roman" pitchFamily="18" charset="0"/>
            </a:endParaRPr>
          </a:p>
        </p:txBody>
      </p:sp>
      <p:sp>
        <p:nvSpPr>
          <p:cNvPr id="7" name="Text 3"/>
          <p:cNvSpPr/>
          <p:nvPr/>
        </p:nvSpPr>
        <p:spPr>
          <a:xfrm>
            <a:off x="6089571" y="3676531"/>
            <a:ext cx="3839528" cy="1489829"/>
          </a:xfrm>
          <a:prstGeom prst="rect">
            <a:avLst/>
          </a:prstGeom>
          <a:noFill/>
          <a:ln/>
        </p:spPr>
        <p:txBody>
          <a:bodyPr wrap="square" lIns="0" tIns="0" rIns="0" bIns="0" rtlCol="0" anchor="t"/>
          <a:lstStyle/>
          <a:p>
            <a:pPr marL="0" indent="0" algn="l">
              <a:lnSpc>
                <a:spcPts val="2150"/>
              </a:lnSpc>
              <a:buNone/>
            </a:pPr>
            <a:r>
              <a:rPr lang="en-US" sz="2400" dirty="0">
                <a:solidFill>
                  <a:srgbClr val="272525"/>
                </a:solidFill>
                <a:latin typeface="Times New Roman" pitchFamily="18" charset="0"/>
                <a:ea typeface="Montserrat" pitchFamily="34" charset="-122"/>
                <a:cs typeface="Times New Roman" pitchFamily="18" charset="0"/>
              </a:rPr>
              <a:t>Therapy can help individuals process their traumatic experiences, develop coping skills, and manage symptoms of PTSD and other mental health conditions.</a:t>
            </a:r>
            <a:endParaRPr lang="en-US" sz="2400" dirty="0">
              <a:latin typeface="Times New Roman" pitchFamily="18" charset="0"/>
              <a:cs typeface="Times New Roman" pitchFamily="18" charset="0"/>
            </a:endParaRPr>
          </a:p>
        </p:txBody>
      </p:sp>
      <p:pic>
        <p:nvPicPr>
          <p:cNvPr id="8" name="Image 2" descr="preencoded.png"/>
          <p:cNvPicPr>
            <a:picLocks noChangeAspect="1"/>
          </p:cNvPicPr>
          <p:nvPr/>
        </p:nvPicPr>
        <p:blipFill>
          <a:blip r:embed="rId5"/>
          <a:stretch>
            <a:fillRect/>
          </a:stretch>
        </p:blipFill>
        <p:spPr>
          <a:xfrm>
            <a:off x="10187583" y="2686645"/>
            <a:ext cx="430768" cy="430768"/>
          </a:xfrm>
          <a:prstGeom prst="rect">
            <a:avLst/>
          </a:prstGeom>
        </p:spPr>
      </p:pic>
      <p:sp>
        <p:nvSpPr>
          <p:cNvPr id="9" name="Text 4"/>
          <p:cNvSpPr/>
          <p:nvPr/>
        </p:nvSpPr>
        <p:spPr>
          <a:xfrm>
            <a:off x="10187583" y="3289697"/>
            <a:ext cx="2267664" cy="283488"/>
          </a:xfrm>
          <a:prstGeom prst="rect">
            <a:avLst/>
          </a:prstGeom>
          <a:noFill/>
          <a:ln/>
        </p:spPr>
        <p:txBody>
          <a:bodyPr wrap="none" lIns="0" tIns="0" rIns="0" bIns="0" rtlCol="0" anchor="t"/>
          <a:lstStyle/>
          <a:p>
            <a:pPr marL="0" indent="0" algn="l">
              <a:lnSpc>
                <a:spcPts val="2200"/>
              </a:lnSpc>
              <a:buNone/>
            </a:pPr>
            <a:r>
              <a:rPr lang="en-US" sz="2800" b="1" dirty="0">
                <a:solidFill>
                  <a:srgbClr val="272525"/>
                </a:solidFill>
                <a:latin typeface="Times New Roman" pitchFamily="18" charset="0"/>
                <a:ea typeface="Barlow" pitchFamily="34" charset="-122"/>
                <a:cs typeface="Times New Roman" pitchFamily="18" charset="0"/>
              </a:rPr>
              <a:t>Medication</a:t>
            </a:r>
            <a:endParaRPr lang="en-US" sz="2800" dirty="0">
              <a:latin typeface="Times New Roman" pitchFamily="18" charset="0"/>
              <a:cs typeface="Times New Roman" pitchFamily="18" charset="0"/>
            </a:endParaRPr>
          </a:p>
        </p:txBody>
      </p:sp>
      <p:sp>
        <p:nvSpPr>
          <p:cNvPr id="10" name="Text 5"/>
          <p:cNvSpPr/>
          <p:nvPr/>
        </p:nvSpPr>
        <p:spPr>
          <a:xfrm>
            <a:off x="10187583" y="3676530"/>
            <a:ext cx="3839647" cy="1367909"/>
          </a:xfrm>
          <a:prstGeom prst="rect">
            <a:avLst/>
          </a:prstGeom>
          <a:noFill/>
          <a:ln/>
        </p:spPr>
        <p:txBody>
          <a:bodyPr wrap="square" lIns="0" tIns="0" rIns="0" bIns="0" rtlCol="0" anchor="t"/>
          <a:lstStyle/>
          <a:p>
            <a:pPr marL="0" indent="0" algn="l">
              <a:lnSpc>
                <a:spcPts val="2150"/>
              </a:lnSpc>
              <a:buNone/>
            </a:pPr>
            <a:r>
              <a:rPr lang="en-US" sz="2400" dirty="0">
                <a:solidFill>
                  <a:srgbClr val="272525"/>
                </a:solidFill>
                <a:latin typeface="Times New Roman" pitchFamily="18" charset="0"/>
                <a:ea typeface="Montserrat" pitchFamily="34" charset="-122"/>
                <a:cs typeface="Times New Roman" pitchFamily="18" charset="0"/>
              </a:rPr>
              <a:t>Medications may be prescribed to address specific symptoms, such as anxiety, depression, and sleep disturbances.</a:t>
            </a:r>
            <a:endParaRPr lang="en-US" sz="2400" dirty="0">
              <a:latin typeface="Times New Roman" pitchFamily="18" charset="0"/>
              <a:cs typeface="Times New Roman" pitchFamily="18" charset="0"/>
            </a:endParaRPr>
          </a:p>
        </p:txBody>
      </p:sp>
      <p:pic>
        <p:nvPicPr>
          <p:cNvPr id="11" name="Image 3" descr="preencoded.png"/>
          <p:cNvPicPr>
            <a:picLocks noChangeAspect="1"/>
          </p:cNvPicPr>
          <p:nvPr/>
        </p:nvPicPr>
        <p:blipFill>
          <a:blip r:embed="rId6"/>
          <a:stretch>
            <a:fillRect/>
          </a:stretch>
        </p:blipFill>
        <p:spPr>
          <a:xfrm>
            <a:off x="6089571" y="5296495"/>
            <a:ext cx="430768" cy="430768"/>
          </a:xfrm>
          <a:prstGeom prst="rect">
            <a:avLst/>
          </a:prstGeom>
        </p:spPr>
      </p:pic>
      <p:sp>
        <p:nvSpPr>
          <p:cNvPr id="12" name="Text 6"/>
          <p:cNvSpPr/>
          <p:nvPr/>
        </p:nvSpPr>
        <p:spPr>
          <a:xfrm>
            <a:off x="6089571" y="5899547"/>
            <a:ext cx="2267664" cy="283488"/>
          </a:xfrm>
          <a:prstGeom prst="rect">
            <a:avLst/>
          </a:prstGeom>
          <a:noFill/>
          <a:ln/>
        </p:spPr>
        <p:txBody>
          <a:bodyPr wrap="none" lIns="0" tIns="0" rIns="0" bIns="0" rtlCol="0" anchor="t"/>
          <a:lstStyle/>
          <a:p>
            <a:pPr marL="0" indent="0" algn="l">
              <a:lnSpc>
                <a:spcPts val="2200"/>
              </a:lnSpc>
              <a:buNone/>
            </a:pPr>
            <a:r>
              <a:rPr lang="en-US" sz="2800" b="1" dirty="0">
                <a:solidFill>
                  <a:srgbClr val="272525"/>
                </a:solidFill>
                <a:latin typeface="Times New Roman" pitchFamily="18" charset="0"/>
                <a:ea typeface="Barlow" pitchFamily="34" charset="-122"/>
                <a:cs typeface="Times New Roman" pitchFamily="18" charset="0"/>
              </a:rPr>
              <a:t>Support Groups</a:t>
            </a:r>
            <a:endParaRPr lang="en-US" sz="2800" dirty="0">
              <a:latin typeface="Times New Roman" pitchFamily="18" charset="0"/>
              <a:cs typeface="Times New Roman" pitchFamily="18" charset="0"/>
            </a:endParaRPr>
          </a:p>
        </p:txBody>
      </p:sp>
      <p:sp>
        <p:nvSpPr>
          <p:cNvPr id="13" name="Text 7"/>
          <p:cNvSpPr/>
          <p:nvPr/>
        </p:nvSpPr>
        <p:spPr>
          <a:xfrm>
            <a:off x="6089571" y="6286381"/>
            <a:ext cx="3839528" cy="1653659"/>
          </a:xfrm>
          <a:prstGeom prst="rect">
            <a:avLst/>
          </a:prstGeom>
          <a:noFill/>
          <a:ln/>
        </p:spPr>
        <p:txBody>
          <a:bodyPr wrap="square" lIns="0" tIns="0" rIns="0" bIns="0" rtlCol="0" anchor="t"/>
          <a:lstStyle/>
          <a:p>
            <a:pPr marL="0" indent="0" algn="l">
              <a:lnSpc>
                <a:spcPts val="2150"/>
              </a:lnSpc>
              <a:buNone/>
            </a:pPr>
            <a:r>
              <a:rPr lang="en-US" sz="2400" dirty="0">
                <a:solidFill>
                  <a:srgbClr val="272525"/>
                </a:solidFill>
                <a:latin typeface="Times New Roman" pitchFamily="18" charset="0"/>
                <a:ea typeface="Montserrat" pitchFamily="34" charset="-122"/>
                <a:cs typeface="Times New Roman" pitchFamily="18" charset="0"/>
              </a:rPr>
              <a:t>Support groups provide a safe and understanding environment for individuals to connect with others who have shared experiences and learn from each other.</a:t>
            </a:r>
            <a:endParaRPr lang="en-US" sz="2400" dirty="0">
              <a:latin typeface="Times New Roman" pitchFamily="18" charset="0"/>
              <a:cs typeface="Times New Roman" pitchFamily="18" charset="0"/>
            </a:endParaRPr>
          </a:p>
        </p:txBody>
      </p:sp>
      <p:pic>
        <p:nvPicPr>
          <p:cNvPr id="14" name="Image 4" descr="preencoded.png"/>
          <p:cNvPicPr>
            <a:picLocks noChangeAspect="1"/>
          </p:cNvPicPr>
          <p:nvPr/>
        </p:nvPicPr>
        <p:blipFill>
          <a:blip r:embed="rId7"/>
          <a:stretch>
            <a:fillRect/>
          </a:stretch>
        </p:blipFill>
        <p:spPr>
          <a:xfrm>
            <a:off x="10187583" y="5296495"/>
            <a:ext cx="430768" cy="430768"/>
          </a:xfrm>
          <a:prstGeom prst="rect">
            <a:avLst/>
          </a:prstGeom>
        </p:spPr>
      </p:pic>
      <p:sp>
        <p:nvSpPr>
          <p:cNvPr id="15" name="Text 8"/>
          <p:cNvSpPr/>
          <p:nvPr/>
        </p:nvSpPr>
        <p:spPr>
          <a:xfrm>
            <a:off x="10187583" y="5899547"/>
            <a:ext cx="2267664" cy="283488"/>
          </a:xfrm>
          <a:prstGeom prst="rect">
            <a:avLst/>
          </a:prstGeom>
          <a:noFill/>
          <a:ln/>
        </p:spPr>
        <p:txBody>
          <a:bodyPr wrap="none" lIns="0" tIns="0" rIns="0" bIns="0" rtlCol="0" anchor="t"/>
          <a:lstStyle/>
          <a:p>
            <a:pPr marL="0" indent="0" algn="l">
              <a:lnSpc>
                <a:spcPts val="2200"/>
              </a:lnSpc>
              <a:buNone/>
            </a:pPr>
            <a:r>
              <a:rPr lang="en-US" sz="2800" b="1" dirty="0">
                <a:solidFill>
                  <a:srgbClr val="272525"/>
                </a:solidFill>
                <a:latin typeface="Times New Roman" pitchFamily="18" charset="0"/>
                <a:ea typeface="Barlow" pitchFamily="34" charset="-122"/>
                <a:cs typeface="Times New Roman" pitchFamily="18" charset="0"/>
              </a:rPr>
              <a:t>Lifestyle Changes</a:t>
            </a:r>
            <a:endParaRPr lang="en-US" sz="2800" dirty="0">
              <a:latin typeface="Times New Roman" pitchFamily="18" charset="0"/>
              <a:cs typeface="Times New Roman" pitchFamily="18" charset="0"/>
            </a:endParaRPr>
          </a:p>
        </p:txBody>
      </p:sp>
      <p:sp>
        <p:nvSpPr>
          <p:cNvPr id="16" name="Text 9"/>
          <p:cNvSpPr/>
          <p:nvPr/>
        </p:nvSpPr>
        <p:spPr>
          <a:xfrm>
            <a:off x="10187583" y="6286381"/>
            <a:ext cx="3839647" cy="1501259"/>
          </a:xfrm>
          <a:prstGeom prst="rect">
            <a:avLst/>
          </a:prstGeom>
          <a:noFill/>
          <a:ln/>
        </p:spPr>
        <p:txBody>
          <a:bodyPr wrap="square" lIns="0" tIns="0" rIns="0" bIns="0" rtlCol="0" anchor="t"/>
          <a:lstStyle/>
          <a:p>
            <a:pPr marL="0" indent="0" algn="l">
              <a:lnSpc>
                <a:spcPts val="2150"/>
              </a:lnSpc>
              <a:buNone/>
            </a:pPr>
            <a:r>
              <a:rPr lang="en-US" sz="2400" dirty="0">
                <a:solidFill>
                  <a:srgbClr val="272525"/>
                </a:solidFill>
                <a:latin typeface="Times New Roman" pitchFamily="18" charset="0"/>
                <a:ea typeface="Montserrat" pitchFamily="34" charset="-122"/>
                <a:cs typeface="Times New Roman" pitchFamily="18" charset="0"/>
              </a:rPr>
              <a:t>Lifestyle changes, such as exercise, healthy eating, and stress management techniques, can help improve overall health and well-being.</a:t>
            </a:r>
            <a:endParaRPr lang="en-US" sz="2400" dirty="0">
              <a:latin typeface="Times New Roman" pitchFamily="18" charset="0"/>
              <a:cs typeface="Times New Roman" pitchFamily="18" charset="0"/>
            </a:endParaRPr>
          </a:p>
        </p:txBody>
      </p:sp>
      <p:sp>
        <p:nvSpPr>
          <p:cNvPr id="17" name="سهم إلى اليمين 16"/>
          <p:cNvSpPr/>
          <p:nvPr/>
        </p:nvSpPr>
        <p:spPr>
          <a:xfrm>
            <a:off x="12984481" y="7635240"/>
            <a:ext cx="1432560" cy="60655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44709" y="684967"/>
            <a:ext cx="7627382" cy="1425416"/>
          </a:xfrm>
          <a:prstGeom prst="rect">
            <a:avLst/>
          </a:prstGeom>
          <a:noFill/>
          <a:ln/>
        </p:spPr>
        <p:txBody>
          <a:bodyPr wrap="square" lIns="0" tIns="0" rIns="0" bIns="0" rtlCol="0" anchor="t"/>
          <a:lstStyle/>
          <a:p>
            <a:pPr marL="0" indent="0">
              <a:lnSpc>
                <a:spcPts val="5600"/>
              </a:lnSpc>
              <a:buNone/>
            </a:pPr>
            <a:r>
              <a:rPr lang="en-US" sz="4450" b="1" dirty="0">
                <a:solidFill>
                  <a:srgbClr val="7068F4"/>
                </a:solidFill>
                <a:latin typeface="Times New Roman" pitchFamily="18" charset="0"/>
                <a:ea typeface="Barlow" pitchFamily="34" charset="-122"/>
                <a:cs typeface="Times New Roman" pitchFamily="18" charset="0"/>
              </a:rPr>
              <a:t>Conclusion and Key Takeaways</a:t>
            </a:r>
            <a:endParaRPr lang="en-US" sz="4450" dirty="0">
              <a:latin typeface="Times New Roman" pitchFamily="18" charset="0"/>
              <a:cs typeface="Times New Roman" pitchFamily="18" charset="0"/>
            </a:endParaRPr>
          </a:p>
        </p:txBody>
      </p:sp>
      <p:sp>
        <p:nvSpPr>
          <p:cNvPr id="4" name="Text 1"/>
          <p:cNvSpPr/>
          <p:nvPr/>
        </p:nvSpPr>
        <p:spPr>
          <a:xfrm>
            <a:off x="6244709" y="2682240"/>
            <a:ext cx="7627382" cy="4359354"/>
          </a:xfrm>
          <a:prstGeom prst="rect">
            <a:avLst/>
          </a:prstGeom>
          <a:noFill/>
          <a:ln/>
        </p:spPr>
        <p:txBody>
          <a:bodyPr wrap="square" lIns="0" tIns="0" rIns="0" bIns="0" rtlCol="0" anchor="t"/>
          <a:lstStyle/>
          <a:p>
            <a:pPr marL="0" indent="0">
              <a:lnSpc>
                <a:spcPts val="2700"/>
              </a:lnSpc>
              <a:buNone/>
            </a:pPr>
            <a:r>
              <a:rPr lang="en-US" sz="3200" b="1" dirty="0">
                <a:solidFill>
                  <a:srgbClr val="272525"/>
                </a:solidFill>
                <a:latin typeface="Times New Roman" pitchFamily="18" charset="0"/>
                <a:ea typeface="Montserrat" pitchFamily="34" charset="-122"/>
                <a:cs typeface="Times New Roman" pitchFamily="18" charset="0"/>
              </a:rPr>
              <a:t>Trauma is a complex and pervasive issue that affects individuals, families, and communities. Understanding the nature of trauma, its causes, and its impact is essential for providing effective support and promoting healing. </a:t>
            </a:r>
            <a:endParaRPr lang="en-US" sz="3200" b="1" dirty="0" smtClean="0">
              <a:solidFill>
                <a:srgbClr val="272525"/>
              </a:solidFill>
              <a:latin typeface="Times New Roman" pitchFamily="18" charset="0"/>
              <a:ea typeface="Montserrat" pitchFamily="34" charset="-122"/>
              <a:cs typeface="Times New Roman" pitchFamily="18" charset="0"/>
            </a:endParaRPr>
          </a:p>
          <a:p>
            <a:pPr marL="0" indent="0">
              <a:lnSpc>
                <a:spcPts val="2700"/>
              </a:lnSpc>
              <a:buNone/>
            </a:pPr>
            <a:r>
              <a:rPr lang="en-US" sz="3200" b="1" dirty="0" smtClean="0">
                <a:solidFill>
                  <a:srgbClr val="272525"/>
                </a:solidFill>
                <a:latin typeface="Times New Roman" pitchFamily="18" charset="0"/>
                <a:ea typeface="Montserrat" pitchFamily="34" charset="-122"/>
                <a:cs typeface="Times New Roman" pitchFamily="18" charset="0"/>
              </a:rPr>
              <a:t>By </a:t>
            </a:r>
            <a:r>
              <a:rPr lang="en-US" sz="3200" b="1" dirty="0">
                <a:solidFill>
                  <a:srgbClr val="272525"/>
                </a:solidFill>
                <a:latin typeface="Times New Roman" pitchFamily="18" charset="0"/>
                <a:ea typeface="Montserrat" pitchFamily="34" charset="-122"/>
                <a:cs typeface="Times New Roman" pitchFamily="18" charset="0"/>
              </a:rPr>
              <a:t>recognizing the signs and symptoms of trauma, seeking professional help when needed, and fostering a supportive and understanding environment, we can help individuals overcome the challenges of trauma and build resilience for the future.</a:t>
            </a:r>
            <a:endParaRPr lang="en-US" sz="3200" b="1" dirty="0">
              <a:latin typeface="Times New Roman" pitchFamily="18" charset="0"/>
              <a:cs typeface="Times New Roman" pitchFamily="18" charset="0"/>
            </a:endParaRPr>
          </a:p>
        </p:txBody>
      </p:sp>
      <p:sp>
        <p:nvSpPr>
          <p:cNvPr id="5" name="سهم إلى اليمين 4"/>
          <p:cNvSpPr/>
          <p:nvPr/>
        </p:nvSpPr>
        <p:spPr>
          <a:xfrm>
            <a:off x="12984481" y="7635240"/>
            <a:ext cx="1432560" cy="60655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856</Words>
  <Application>Microsoft Office PowerPoint</Application>
  <PresentationFormat>مخصص</PresentationFormat>
  <Paragraphs>86</Paragraphs>
  <Slides>9</Slides>
  <Notes>8</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9</vt:i4>
      </vt:variant>
    </vt:vector>
  </HeadingPairs>
  <TitlesOfParts>
    <vt:vector size="15" baseType="lpstr">
      <vt:lpstr>Arial</vt:lpstr>
      <vt:lpstr>Calibri</vt:lpstr>
      <vt:lpstr>Barlow</vt:lpstr>
      <vt:lpstr>Montserrat</vt:lpstr>
      <vt:lpstr>Times New Roman</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www</cp:lastModifiedBy>
  <cp:revision>11</cp:revision>
  <dcterms:created xsi:type="dcterms:W3CDTF">2024-09-22T08:27:49Z</dcterms:created>
  <dcterms:modified xsi:type="dcterms:W3CDTF">2024-09-24T15:17:40Z</dcterms:modified>
</cp:coreProperties>
</file>