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20"/>
  </p:notesMasterIdLst>
  <p:sldIdLst>
    <p:sldId id="257" r:id="rId2"/>
    <p:sldId id="278" r:id="rId3"/>
    <p:sldId id="273" r:id="rId4"/>
    <p:sldId id="279" r:id="rId5"/>
    <p:sldId id="280" r:id="rId6"/>
    <p:sldId id="258" r:id="rId7"/>
    <p:sldId id="260" r:id="rId8"/>
    <p:sldId id="274" r:id="rId9"/>
    <p:sldId id="287" r:id="rId10"/>
    <p:sldId id="276" r:id="rId11"/>
    <p:sldId id="277" r:id="rId12"/>
    <p:sldId id="281" r:id="rId13"/>
    <p:sldId id="282" r:id="rId14"/>
    <p:sldId id="283" r:id="rId15"/>
    <p:sldId id="285" r:id="rId16"/>
    <p:sldId id="288" r:id="rId17"/>
    <p:sldId id="284" r:id="rId18"/>
    <p:sldId id="286" r:id="rId1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51" d="100"/>
          <a:sy n="51" d="100"/>
        </p:scale>
        <p:origin x="-135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75AAE-9C10-44D0-891A-84F7B41AC6D4}" type="doc">
      <dgm:prSet loTypeId="urn:microsoft.com/office/officeart/2005/8/layout/h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EC7810B-F523-4775-985B-196AF9F38696}">
      <dgm:prSet/>
      <dgm:spPr/>
      <dgm:t>
        <a:bodyPr anchor="t"/>
        <a:lstStyle/>
        <a:p>
          <a:pPr rtl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the Past Simple Tense? 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9A922F-BFCD-449A-8EB2-BFCC7A42BDF4}" type="parTrans" cxnId="{58E5092B-1340-485C-9C01-BBA23512C19D}">
      <dgm:prSet/>
      <dgm:spPr/>
      <dgm:t>
        <a:bodyPr/>
        <a:lstStyle/>
        <a:p>
          <a:endParaRPr lang="en-US"/>
        </a:p>
      </dgm:t>
    </dgm:pt>
    <dgm:pt modelId="{2050F1E9-459D-45FF-BBE8-2784573AD3ED}" type="sibTrans" cxnId="{58E5092B-1340-485C-9C01-BBA23512C19D}">
      <dgm:prSet/>
      <dgm:spPr/>
      <dgm:t>
        <a:bodyPr/>
        <a:lstStyle/>
        <a:p>
          <a:endParaRPr lang="en-US"/>
        </a:p>
      </dgm:t>
    </dgm:pt>
    <dgm:pt modelId="{96E4E5EA-9D84-49DC-A66B-615C5D19A97D}" type="pres">
      <dgm:prSet presAssocID="{6A875AAE-9C10-44D0-891A-84F7B41AC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DDFD0-E2C7-4FF8-A0BF-500D3F3A7622}" type="pres">
      <dgm:prSet presAssocID="{6A875AAE-9C10-44D0-891A-84F7B41AC6D4}" presName="dummy" presStyleCnt="0"/>
      <dgm:spPr/>
    </dgm:pt>
    <dgm:pt modelId="{38FAC8C8-E1F4-4438-8060-2D818910D439}" type="pres">
      <dgm:prSet presAssocID="{6A875AAE-9C10-44D0-891A-84F7B41AC6D4}" presName="linH" presStyleCnt="0"/>
      <dgm:spPr/>
    </dgm:pt>
    <dgm:pt modelId="{6AE07833-83ED-4D1F-BD34-377EA561A659}" type="pres">
      <dgm:prSet presAssocID="{6A875AAE-9C10-44D0-891A-84F7B41AC6D4}" presName="padding1" presStyleCnt="0"/>
      <dgm:spPr/>
    </dgm:pt>
    <dgm:pt modelId="{C2C4B486-287B-472C-BB24-CDA17014C475}" type="pres">
      <dgm:prSet presAssocID="{BEC7810B-F523-4775-985B-196AF9F38696}" presName="linV" presStyleCnt="0"/>
      <dgm:spPr/>
    </dgm:pt>
    <dgm:pt modelId="{DB037E25-1034-409D-B631-B5E93DE3E453}" type="pres">
      <dgm:prSet presAssocID="{BEC7810B-F523-4775-985B-196AF9F38696}" presName="spVertical1" presStyleCnt="0"/>
      <dgm:spPr/>
    </dgm:pt>
    <dgm:pt modelId="{48248646-0247-444B-8570-A630E920BA23}" type="pres">
      <dgm:prSet presAssocID="{BEC7810B-F523-4775-985B-196AF9F38696}" presName="parTx" presStyleLbl="revTx" presStyleIdx="0" presStyleCnt="1" custScaleY="131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B72B6-A938-47CF-976F-D7B1CA795C44}" type="pres">
      <dgm:prSet presAssocID="{BEC7810B-F523-4775-985B-196AF9F38696}" presName="spVertical2" presStyleCnt="0"/>
      <dgm:spPr/>
    </dgm:pt>
    <dgm:pt modelId="{C624CD5B-260C-4D99-A7B5-53EAF5A1D1F9}" type="pres">
      <dgm:prSet presAssocID="{BEC7810B-F523-4775-985B-196AF9F38696}" presName="spVertical3" presStyleCnt="0"/>
      <dgm:spPr/>
    </dgm:pt>
    <dgm:pt modelId="{0D51890D-0C15-4CC9-8AF5-EACDB124C46A}" type="pres">
      <dgm:prSet presAssocID="{6A875AAE-9C10-44D0-891A-84F7B41AC6D4}" presName="padding2" presStyleCnt="0"/>
      <dgm:spPr/>
    </dgm:pt>
    <dgm:pt modelId="{273581C0-6B79-4A66-9079-7ACB8122EDD2}" type="pres">
      <dgm:prSet presAssocID="{6A875AAE-9C10-44D0-891A-84F7B41AC6D4}" presName="negArrow" presStyleCnt="0"/>
      <dgm:spPr/>
    </dgm:pt>
    <dgm:pt modelId="{3EA57848-0EB1-4D34-A9CE-F1404DB4CDD3}" type="pres">
      <dgm:prSet presAssocID="{6A875AAE-9C10-44D0-891A-84F7B41AC6D4}" presName="backgroundArrow" presStyleLbl="node1" presStyleIdx="0" presStyleCn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58E5092B-1340-485C-9C01-BBA23512C19D}" srcId="{6A875AAE-9C10-44D0-891A-84F7B41AC6D4}" destId="{BEC7810B-F523-4775-985B-196AF9F38696}" srcOrd="0" destOrd="0" parTransId="{C59A922F-BFCD-449A-8EB2-BFCC7A42BDF4}" sibTransId="{2050F1E9-459D-45FF-BBE8-2784573AD3ED}"/>
    <dgm:cxn modelId="{BC3CACB1-736E-4CC0-8966-5E5EA34209DB}" type="presOf" srcId="{BEC7810B-F523-4775-985B-196AF9F38696}" destId="{48248646-0247-444B-8570-A630E920BA23}" srcOrd="0" destOrd="0" presId="urn:microsoft.com/office/officeart/2005/8/layout/hProcess3"/>
    <dgm:cxn modelId="{5653B12D-9A5D-4D09-8789-D2B8B7FF6A1B}" type="presOf" srcId="{6A875AAE-9C10-44D0-891A-84F7B41AC6D4}" destId="{96E4E5EA-9D84-49DC-A66B-615C5D19A97D}" srcOrd="0" destOrd="0" presId="urn:microsoft.com/office/officeart/2005/8/layout/hProcess3"/>
    <dgm:cxn modelId="{C6F95072-7D8D-4824-9B28-F9807681E968}" type="presParOf" srcId="{96E4E5EA-9D84-49DC-A66B-615C5D19A97D}" destId="{48BDDFD0-E2C7-4FF8-A0BF-500D3F3A7622}" srcOrd="0" destOrd="0" presId="urn:microsoft.com/office/officeart/2005/8/layout/hProcess3"/>
    <dgm:cxn modelId="{4529A87E-26C9-49F5-BD78-DB106136B4F9}" type="presParOf" srcId="{96E4E5EA-9D84-49DC-A66B-615C5D19A97D}" destId="{38FAC8C8-E1F4-4438-8060-2D818910D439}" srcOrd="1" destOrd="0" presId="urn:microsoft.com/office/officeart/2005/8/layout/hProcess3"/>
    <dgm:cxn modelId="{9F08490C-C69B-4DCA-BA66-CF45C11A959B}" type="presParOf" srcId="{38FAC8C8-E1F4-4438-8060-2D818910D439}" destId="{6AE07833-83ED-4D1F-BD34-377EA561A659}" srcOrd="0" destOrd="0" presId="urn:microsoft.com/office/officeart/2005/8/layout/hProcess3"/>
    <dgm:cxn modelId="{6AC5A42D-17E7-44BD-AB11-7040E888C74A}" type="presParOf" srcId="{38FAC8C8-E1F4-4438-8060-2D818910D439}" destId="{C2C4B486-287B-472C-BB24-CDA17014C475}" srcOrd="1" destOrd="0" presId="urn:microsoft.com/office/officeart/2005/8/layout/hProcess3"/>
    <dgm:cxn modelId="{D25B9716-AB4A-4F63-B87F-796C26A5CDF6}" type="presParOf" srcId="{C2C4B486-287B-472C-BB24-CDA17014C475}" destId="{DB037E25-1034-409D-B631-B5E93DE3E453}" srcOrd="0" destOrd="0" presId="urn:microsoft.com/office/officeart/2005/8/layout/hProcess3"/>
    <dgm:cxn modelId="{35E9D787-7DFF-49AC-B45D-7732BB73729B}" type="presParOf" srcId="{C2C4B486-287B-472C-BB24-CDA17014C475}" destId="{48248646-0247-444B-8570-A630E920BA23}" srcOrd="1" destOrd="0" presId="urn:microsoft.com/office/officeart/2005/8/layout/hProcess3"/>
    <dgm:cxn modelId="{32F43F20-9D7F-43C6-A23F-169E891939A7}" type="presParOf" srcId="{C2C4B486-287B-472C-BB24-CDA17014C475}" destId="{DA2B72B6-A938-47CF-976F-D7B1CA795C44}" srcOrd="2" destOrd="0" presId="urn:microsoft.com/office/officeart/2005/8/layout/hProcess3"/>
    <dgm:cxn modelId="{E1393DA9-C96D-4970-9581-E5C7A162F1A5}" type="presParOf" srcId="{C2C4B486-287B-472C-BB24-CDA17014C475}" destId="{C624CD5B-260C-4D99-A7B5-53EAF5A1D1F9}" srcOrd="3" destOrd="0" presId="urn:microsoft.com/office/officeart/2005/8/layout/hProcess3"/>
    <dgm:cxn modelId="{3A7D65AC-9CE7-4CAC-9645-96F4360CCA90}" type="presParOf" srcId="{38FAC8C8-E1F4-4438-8060-2D818910D439}" destId="{0D51890D-0C15-4CC9-8AF5-EACDB124C46A}" srcOrd="2" destOrd="0" presId="urn:microsoft.com/office/officeart/2005/8/layout/hProcess3"/>
    <dgm:cxn modelId="{12337AAE-C9E3-445B-B2F0-5B0EB7425A68}" type="presParOf" srcId="{38FAC8C8-E1F4-4438-8060-2D818910D439}" destId="{273581C0-6B79-4A66-9079-7ACB8122EDD2}" srcOrd="3" destOrd="0" presId="urn:microsoft.com/office/officeart/2005/8/layout/hProcess3"/>
    <dgm:cxn modelId="{2E1CBA55-3B05-4CCA-B29A-3C5C82EC0632}" type="presParOf" srcId="{38FAC8C8-E1F4-4438-8060-2D818910D439}" destId="{3EA57848-0EB1-4D34-A9CE-F1404DB4CDD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7848-0EB1-4D34-A9CE-F1404DB4CDD3}">
      <dsp:nvSpPr>
        <dsp:cNvPr id="0" name=""/>
        <dsp:cNvSpPr/>
      </dsp:nvSpPr>
      <dsp:spPr>
        <a:xfrm>
          <a:off x="0" y="714139"/>
          <a:ext cx="8603087" cy="2736000"/>
        </a:xfrm>
        <a:prstGeom prst="rightArrow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50000"/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248646-0247-444B-8570-A630E920BA23}">
      <dsp:nvSpPr>
        <dsp:cNvPr id="0" name=""/>
        <dsp:cNvSpPr/>
      </dsp:nvSpPr>
      <dsp:spPr>
        <a:xfrm>
          <a:off x="693959" y="1398139"/>
          <a:ext cx="7048818" cy="180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t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the Past Simple Tense? </a:t>
          </a:r>
          <a:endParaRPr lang="en-US" sz="3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959" y="1398139"/>
        <a:ext cx="7048818" cy="1801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07A0EF-AECB-4DC4-BD9E-CF990B0A36A6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D8AF84-57E9-4F62-8DC0-97B859D89C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433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AF84-57E9-4F62-8DC0-97B859D89CCB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93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6593B1-2023-4D9F-9609-04DF88FA6D3C}" type="datetimeFigureOut">
              <a:rPr lang="ar-IQ" smtClean="0"/>
              <a:t>07/04/1446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s.gle/6mB1zfjLcPJWmeZq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1" y="228601"/>
            <a:ext cx="11686223" cy="6397052"/>
          </a:xfrm>
          <a:solidFill>
            <a:schemeClr val="bg1"/>
          </a:solidFill>
          <a:ln>
            <a:solidFill>
              <a:srgbClr val="FF66CC"/>
            </a:solidFill>
          </a:ln>
        </p:spPr>
        <p:txBody>
          <a:bodyPr numCol="1" anchor="t">
            <a:normAutofit/>
          </a:bodyPr>
          <a:lstStyle/>
          <a:p>
            <a:pPr algn="ctr" rtl="0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Al-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Mustaqbal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University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College of Arts and Humanities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Department of English Language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Subject 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Grammar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irst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tage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irst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Lecture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:</a:t>
            </a:r>
            <a:endParaRPr lang="ar-IQ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6904653" y="5257800"/>
            <a:ext cx="4388187" cy="132588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M.Sc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Rusul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Niema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 Kamal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rusulbaiee@gmail.com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موجة 5"/>
          <p:cNvSpPr/>
          <p:nvPr/>
        </p:nvSpPr>
        <p:spPr>
          <a:xfrm>
            <a:off x="3581400" y="2895600"/>
            <a:ext cx="4267200" cy="1432560"/>
          </a:xfrm>
          <a:prstGeom prst="wav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Simple Tense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1480" y="5882640"/>
            <a:ext cx="1386840" cy="41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2024-2025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2" y="243840"/>
            <a:ext cx="19964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43840"/>
            <a:ext cx="146304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ell\Documents\دزاي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450080"/>
            <a:ext cx="142875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ripple dir="ld"/>
        <p:sndAc>
          <p:stSnd>
            <p:snd r:embed="rId3" name="chimes.wav"/>
          </p:stSnd>
        </p:sndAc>
      </p:transition>
    </mc:Choice>
    <mc:Fallback xmlns="">
      <p:transition spd="slow" advTm="60000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96440" y="2248348"/>
            <a:ext cx="8488680" cy="387781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0"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Yesterday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went to the market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yesterday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ctr">
              <a:buNone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Last week , last night , last year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played football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night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ctr">
              <a:buNone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Ago ( like two days ago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0"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broke my phone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days ago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Time Expressions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9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+ verb ( regular or irregular ) + com.</a:t>
            </a:r>
            <a:r>
              <a:rPr lang="ar-IQ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dirty="0" smtClean="0"/>
              <a:t> ( regular verb ) 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Ex.  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</a:t>
            </a:r>
            <a:r>
              <a:rPr lang="en-US" dirty="0" smtClean="0"/>
              <a:t> hard last week.</a:t>
            </a:r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dirty="0" smtClean="0"/>
              <a:t>   ( irregular verb )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Ex. She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one pink dress.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Affirmative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60" y="3324224"/>
            <a:ext cx="7858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مين 5"/>
          <p:cNvSpPr/>
          <p:nvPr/>
        </p:nvSpPr>
        <p:spPr>
          <a:xfrm>
            <a:off x="4981892" y="463296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smtClean="0">
                <a:latin typeface="Andalus" pitchFamily="18" charset="-78"/>
                <a:cs typeface="Andalus" pitchFamily="18" charset="-78"/>
              </a:rPr>
              <a:t>Individual activity ( use the paper )                                                    ( 2 minutes)</a:t>
            </a:r>
          </a:p>
          <a:p>
            <a:pPr marL="0" indent="0">
              <a:buNone/>
            </a:pPr>
            <a:endParaRPr lang="en-US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Q\ Put  the verb into the correct form positive.</a:t>
            </a:r>
          </a:p>
          <a:p>
            <a:pPr marL="0" indent="0">
              <a:buNone/>
            </a:pPr>
            <a:r>
              <a:rPr lang="en-US" smtClean="0"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r>
              <a:rPr lang="en-US" smtClean="0"/>
              <a:t>1. The teacher _____________ (explain) the lesson yesterday.</a:t>
            </a:r>
          </a:p>
          <a:p>
            <a:pPr marL="0" indent="0">
              <a:buNone/>
            </a:pPr>
            <a:r>
              <a:rPr lang="en-US" smtClean="0"/>
              <a:t>2. She ______ (cook) dinner last night.</a:t>
            </a:r>
          </a:p>
          <a:p>
            <a:pPr marL="0" indent="0">
              <a:buNone/>
            </a:pPr>
            <a:r>
              <a:rPr lang="en-US" smtClean="0"/>
              <a:t>3. They ______ ( live ) in Hillah last year .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2" y="4754878"/>
            <a:ext cx="1948815" cy="1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32330" y="2248348"/>
            <a:ext cx="10805580" cy="3877815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+ did not (didn't) +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infinitive verb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com.     ..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Ex.  He </a:t>
            </a:r>
            <a:r>
              <a:rPr lang="en-US" b="1" u="sng" dirty="0">
                <a:solidFill>
                  <a:srgbClr val="FF0000"/>
                </a:solidFill>
              </a:rPr>
              <a:t>worked</a:t>
            </a:r>
            <a:r>
              <a:rPr lang="en-US" dirty="0"/>
              <a:t> hard last week</a:t>
            </a:r>
            <a:r>
              <a:rPr lang="en-US" dirty="0" smtClean="0"/>
              <a:t>. ( make negative)</a:t>
            </a:r>
          </a:p>
          <a:p>
            <a:r>
              <a:rPr lang="en-US" dirty="0" smtClean="0"/>
              <a:t>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work </a:t>
            </a:r>
            <a:r>
              <a:rPr lang="en-US" dirty="0" smtClean="0"/>
              <a:t>hard last week.</a:t>
            </a:r>
          </a:p>
          <a:p>
            <a:endParaRPr lang="en-US" dirty="0"/>
          </a:p>
          <a:p>
            <a:r>
              <a:rPr lang="en-US" dirty="0"/>
              <a:t>Ex. She </a:t>
            </a:r>
            <a:r>
              <a:rPr lang="en-US" b="1" u="sng" dirty="0" smtClean="0">
                <a:solidFill>
                  <a:srgbClr val="FF0000"/>
                </a:solidFill>
              </a:rPr>
              <a:t>had</a:t>
            </a:r>
            <a:r>
              <a:rPr lang="en-US" dirty="0" smtClean="0"/>
              <a:t> one pink dress. ( make negative ).</a:t>
            </a:r>
          </a:p>
          <a:p>
            <a:r>
              <a:rPr lang="en-US" dirty="0" smtClean="0"/>
              <a:t>She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have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one pink dress.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Negative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8117633" y="4049486"/>
            <a:ext cx="3303036" cy="19221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( auxiliary verb 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Individual activity ( send the answer on the </a:t>
            </a:r>
            <a:r>
              <a:rPr lang="en-US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Padlet</a:t>
            </a:r>
            <a:r>
              <a:rPr lang="en-US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using QR </a:t>
            </a:r>
            <a:r>
              <a:rPr lang="en-US" b="1" dirty="0" smtClean="0"/>
              <a:t>).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Q\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is wrong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why 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A) She didn’t let me to see him.</a:t>
            </a:r>
          </a:p>
          <a:p>
            <a:r>
              <a:rPr lang="en-US" b="1" dirty="0" smtClean="0"/>
              <a:t>B) They loved to travel last year.  </a:t>
            </a:r>
          </a:p>
          <a:p>
            <a:r>
              <a:rPr lang="en-US" b="1" dirty="0" smtClean="0"/>
              <a:t>C) I didn’t met my friend three days ago.</a:t>
            </a:r>
          </a:p>
          <a:p>
            <a:pPr marL="0" indent="0" algn="ctr">
              <a:buNone/>
            </a:pPr>
            <a:r>
              <a:rPr lang="en-US" b="1" dirty="0" smtClean="0"/>
              <a:t>                                                                                              </a:t>
            </a:r>
            <a:r>
              <a:rPr lang="en-US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One minute only )</a:t>
            </a:r>
            <a:endParaRPr lang="en-US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dell\Documents\padlet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90" y="3135086"/>
            <a:ext cx="2276670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+ Subject + infinitive verb + com. … + ?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Ex. He </a:t>
            </a:r>
            <a:r>
              <a:rPr lang="en-US" b="1" u="sng" dirty="0">
                <a:solidFill>
                  <a:srgbClr val="FF0000"/>
                </a:solidFill>
              </a:rPr>
              <a:t>worked</a:t>
            </a:r>
            <a:r>
              <a:rPr lang="en-US" dirty="0"/>
              <a:t> hard last </a:t>
            </a:r>
            <a:r>
              <a:rPr lang="en-US" dirty="0" smtClean="0"/>
              <a:t>week.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he work </a:t>
            </a:r>
            <a:r>
              <a:rPr lang="en-US" dirty="0" smtClean="0"/>
              <a:t>hard last week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</a:t>
            </a:r>
            <a:r>
              <a:rPr lang="en-US" dirty="0"/>
              <a:t> She </a:t>
            </a:r>
            <a:r>
              <a:rPr lang="en-US" b="1" u="sng" dirty="0" smtClean="0">
                <a:solidFill>
                  <a:srgbClr val="FF0000"/>
                </a:solidFill>
              </a:rPr>
              <a:t>had</a:t>
            </a:r>
            <a:r>
              <a:rPr lang="en-US" dirty="0" smtClean="0"/>
              <a:t> one pink dress.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she have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one pink dress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Interrogative</a:t>
            </a:r>
          </a:p>
        </p:txBody>
      </p:sp>
    </p:spTree>
    <p:extLst>
      <p:ext uri="{BB962C8B-B14F-4D97-AF65-F5344CB8AC3E}">
        <p14:creationId xmlns:p14="http://schemas.microsoft.com/office/powerpoint/2010/main" val="15706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en-US" sz="2800" dirty="0" smtClean="0"/>
          </a:p>
          <a:p>
            <a:pPr marL="0" indent="0" algn="justLow">
              <a:buNone/>
            </a:pPr>
            <a:r>
              <a:rPr lang="en-US" sz="2800" dirty="0" smtClean="0"/>
              <a:t>              There are three cases to make sentences in the past simple tense  </a:t>
            </a:r>
            <a:r>
              <a:rPr lang="en-US" sz="2800" dirty="0" smtClean="0">
                <a:solidFill>
                  <a:srgbClr val="FF0000"/>
                </a:solidFill>
              </a:rPr>
              <a:t>( positive , negative and question ) </a:t>
            </a:r>
            <a:r>
              <a:rPr lang="en-US" sz="2800" dirty="0" smtClean="0"/>
              <a:t>by using two types of verbs </a:t>
            </a:r>
            <a:r>
              <a:rPr lang="en-US" sz="2800" dirty="0" smtClean="0">
                <a:solidFill>
                  <a:srgbClr val="FF0000"/>
                </a:solidFill>
              </a:rPr>
              <a:t>( regular &amp; irregular ).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60" y="4953000"/>
            <a:ext cx="207264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29640" y="2011680"/>
            <a:ext cx="10276840" cy="45872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5100" dirty="0" smtClean="0">
              <a:latin typeface="Arial Black" pitchFamily="34" charset="0"/>
            </a:endParaRPr>
          </a:p>
          <a:p>
            <a:r>
              <a:rPr lang="en-US" sz="6000" b="1" dirty="0"/>
              <a:t> </a:t>
            </a:r>
            <a:r>
              <a:rPr lang="en-US" sz="6000" b="1" dirty="0" smtClean="0"/>
              <a:t>Rewrite the </a:t>
            </a:r>
            <a:r>
              <a:rPr lang="en-US" sz="6000" b="1" dirty="0"/>
              <a:t>sentences </a:t>
            </a:r>
            <a:r>
              <a:rPr lang="en-US" sz="6000" b="1" dirty="0" smtClean="0"/>
              <a:t>by using the past simple tense.</a:t>
            </a:r>
          </a:p>
          <a:p>
            <a:pPr marL="0" indent="0">
              <a:buNone/>
            </a:pPr>
            <a:r>
              <a:rPr lang="en-US" sz="5900" dirty="0" smtClean="0"/>
              <a:t>1</a:t>
            </a:r>
            <a:r>
              <a:rPr lang="en-US" sz="5900" dirty="0"/>
              <a:t>. </a:t>
            </a:r>
            <a:r>
              <a:rPr lang="en-US" sz="5900" dirty="0" smtClean="0"/>
              <a:t> They ____ ( sent ) a message last </a:t>
            </a:r>
            <a:r>
              <a:rPr lang="en-US" sz="5900" dirty="0"/>
              <a:t>night</a:t>
            </a:r>
            <a:r>
              <a:rPr lang="en-US" sz="5900" dirty="0" smtClean="0"/>
              <a:t>.( True or False).</a:t>
            </a:r>
            <a:endParaRPr lang="en-US" sz="5900" dirty="0"/>
          </a:p>
          <a:p>
            <a:pPr marL="0" indent="0">
              <a:buNone/>
            </a:pPr>
            <a:r>
              <a:rPr lang="en-US" sz="5900" dirty="0"/>
              <a:t>2. She ______ (not cook) breakfast this morning</a:t>
            </a:r>
            <a:r>
              <a:rPr lang="en-US" sz="5900" dirty="0" smtClean="0"/>
              <a:t>.</a:t>
            </a:r>
          </a:p>
          <a:p>
            <a:pPr marL="457200" indent="-457200">
              <a:buAutoNum type="arabicPeriod" startAt="3"/>
            </a:pPr>
            <a:r>
              <a:rPr lang="en-US" sz="5900" dirty="0" smtClean="0"/>
              <a:t>_______ </a:t>
            </a:r>
            <a:r>
              <a:rPr lang="en-US" sz="5900" dirty="0"/>
              <a:t>she _______ (pass) her driving test</a:t>
            </a:r>
            <a:r>
              <a:rPr lang="en-US" sz="5900" dirty="0" smtClean="0"/>
              <a:t>?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sz="5900" dirty="0" smtClean="0"/>
              <a:t>She </a:t>
            </a:r>
            <a:r>
              <a:rPr lang="en-US" sz="5900" dirty="0"/>
              <a:t>ate breakfast at 8 a.m</a:t>
            </a:r>
            <a:r>
              <a:rPr lang="en-US" sz="5900" dirty="0" smtClean="0"/>
              <a:t>. ( True or False ).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5900" dirty="0"/>
          </a:p>
          <a:p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 sentences using  the past simple tense 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/>
          </a:p>
          <a:p>
            <a:pPr marL="109728" indent="0">
              <a:buNone/>
            </a:pPr>
            <a:r>
              <a:rPr lang="en-US" sz="5000" b="1" dirty="0" smtClean="0"/>
              <a:t>The 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will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 tomorrow  via 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Google classroom.    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9:00 </a:t>
            </a:r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</a:t>
            </a:r>
            <a:r>
              <a:rPr lang="en-US" sz="5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9728" indent="0">
              <a:buNone/>
            </a:pP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forms.gle/6mB1zfjLcPJWmeZq9</a:t>
            </a: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sz="4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459" y="2682240"/>
            <a:ext cx="1779587" cy="146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4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6104964"/>
          </a:xfrm>
        </p:spPr>
        <p:txBody>
          <a:bodyPr/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707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32330" y="2248348"/>
            <a:ext cx="10327340" cy="4198172"/>
          </a:xfrm>
        </p:spPr>
        <p:txBody>
          <a:bodyPr>
            <a:normAutofit/>
          </a:bodyPr>
          <a:lstStyle/>
          <a:p>
            <a:r>
              <a:rPr lang="en-US" b="1" dirty="0"/>
              <a:t>Lecture </a:t>
            </a:r>
            <a:r>
              <a:rPr lang="en-US" b="1" dirty="0" smtClean="0"/>
              <a:t>Title</a:t>
            </a:r>
            <a:r>
              <a:rPr lang="en-US" dirty="0" smtClean="0"/>
              <a:t>:</a:t>
            </a:r>
            <a:r>
              <a:rPr lang="ar-IQ" dirty="0" smtClean="0"/>
              <a:t> </a:t>
            </a:r>
            <a:r>
              <a:rPr lang="en-US" dirty="0" smtClean="0"/>
              <a:t>Past Simple </a:t>
            </a:r>
            <a:r>
              <a:rPr lang="en-US" dirty="0"/>
              <a:t>Tense</a:t>
            </a:r>
          </a:p>
          <a:p>
            <a:r>
              <a:rPr lang="en-US" b="1" dirty="0"/>
              <a:t>Target </a:t>
            </a:r>
            <a:r>
              <a:rPr lang="en-US" b="1" dirty="0" smtClean="0"/>
              <a:t>Group </a:t>
            </a:r>
            <a:r>
              <a:rPr lang="en-US" dirty="0" smtClean="0"/>
              <a:t>: </a:t>
            </a:r>
            <a:r>
              <a:rPr lang="en-US" dirty="0"/>
              <a:t>First-Stage students, English Language Department</a:t>
            </a:r>
          </a:p>
          <a:p>
            <a:r>
              <a:rPr lang="en-US" b="1" dirty="0"/>
              <a:t>Teaching Methods</a:t>
            </a:r>
            <a:r>
              <a:rPr lang="en-US" dirty="0"/>
              <a:t>: </a:t>
            </a:r>
            <a:r>
              <a:rPr lang="en-US" dirty="0" smtClean="0"/>
              <a:t>Brainstorm, </a:t>
            </a:r>
            <a:r>
              <a:rPr lang="en-US" dirty="0"/>
              <a:t>Group Work, and Hands-on Training </a:t>
            </a:r>
            <a:r>
              <a:rPr lang="en-US" dirty="0" smtClean="0"/>
              <a:t>Sessions.</a:t>
            </a:r>
            <a:endParaRPr lang="en-US" dirty="0"/>
          </a:p>
          <a:p>
            <a:r>
              <a:rPr lang="en-US" b="1" dirty="0"/>
              <a:t>Assessment and Feedback Strategy</a:t>
            </a:r>
            <a:r>
              <a:rPr lang="en-US" dirty="0"/>
              <a:t>: Tests and Techniques, Oral References, Written Notes, Group Discussions, Personal </a:t>
            </a:r>
            <a:r>
              <a:rPr lang="en-US" dirty="0" smtClean="0"/>
              <a:t>Evaluation</a:t>
            </a:r>
            <a:r>
              <a:rPr lang="en-US" dirty="0"/>
              <a:t>.</a:t>
            </a:r>
          </a:p>
          <a:p>
            <a:r>
              <a:rPr lang="en-US" b="1" dirty="0"/>
              <a:t>Lecture Attachments</a:t>
            </a:r>
            <a:r>
              <a:rPr lang="en-US" dirty="0"/>
              <a:t>: Smart Screen, Whiteboard and Markers, Internet links such as Classroom and </a:t>
            </a:r>
            <a:r>
              <a:rPr lang="en-US" dirty="0" err="1"/>
              <a:t>padlet</a:t>
            </a:r>
            <a:r>
              <a:rPr lang="en-US" dirty="0"/>
              <a:t> .</a:t>
            </a:r>
          </a:p>
          <a:p>
            <a:r>
              <a:rPr lang="en-US" b="1" dirty="0"/>
              <a:t>Lecture Duration</a:t>
            </a:r>
            <a:r>
              <a:rPr lang="en-US" dirty="0"/>
              <a:t>: </a:t>
            </a:r>
            <a:r>
              <a:rPr lang="en-US" dirty="0" smtClean="0"/>
              <a:t>10 minutes.</a:t>
            </a:r>
            <a:endParaRPr lang="en-US" dirty="0"/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79924514"/>
      </p:ext>
    </p:extLst>
  </p:cSld>
  <p:clrMapOvr>
    <a:masterClrMapping/>
  </p:clrMapOvr>
  <p:transition spd="slow" advTm="6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0560" y="2248348"/>
            <a:ext cx="10896600" cy="3877815"/>
          </a:xfrm>
        </p:spPr>
        <p:txBody>
          <a:bodyPr/>
          <a:lstStyle/>
          <a:p>
            <a:endParaRPr lang="en-US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Objectives </a:t>
            </a:r>
            <a:r>
              <a:rPr lang="en-US" dirty="0" smtClean="0"/>
              <a:t>: </a:t>
            </a:r>
            <a:r>
              <a:rPr lang="en-US" b="1" dirty="0" smtClean="0"/>
              <a:t>by </a:t>
            </a:r>
            <a:r>
              <a:rPr lang="en-US" b="1" dirty="0"/>
              <a:t>the end of the </a:t>
            </a:r>
            <a:r>
              <a:rPr lang="en-US" b="1" dirty="0" smtClean="0"/>
              <a:t>lecture , students will be able to :-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Know </a:t>
            </a:r>
            <a:r>
              <a:rPr lang="en-US" b="1" dirty="0"/>
              <a:t>the past simple tense.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Understand the rules of </a:t>
            </a:r>
            <a:r>
              <a:rPr lang="en-US" b="1" dirty="0"/>
              <a:t>the past simple tense.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Construct meaningful sentences in the past simple tense.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ar-IQ" sz="2800" b="1" dirty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0" indent="0">
              <a:buNone/>
            </a:pPr>
            <a:endParaRPr lang="ar-IQ" b="1" dirty="0"/>
          </a:p>
          <a:p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5320" y="228600"/>
            <a:ext cx="10866120" cy="225552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the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Objective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for the student to provide  the concept of the past simple tense in English language.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40" y="5288280"/>
            <a:ext cx="2198053" cy="11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0">
        <p14:prism isContent="1" isInverted="1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859280" y="2248348"/>
            <a:ext cx="9323070" cy="3908611"/>
          </a:xfrm>
        </p:spPr>
        <p:txBody>
          <a:bodyPr/>
          <a:lstStyle/>
          <a:p>
            <a:pPr algn="just"/>
            <a:r>
              <a:rPr lang="en-US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Introduction.</a:t>
            </a:r>
            <a:endParaRPr lang="ar-IQ" sz="2800" b="1" dirty="0" smtClean="0">
              <a:latin typeface="+mj-lt"/>
            </a:endParaRPr>
          </a:p>
          <a:p>
            <a:pPr algn="just"/>
            <a:r>
              <a:rPr lang="en-US" sz="2800" b="1" dirty="0" smtClean="0">
                <a:latin typeface="+mj-lt"/>
              </a:rPr>
              <a:t> What is the past simple tense?</a:t>
            </a:r>
            <a:endParaRPr lang="ar-IQ" sz="2800" b="1" dirty="0">
              <a:latin typeface="+mj-lt"/>
            </a:endParaRPr>
          </a:p>
          <a:p>
            <a:pPr algn="just"/>
            <a:r>
              <a:rPr lang="en-US" sz="2800" b="1" dirty="0">
                <a:latin typeface="+mj-lt"/>
              </a:rPr>
              <a:t> Form affirmative </a:t>
            </a:r>
            <a:r>
              <a:rPr lang="en-US" sz="2800" b="1" dirty="0" smtClean="0">
                <a:latin typeface="+mj-lt"/>
              </a:rPr>
              <a:t>sentence. </a:t>
            </a:r>
            <a:endParaRPr lang="ar-IQ" sz="2800" b="1" dirty="0">
              <a:latin typeface="+mj-lt"/>
            </a:endParaRPr>
          </a:p>
          <a:p>
            <a:pPr algn="just"/>
            <a:r>
              <a:rPr lang="en-US" sz="2800" b="1" dirty="0">
                <a:latin typeface="+mj-lt"/>
              </a:rPr>
              <a:t> Form negative </a:t>
            </a:r>
            <a:r>
              <a:rPr lang="en-US" sz="2800" b="1" dirty="0" smtClean="0">
                <a:latin typeface="+mj-lt"/>
              </a:rPr>
              <a:t>sentence.</a:t>
            </a:r>
          </a:p>
          <a:p>
            <a:pPr algn="just"/>
            <a:r>
              <a:rPr lang="en-US" sz="2800" b="1" dirty="0" smtClean="0">
                <a:latin typeface="+mj-lt"/>
              </a:rPr>
              <a:t> Form Interrogative sentence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en-US" sz="2800" b="1" dirty="0" smtClean="0">
                <a:latin typeface="+mj-lt"/>
              </a:rPr>
              <a:t>Conclusion</a:t>
            </a:r>
            <a:r>
              <a:rPr lang="en-US" dirty="0"/>
              <a:t>.</a:t>
            </a:r>
            <a:endParaRPr lang="ar-IQ" sz="2800" b="1" dirty="0">
              <a:latin typeface="+mj-lt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630679" y="570156"/>
            <a:ext cx="9628991" cy="10542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3840480"/>
            <a:ext cx="2510790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432560" y="2236852"/>
            <a:ext cx="9403080" cy="38778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does this picture mean 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2621280"/>
            <a:ext cx="940308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3759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ar-IQ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454496406"/>
              </p:ext>
            </p:extLst>
          </p:nvPr>
        </p:nvGraphicFramePr>
        <p:xfrm>
          <a:off x="2176531" y="1133341"/>
          <a:ext cx="8603087" cy="459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89120"/>
            <a:ext cx="2716530" cy="156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2330" y="2248348"/>
            <a:ext cx="10147150" cy="387781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5400" dirty="0" smtClean="0"/>
              <a:t>The past simple tense is used to describe completed </a:t>
            </a:r>
            <a:r>
              <a:rPr lang="en-US" sz="5400" dirty="0" smtClean="0">
                <a:solidFill>
                  <a:srgbClr val="C00000"/>
                </a:solidFill>
              </a:rPr>
              <a:t>actions or events</a:t>
            </a:r>
            <a:r>
              <a:rPr lang="en-US" sz="5400" dirty="0" smtClean="0"/>
              <a:t> that happened at a specific time in the past. </a:t>
            </a:r>
          </a:p>
          <a:p>
            <a:pPr algn="just"/>
            <a:r>
              <a:rPr lang="en-US" sz="5400" dirty="0" smtClean="0"/>
              <a:t>Ex. </a:t>
            </a:r>
            <a:r>
              <a:rPr lang="en-US" sz="5400" dirty="0" smtClean="0">
                <a:solidFill>
                  <a:srgbClr val="C00000"/>
                </a:solidFill>
              </a:rPr>
              <a:t>I </a:t>
            </a:r>
            <a:r>
              <a:rPr lang="en-US" sz="5400" b="1" u="sng" dirty="0" smtClean="0">
                <a:solidFill>
                  <a:srgbClr val="C00000"/>
                </a:solidFill>
              </a:rPr>
              <a:t>was</a:t>
            </a:r>
            <a:r>
              <a:rPr lang="en-US" sz="5400" dirty="0" smtClean="0">
                <a:solidFill>
                  <a:srgbClr val="C00000"/>
                </a:solidFill>
              </a:rPr>
              <a:t> in the class yesterday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4860925" algn="l"/>
              </a:tabLst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Past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 tense?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6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lvl="0" indent="0" algn="ctr">
              <a:buClr>
                <a:srgbClr val="873624"/>
              </a:buClr>
              <a:buNone/>
            </a:pPr>
            <a:r>
              <a:rPr lang="en-US" dirty="0" smtClean="0"/>
              <a:t>                                             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add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-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ed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or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–d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after 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the verb.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                           For example : Play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→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play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ed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.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</a:t>
            </a:r>
          </a:p>
          <a:p>
            <a:pPr marL="0" lvl="0" indent="0" algn="ctr">
              <a:buClr>
                <a:srgbClr val="873624"/>
              </a:buClr>
              <a:buNone/>
            </a:pPr>
            <a:endParaRPr lang="en-US" sz="3200" b="1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itchFamily="2" charset="0"/>
            </a:endParaRP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3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speical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form.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     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           For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example : Go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→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went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                                            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ypes of Verbs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286000"/>
            <a:ext cx="3520440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60744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1611</TotalTime>
  <Words>685</Words>
  <Application>Microsoft Office PowerPoint</Application>
  <PresentationFormat>مخصص</PresentationFormat>
  <Paragraphs>130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غلاف فني</vt:lpstr>
      <vt:lpstr>Al-Mustaqbal University College of Arts and Humanities Department of English Language Subject : Grammar  First Stage The First Lecture                                                                                        Lecture by :</vt:lpstr>
      <vt:lpstr>Lecture Description</vt:lpstr>
      <vt:lpstr>Objectives of the lecture  General Objective : is for the student to provide  the concept of the past simple tense in English language.</vt:lpstr>
      <vt:lpstr>Contents</vt:lpstr>
      <vt:lpstr>What does this picture mean ? </vt:lpstr>
      <vt:lpstr>    </vt:lpstr>
      <vt:lpstr>What is the Past simple tense?</vt:lpstr>
      <vt:lpstr>Types of Verbs</vt:lpstr>
      <vt:lpstr>عرض تقديمي في PowerPoint</vt:lpstr>
      <vt:lpstr>Past Time Expressions</vt:lpstr>
      <vt:lpstr>Form Affirmative</vt:lpstr>
      <vt:lpstr>Quiz Time</vt:lpstr>
      <vt:lpstr>Form Negative</vt:lpstr>
      <vt:lpstr>Quiz Time</vt:lpstr>
      <vt:lpstr>Form Interrogative</vt:lpstr>
      <vt:lpstr>Conclusion</vt:lpstr>
      <vt:lpstr>HomeWork</vt:lpstr>
      <vt:lpstr>Thank You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dell</cp:lastModifiedBy>
  <cp:revision>138</cp:revision>
  <dcterms:created xsi:type="dcterms:W3CDTF">2024-06-13T17:25:20Z</dcterms:created>
  <dcterms:modified xsi:type="dcterms:W3CDTF">2024-10-10T05:17:59Z</dcterms:modified>
</cp:coreProperties>
</file>