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7"/>
  </p:notesMasterIdLst>
  <p:sldIdLst>
    <p:sldId id="256" r:id="rId2"/>
    <p:sldId id="350" r:id="rId3"/>
    <p:sldId id="285" r:id="rId4"/>
    <p:sldId id="351" r:id="rId5"/>
    <p:sldId id="336" r:id="rId6"/>
    <p:sldId id="342" r:id="rId7"/>
    <p:sldId id="337" r:id="rId8"/>
    <p:sldId id="343" r:id="rId9"/>
    <p:sldId id="344" r:id="rId10"/>
    <p:sldId id="346" r:id="rId11"/>
    <p:sldId id="341" r:id="rId12"/>
    <p:sldId id="347" r:id="rId13"/>
    <p:sldId id="348" r:id="rId14"/>
    <p:sldId id="349" r:id="rId15"/>
    <p:sldId id="306" r:id="rId16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نمط ذو نسُق 1 - تمييز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775DCB02-9BB8-47FD-8907-85C794F793BA}" styleName="نمط ذو نسُق 1 - تميي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971" autoAdjust="0"/>
    <p:restoredTop sz="94671" autoAdjust="0"/>
  </p:normalViewPr>
  <p:slideViewPr>
    <p:cSldViewPr>
      <p:cViewPr varScale="1">
        <p:scale>
          <a:sx n="91" d="100"/>
          <a:sy n="91" d="100"/>
        </p:scale>
        <p:origin x="1190" y="5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4054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C8C7B89A-7AA6-45E8-AD3A-F392C3EE32E9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D81037EE-9BB3-4AB7-B188-8A38EB8D6E4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7173144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274212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171DB45-A3D7-1985-D8F6-DF8BEB1D9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1EE0188-24CF-494D-D531-D1D1F9F0DCD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474DE9-CF37-0720-82A0-752111038B1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B464613-3DF2-A146-811B-D8F1A64347A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13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87333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3E43B7E-9C76-6BE1-09E5-3904D1BC88D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45B25C5-31A5-2A33-2B1D-0E51025879E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EE799C2-5CE0-5526-419C-1776BA4534E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1EC965C-41E0-AFF4-CDE9-2E5EC0134F3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14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690500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6737C78-772E-D9A7-E953-B51F749A8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B3FBCF3-B362-B46B-99BE-7AF7A805746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6114717-35D3-0C8B-F3D4-19AD210A2E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C349635-DCB1-CD80-B099-B3FBA8A8F2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5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94776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0658272-B1E0-AE52-9215-6ED33BD7250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F44B53B-D19B-1D15-AC23-C8EF727433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397E17A-8FF2-B71F-922F-2131F289355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F17F06-3AE5-5CFC-C936-8CC6990CC44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6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947067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D21A03E-3530-42AC-4439-18D852C837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86B50FC-3924-AE45-20F8-6E96F2C9B7F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BAF6A15-A6B5-A51E-77E7-D8DE520FBAF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BC480B-7D8B-3F7B-A006-CDFED9A7A50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7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0634210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DA0E5-B48B-4E8C-B607-2849C87DF4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66C58D8-277B-AA69-F544-9F26E6A3A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1CA2B47-55CC-1F00-9DE7-53F3EDBFAE0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4C5BB-68BC-9C48-4B82-B09122F4BE1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8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983010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2F61C1-FEE0-3E54-D1D7-DDDC2BA64A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3F12507-2EB0-D642-AB7A-68FB98B9EDE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A4548E1-A566-8304-DEE3-9AC54008914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98FFC8-71FB-1055-78DE-DDCF7A562F2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9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117723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FD2B81-56E6-A280-E004-465B304BAA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16F6A0B-6A3E-031F-F6BC-A71A6CD0F5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BF193E6-0812-15DF-5FA3-B72CF520BA8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C5762B-811D-7A92-90E0-4AAAD6CE3F4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10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8704544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90E9A4-D488-236C-3807-D52D9907771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13BA9DA-129B-BD57-4445-2960ACB6AD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C408E2-3129-0D2F-569F-D40D824BB79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2E4C56-3734-D354-D4FC-EC3AB9A5275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333915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114E1F-AFAE-D37D-DB9E-2BFCC266EB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85BECCC-D15C-9158-72A3-3B325F27B8F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1FA1002-C546-6092-479C-D27DAA0D460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A13F591-46CA-35D9-F5A6-37F421DD0D2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81037EE-9BB3-4AB7-B188-8A38EB8D6E42}" type="slidenum">
              <a:rPr lang="ar-IQ" smtClean="0"/>
              <a:pPr/>
              <a:t>12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611576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677276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281621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582852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عنوان ون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68728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071010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826237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437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41349631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3392162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192108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1012977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IQ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072604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  <a:endParaRPr lang="ar-IQ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ar-IQ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B30E28-C309-402F-8788-ECA570C9135B}" type="datetimeFigureOut">
              <a:rPr lang="ar-IQ" smtClean="0"/>
              <a:pPr/>
              <a:t>23/07/1446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83D289-38E5-4934-A69A-C17CDA501475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15842807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IQ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07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r>
              <a:rPr lang="en-US" sz="4800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Medication </a:t>
            </a:r>
            <a:r>
              <a:rPr lang="en-US" dirty="0">
                <a:ln>
                  <a:solidFill>
                    <a:srgbClr val="0070C0"/>
                  </a:solidFill>
                </a:ln>
                <a:solidFill>
                  <a:srgbClr val="FF0000"/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Administration</a:t>
            </a:r>
            <a:endParaRPr lang="ar-IQ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5688632" cy="2283736"/>
          </a:xfrm>
        </p:spPr>
        <p:txBody>
          <a:bodyPr>
            <a:noAutofit/>
          </a:bodyPr>
          <a:lstStyle/>
          <a:p>
            <a:pPr algn="l"/>
            <a:r>
              <a:rPr lang="en-US" sz="3600" b="1" u="sng" dirty="0">
                <a:ln>
                  <a:solidFill>
                    <a:schemeClr val="tx1"/>
                  </a:solidFill>
                </a:ln>
                <a:solidFill>
                  <a:srgbClr val="00B05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Prepared by:</a:t>
            </a:r>
          </a:p>
          <a:p>
            <a:pPr algn="l"/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Dr. Alaa Hamza</a:t>
            </a:r>
          </a:p>
          <a:p>
            <a:pPr algn="l"/>
            <a:r>
              <a:rPr lang="en-US" sz="3600" b="1" dirty="0" err="1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M.Sc.N</a:t>
            </a:r>
            <a:r>
              <a:rPr lang="en-US" sz="3600" b="1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Ali Jassim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AAF822-94D6-8565-E58C-9C5B70868F3A}"/>
              </a:ext>
            </a:extLst>
          </p:cNvPr>
          <p:cNvSpPr txBox="1"/>
          <p:nvPr/>
        </p:nvSpPr>
        <p:spPr>
          <a:xfrm>
            <a:off x="1907704" y="2234482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Clinical Part I</a:t>
            </a:r>
          </a:p>
        </p:txBody>
      </p:sp>
    </p:spTree>
    <p:extLst>
      <p:ext uri="{BB962C8B-B14F-4D97-AF65-F5344CB8AC3E}">
        <p14:creationId xmlns:p14="http://schemas.microsoft.com/office/powerpoint/2010/main" val="3971230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11FBFD-96B4-3BC1-08BC-8F140D1F2E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90384-E358-863A-548E-04C859D2FB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Preventing Needlestick Injuries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544A19-D309-A1AF-4966-85CEBFF26D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Risk: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Needlestick injuries pose a significant risk for infections, including hepatitis B, HIV, and other pathogens.</a:t>
            </a:r>
          </a:p>
          <a:p>
            <a:pPr marL="457200" lvl="1" indent="0" algn="l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OSHA Standards: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Occupational Safety and Health Administration (OSHA) has established guidelines to prevent needlestick injuries.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Specific steps must be followed if an accidental needlestick occurs, as outlined by OSHA.</a:t>
            </a: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Safety Syringes: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Designed to protect healthcare workers from needlestick injuries.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of Safety Devices: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143000" lvl="2" indent="-228600" algn="l" rtl="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Passive Safety Device: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No action required by the nurse; e.g., needle retracts automatically after injection.</a:t>
            </a:r>
          </a:p>
          <a:p>
            <a:pPr marL="1143000" lvl="2" indent="-228600" algn="l" rtl="0">
              <a:buFont typeface="Arial" panose="020B0604020202020204" pitchFamily="34" charset="0"/>
              <a:buChar char="•"/>
            </a:pPr>
            <a:r>
              <a:rPr lang="en-US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Active Safety Device: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Requires manual activation by the nurse, such as retracting the needle or covering it with a plastic sheath after use.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8100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28686A-359B-2172-D0CD-CB69843E74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Content Placeholder 10" descr="A diagram of a syringe&#10;&#10;Description automatically generated">
            <a:extLst>
              <a:ext uri="{FF2B5EF4-FFF2-40B4-BE49-F238E27FC236}">
                <a16:creationId xmlns:a16="http://schemas.microsoft.com/office/drawing/2014/main" id="{9E450216-9F05-23F9-C55D-06190F8BDF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5705326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D14C19-155B-B789-A82F-4D31C26A811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9DC84E-4F4F-4FB3-6328-EFF47CB4D5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Ampules and Vials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BB3002-77C4-CF39-777C-DB311283D9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Ampules: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Glass containers, typically holding a single dose of medication.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Size ranges from 1 to 10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Constricted neck for easy opening, often with colored marks.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be broken at the neck to access the medication.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Use of plastic ampule openers is recommended to prevent injury.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filter needle or straw is used to aspirate the medication to prevent glass particles.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vial and a vial&#10;&#10;Description automatically generated">
            <a:extLst>
              <a:ext uri="{FF2B5EF4-FFF2-40B4-BE49-F238E27FC236}">
                <a16:creationId xmlns:a16="http://schemas.microsoft.com/office/drawing/2014/main" id="{86FC661F-E6B2-F309-E50C-1B3A2F7D71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6296" y="1628800"/>
            <a:ext cx="1676545" cy="25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5795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144677D-31EE-7F06-E70F-FB43576142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207BE1-1397-FF8D-B7E1-589AB86ADE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Ampules and Vials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8A5270-5680-37F2-BFF8-AB2443C5985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ctr" rtl="0">
              <a:buNone/>
            </a:pP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 rtl="0">
              <a:buNone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Vials:</a:t>
            </a:r>
            <a:endParaRPr lang="en-US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Small glass bottles with a rubber cap, available in 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single-use or multiple-dose forms.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Needles must pierce the rubber cap to access medication.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Air must be injected into the vial before withdrawing </a:t>
            </a:r>
          </a:p>
          <a:p>
            <a:pPr marL="0" indent="0" algn="l" rtl="0">
              <a:buNone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medication to avoid a vacuum.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Single-use vials are for one dose, while multidose vials contain multiple doses (e.g., insulin).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Single-dose vials are preferred to reduce infection risks, especially when multiple patients are involved.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Proper sterilization is required when using multidose vials to avoid contamination.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6" descr="Several bottles of liquid&#10;&#10;Description automatically generated">
            <a:extLst>
              <a:ext uri="{FF2B5EF4-FFF2-40B4-BE49-F238E27FC236}">
                <a16:creationId xmlns:a16="http://schemas.microsoft.com/office/drawing/2014/main" id="{D92334A3-13DF-918A-E389-4FF54DF54E6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559932"/>
            <a:ext cx="2270957" cy="2530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3518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DB3EAD9-20C1-0971-3F95-76DC97A7E22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74DF8-2066-3D54-67F5-388976ACE3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Procedure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E7B91E-F817-030A-A7DF-B1CD8B4286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928992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buNone/>
            </a:pPr>
            <a:endParaRPr lang="en-US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Reconstitution of Powdered Drugs: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drugs come in powdered form and require a diluent (e.g., sterile water or saline) for injection.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process is called reconstitution and should follow manufacturer’s instructions for solvent amounts.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Example: Adding 1.5 mL of sterile water to powdered drug to make 2 mL of solution.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Expiration dates should be noted on reconstituted vials, as some have a limited use period.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hand in pink gloves holding a syringe&#10;&#10;Description automatically generated">
            <a:extLst>
              <a:ext uri="{FF2B5EF4-FFF2-40B4-BE49-F238E27FC236}">
                <a16:creationId xmlns:a16="http://schemas.microsoft.com/office/drawing/2014/main" id="{E519F7F4-6564-526E-01BF-49EA120B307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10" r="35211"/>
          <a:stretch/>
        </p:blipFill>
        <p:spPr>
          <a:xfrm>
            <a:off x="7020272" y="4801120"/>
            <a:ext cx="1800200" cy="1961974"/>
          </a:xfrm>
          <a:prstGeom prst="rect">
            <a:avLst/>
          </a:prstGeom>
        </p:spPr>
      </p:pic>
      <p:pic>
        <p:nvPicPr>
          <p:cNvPr id="8" name="Picture 7" descr="A person holding a syringe and a vial of medicine&#10;&#10;Description automatically generated">
            <a:extLst>
              <a:ext uri="{FF2B5EF4-FFF2-40B4-BE49-F238E27FC236}">
                <a16:creationId xmlns:a16="http://schemas.microsoft.com/office/drawing/2014/main" id="{E7893F5A-4896-CC63-A7F6-B8D35FD3ADD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1960" y="4779394"/>
            <a:ext cx="2736304" cy="1961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5530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ar-IQ"/>
          </a:p>
        </p:txBody>
      </p:sp>
      <p:pic>
        <p:nvPicPr>
          <p:cNvPr id="4" name="عنصر نائب للمحتوى 3">
            <a:extLst>
              <a:ext uri="{FF2B5EF4-FFF2-40B4-BE49-F238E27FC236}">
                <a16:creationId xmlns:a16="http://schemas.microsoft.com/office/drawing/2014/main" id="{D7BD4FAB-4E25-4337-8AD4-50ACC758798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1" cy="66437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6269A9-3C64-18DE-A6D3-366C11CE12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0029D990-0B2C-CDB9-808C-62C92741FF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3568" y="260649"/>
            <a:ext cx="7772400" cy="1107996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rtl="0"/>
            <a:endParaRPr lang="ar-IQ" sz="4800" dirty="0">
              <a:ln>
                <a:solidFill>
                  <a:srgbClr val="0070C0"/>
                </a:solidFill>
              </a:ln>
              <a:solidFill>
                <a:srgbClr val="FF0000"/>
              </a:solidFill>
              <a:effectLst>
                <a:glow rad="101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444842F5-C3CC-800A-0D2D-5CF4956D68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7504" y="3717032"/>
            <a:ext cx="5688632" cy="2283736"/>
          </a:xfrm>
        </p:spPr>
        <p:txBody>
          <a:bodyPr>
            <a:noAutofit/>
          </a:bodyPr>
          <a:lstStyle/>
          <a:p>
            <a:pPr algn="l"/>
            <a:endParaRPr lang="en-US" sz="3600" b="1" dirty="0">
              <a:ln>
                <a:solidFill>
                  <a:schemeClr val="tx1"/>
                </a:solidFill>
              </a:ln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poster of medicine and medical supplies&#10;&#10;Description automatically generated with medium confidence">
            <a:extLst>
              <a:ext uri="{FF2B5EF4-FFF2-40B4-BE49-F238E27FC236}">
                <a16:creationId xmlns:a16="http://schemas.microsoft.com/office/drawing/2014/main" id="{AE9C3CB4-F8C5-0CC6-13D9-F918A82A7F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0933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77809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parenteral route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7504" y="1124744"/>
            <a:ext cx="9001000" cy="561662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 fontScale="77500" lnSpcReduction="20000"/>
          </a:bodyPr>
          <a:lstStyle/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parenteral route is defined as other than through the alimentary or respiratory tract; that is,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by needle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The following are some of 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more common routes for parenteral administration: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Subcutaneous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(hypodermic)—into the subcutaneous tissue, just below the skin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Intramuscular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(IM)—into a muscle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Intradermal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(ID)—under the epidermis (into the dermis)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Intravenous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(IV)—into a vein.</a:t>
            </a:r>
          </a:p>
          <a:p>
            <a:pPr marL="0" indent="0" algn="l" rtl="0">
              <a:lnSpc>
                <a:spcPct val="150000"/>
              </a:lnSpc>
              <a:buNone/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Some of the less commonly used routes for parenteral administration are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intra-arterial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(into an artery),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intracardiac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(into the heart muscle),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intraosseous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(into a bone),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intrathecal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intraspinal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(into the spinal canal),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intrapleural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(into the pleural space),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epidural 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(into the epidural space), and 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intra-articular</a:t>
            </a: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(into a joint).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Sterile equipment and sterile drug solution are essential for all parenteral therapy. </a:t>
            </a:r>
          </a:p>
          <a:p>
            <a:pPr algn="l" rtl="0">
              <a:lnSpc>
                <a:spcPct val="150000"/>
              </a:lnSpc>
            </a:pPr>
            <a:r>
              <a:rPr lang="en-US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main advantage is fast absorption.</a:t>
            </a:r>
          </a:p>
        </p:txBody>
      </p:sp>
    </p:spTree>
    <p:extLst>
      <p:ext uri="{BB962C8B-B14F-4D97-AF65-F5344CB8AC3E}">
        <p14:creationId xmlns:p14="http://schemas.microsoft.com/office/powerpoint/2010/main" val="33257023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86F870-E912-5CF5-010B-1F354F9353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Content Placeholder 4" descr="A diagram of a medical procedure&#10;&#10;Description automatically generated">
            <a:extLst>
              <a:ext uri="{FF2B5EF4-FFF2-40B4-BE49-F238E27FC236}">
                <a16:creationId xmlns:a16="http://schemas.microsoft.com/office/drawing/2014/main" id="{C819B66F-E0F8-EA09-82A9-3AC398C77FC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0671637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63D4AD-6C18-33ED-F0DA-B7CBA6D712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77F8A-8592-76A6-3D16-931850274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Syringes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445BD0-10D6-D4B6-46B9-4E23B01B2F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Connects with the needle.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Barrel: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Outer part with scales for measurement.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Plunger: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Inside the barrel for drawing or injecting fluid.</a:t>
            </a:r>
          </a:p>
          <a:p>
            <a:pPr marL="457200" lvl="1" indent="0" algn="l" rtl="0">
              <a:buNone/>
            </a:pP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Handling: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Avoid contamination by not touching the tip, inside barrel, plunger shaft, or needle.</a:t>
            </a:r>
          </a:p>
          <a:p>
            <a:pPr marL="0" indent="0" algn="l" rtl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rtl="0">
              <a:buFont typeface="Wingdings" panose="05000000000000000000" pitchFamily="2" charset="2"/>
              <a:buChar char="v"/>
            </a:pP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Types &amp; Sizes: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Syringes range from 1 mL to 60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mL.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Common sizes for injections: 1–5 mL for subcutaneous or intramuscular.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Larger syringes (10–50 mL) used for IV solutions or wound irrigation.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syringes have a 100-unit scale and should only be used for insulin.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3907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7FF1F9-4142-0637-CA18-C58E584ADB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Content Placeholder 8" descr="A diagram of a syringe&#10;&#10;Description automatically generated">
            <a:extLst>
              <a:ext uri="{FF2B5EF4-FFF2-40B4-BE49-F238E27FC236}">
                <a16:creationId xmlns:a16="http://schemas.microsoft.com/office/drawing/2014/main" id="{B5F8C434-F622-9612-AB58-42057F105BA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13" r="2" b="9901"/>
          <a:stretch/>
        </p:blipFill>
        <p:spPr>
          <a:xfrm>
            <a:off x="20" y="10"/>
            <a:ext cx="9143980" cy="6857990"/>
          </a:xfrm>
          <a:noFill/>
        </p:spPr>
      </p:pic>
    </p:spTree>
    <p:extLst>
      <p:ext uri="{BB962C8B-B14F-4D97-AF65-F5344CB8AC3E}">
        <p14:creationId xmlns:p14="http://schemas.microsoft.com/office/powerpoint/2010/main" val="42507250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6815B7-67B1-0B94-5082-08349387E0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CA65FE-1094-1952-707D-50029672B7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Syringes and Pens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C14C64-39B4-060D-C03D-F0A3869B43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Syringes: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Calibrated for U-100 insulin and available in different doses (e.g., 30 or 50 units).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Typically have a nonremovable needle.</a:t>
            </a:r>
          </a:p>
          <a:p>
            <a:pPr algn="l" rtl="0">
              <a:buFont typeface="Arial" panose="020B0604020202020204" pitchFamily="34" charset="0"/>
              <a:buChar char="•"/>
            </a:pP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Insulin Pens: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Devices that hold a prefilled insulin cartridge, offering easy self-administration.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as disposable (single-use) or reusable (cartridge refillable).</a:t>
            </a:r>
          </a:p>
          <a:p>
            <a:pPr marL="742950" lvl="1" indent="-285750" algn="l" rtl="0">
              <a:buFont typeface="Arial" panose="020B0604020202020204" pitchFamily="34" charset="0"/>
              <a:buChar char="•"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Some pens allow for half-unit doses.</a:t>
            </a:r>
          </a:p>
          <a:p>
            <a:pPr marL="0" indent="0" algn="l" rtl="0">
              <a:lnSpc>
                <a:spcPct val="150000"/>
              </a:lnSpc>
              <a:buNone/>
            </a:pPr>
            <a:endParaRPr lang="en-US" sz="1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several syringes&#10;&#10;Description automatically generated">
            <a:extLst>
              <a:ext uri="{FF2B5EF4-FFF2-40B4-BE49-F238E27FC236}">
                <a16:creationId xmlns:a16="http://schemas.microsoft.com/office/drawing/2014/main" id="{D31BA751-8C3C-7826-1FB8-092D079B19C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3056"/>
            <a:ext cx="3310827" cy="2924944"/>
          </a:xfrm>
          <a:prstGeom prst="rect">
            <a:avLst/>
          </a:prstGeom>
        </p:spPr>
      </p:pic>
      <p:pic>
        <p:nvPicPr>
          <p:cNvPr id="7" name="Picture 6" descr="A close-up of a pen&#10;&#10;Description automatically generated">
            <a:extLst>
              <a:ext uri="{FF2B5EF4-FFF2-40B4-BE49-F238E27FC236}">
                <a16:creationId xmlns:a16="http://schemas.microsoft.com/office/drawing/2014/main" id="{00CFB59A-760D-D80A-8023-CD5678E4A2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863" y="3933056"/>
            <a:ext cx="5800137" cy="2875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5929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F85B800-BE2A-33BA-BC0F-0A75660B94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EF0442-13D5-7BD9-D3EF-074BD5903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Needles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70BDC1-77BA-1278-CF67-856825839B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Parts of a Needle: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Hub: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Attaches to the syringe.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lang="en-US" altLang="en-US" sz="1800" b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haft: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The needle’s length.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Bevel: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Slanted tip for smooth insertion.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lang="en-US" altLang="en-US" sz="18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Characteristics:</a:t>
            </a: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Bevel: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Longer bevels cause less discomfort, used for subcutaneous/intramuscular. Short bevels are for intradermal/IV injections.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2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Length: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Commonly ranges from 1/2 to 2 inches, selected based on muscle, weight, and injection type.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eriod" startAt="3"/>
              <a:tabLst/>
              <a:defRPr/>
            </a:pPr>
            <a:r>
              <a:rPr kumimoji="0" lang="en-US" alt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Gauge:</a:t>
            </a:r>
            <a:r>
              <a:rPr kumimoji="0" lang="en-US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Varies from #18 to #30, where larger gauge numbers mean smaller needle diameters. Larger gauges are needed for thicker medications.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r" rtl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 descr="A diagram of a needle&#10;&#10;Description automatically generated">
            <a:extLst>
              <a:ext uri="{FF2B5EF4-FFF2-40B4-BE49-F238E27FC236}">
                <a16:creationId xmlns:a16="http://schemas.microsoft.com/office/drawing/2014/main" id="{4D4B081C-C676-BDE5-D7A3-11984CD0D1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1628800"/>
            <a:ext cx="4176464" cy="3168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66329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852FB6-1F68-42D3-5CF5-0A51234B87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CCC2EE-414D-4649-21C7-C906BF0C1B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1143000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rtl="0">
              <a:lnSpc>
                <a:spcPct val="150000"/>
              </a:lnSpc>
            </a:pPr>
            <a:endParaRPr lang="en-US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727624-C3DF-E1C0-9183-867E20EFD8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504" y="1484784"/>
            <a:ext cx="8856984" cy="5256584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0" indent="0" algn="l" rtl="0">
              <a:lnSpc>
                <a:spcPct val="150000"/>
              </a:lnSpc>
              <a:buNone/>
            </a:pPr>
            <a:endParaRPr lang="en-US" sz="24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A close-up of a medical instructions&#10;&#10;Description automatically generated">
            <a:extLst>
              <a:ext uri="{FF2B5EF4-FFF2-40B4-BE49-F238E27FC236}">
                <a16:creationId xmlns:a16="http://schemas.microsoft.com/office/drawing/2014/main" id="{5C76F38D-4037-5DEC-2D02-D0558CE39D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83939"/>
      </p:ext>
    </p:extLst>
  </p:cSld>
  <p:clrMapOvr>
    <a:masterClrMapping/>
  </p:clrMapOvr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TM03457491[[fn=Metropolitan]]</Template>
  <TotalTime>2956</TotalTime>
  <Words>834</Words>
  <Application>Microsoft Office PowerPoint</Application>
  <PresentationFormat>On-screen Show (4:3)</PresentationFormat>
  <Paragraphs>102</Paragraphs>
  <Slides>15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نسق Office</vt:lpstr>
      <vt:lpstr>Medication Administration</vt:lpstr>
      <vt:lpstr>PowerPoint Presentation</vt:lpstr>
      <vt:lpstr>The parenteral route </vt:lpstr>
      <vt:lpstr>PowerPoint Presentation</vt:lpstr>
      <vt:lpstr>Syringes Overview</vt:lpstr>
      <vt:lpstr>PowerPoint Presentation</vt:lpstr>
      <vt:lpstr>Insulin Syringes and Pens</vt:lpstr>
      <vt:lpstr>Needles Overview</vt:lpstr>
      <vt:lpstr>PowerPoint Presentation</vt:lpstr>
      <vt:lpstr>Preventing Needlestick Injuries</vt:lpstr>
      <vt:lpstr>PowerPoint Presentation</vt:lpstr>
      <vt:lpstr>Ampules and Vials Overview</vt:lpstr>
      <vt:lpstr>Ampules and Vials Overview</vt:lpstr>
      <vt:lpstr>Reconstitution Procedure</vt:lpstr>
      <vt:lpstr>PowerPoint Presentation</vt:lpstr>
    </vt:vector>
  </TitlesOfParts>
  <Company>By DR.Ahmed Saker 2O11 - 2O12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a.k</dc:creator>
  <cp:lastModifiedBy>ALI ALIALI</cp:lastModifiedBy>
  <cp:revision>145</cp:revision>
  <dcterms:created xsi:type="dcterms:W3CDTF">2016-03-04T19:14:06Z</dcterms:created>
  <dcterms:modified xsi:type="dcterms:W3CDTF">2025-01-22T06:05:05Z</dcterms:modified>
</cp:coreProperties>
</file>