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76" r:id="rId4"/>
    <p:sldId id="262" r:id="rId5"/>
    <p:sldId id="263" r:id="rId6"/>
    <p:sldId id="264" r:id="rId7"/>
    <p:sldId id="266" r:id="rId8"/>
    <p:sldId id="267" r:id="rId9"/>
    <p:sldId id="268" r:id="rId10"/>
    <p:sldId id="277" r:id="rId11"/>
    <p:sldId id="272" r:id="rId12"/>
    <p:sldId id="273" r:id="rId13"/>
    <p:sldId id="274" r:id="rId14"/>
    <p:sldId id="259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00743" y="4846320"/>
            <a:ext cx="143510" cy="2011680"/>
          </a:xfrm>
          <a:custGeom>
            <a:avLst/>
            <a:gdLst/>
            <a:ahLst/>
            <a:cxnLst/>
            <a:rect l="l" t="t" r="r" b="b"/>
            <a:pathLst>
              <a:path w="143509" h="2011679">
                <a:moveTo>
                  <a:pt x="143255" y="0"/>
                </a:moveTo>
                <a:lnTo>
                  <a:pt x="0" y="0"/>
                </a:lnTo>
                <a:lnTo>
                  <a:pt x="0" y="2011679"/>
                </a:lnTo>
                <a:lnTo>
                  <a:pt x="143255" y="2011679"/>
                </a:lnTo>
                <a:lnTo>
                  <a:pt x="143255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00743" y="0"/>
            <a:ext cx="143510" cy="4846320"/>
          </a:xfrm>
          <a:custGeom>
            <a:avLst/>
            <a:gdLst/>
            <a:ahLst/>
            <a:cxnLst/>
            <a:rect l="l" t="t" r="r" b="b"/>
            <a:pathLst>
              <a:path w="143509" h="4846320">
                <a:moveTo>
                  <a:pt x="143255" y="0"/>
                </a:moveTo>
                <a:lnTo>
                  <a:pt x="0" y="0"/>
                </a:lnTo>
                <a:lnTo>
                  <a:pt x="0" y="4846320"/>
                </a:lnTo>
                <a:lnTo>
                  <a:pt x="143255" y="4846320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7892" y="259232"/>
            <a:ext cx="7608214" cy="3044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00743" y="0"/>
            <a:ext cx="143510" cy="1371600"/>
          </a:xfrm>
          <a:custGeom>
            <a:avLst/>
            <a:gdLst/>
            <a:ahLst/>
            <a:cxnLst/>
            <a:rect l="l" t="t" r="r" b="b"/>
            <a:pathLst>
              <a:path w="143509" h="1371600">
                <a:moveTo>
                  <a:pt x="143255" y="0"/>
                </a:moveTo>
                <a:lnTo>
                  <a:pt x="0" y="0"/>
                </a:lnTo>
                <a:lnTo>
                  <a:pt x="0" y="1371600"/>
                </a:lnTo>
                <a:lnTo>
                  <a:pt x="143255" y="1371600"/>
                </a:lnTo>
                <a:lnTo>
                  <a:pt x="143255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000743" y="1371599"/>
            <a:ext cx="143510" cy="5486400"/>
          </a:xfrm>
          <a:custGeom>
            <a:avLst/>
            <a:gdLst/>
            <a:ahLst/>
            <a:cxnLst/>
            <a:rect l="l" t="t" r="r" b="b"/>
            <a:pathLst>
              <a:path w="143509" h="5486400">
                <a:moveTo>
                  <a:pt x="143255" y="0"/>
                </a:moveTo>
                <a:lnTo>
                  <a:pt x="0" y="0"/>
                </a:lnTo>
                <a:lnTo>
                  <a:pt x="0" y="5486400"/>
                </a:lnTo>
                <a:lnTo>
                  <a:pt x="143255" y="5486400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4589" y="1755800"/>
            <a:ext cx="5814821" cy="271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748" y="1187957"/>
            <a:ext cx="8388502" cy="348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381000"/>
            <a:ext cx="7214870" cy="4607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200000"/>
              </a:lnSpc>
              <a:spcBef>
                <a:spcPts val="105"/>
              </a:spcBef>
            </a:pP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  <a:cs typeface="Arial Black"/>
              </a:rPr>
              <a:t>Al-</a:t>
            </a:r>
            <a:r>
              <a:rPr lang="en-US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  <a:cs typeface="Arial Black"/>
              </a:rPr>
              <a:t>Mustaqbal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  <a:cs typeface="Arial Black"/>
              </a:rPr>
              <a:t>  University</a:t>
            </a:r>
            <a:b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  <a:cs typeface="Arial Black"/>
              </a:rPr>
            </a:b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  <a:cs typeface="Arial Black"/>
              </a:rPr>
              <a:t>College of Nursing </a:t>
            </a:r>
          </a:p>
          <a:p>
            <a:pPr marL="12700" marR="5080" lvl="0" algn="ctr">
              <a:lnSpc>
                <a:spcPct val="200000"/>
              </a:lnSpc>
              <a:spcBef>
                <a:spcPts val="105"/>
              </a:spcBef>
            </a:pP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  <a:cs typeface="Arial Black"/>
              </a:rPr>
              <a:t>Fundamentals Of Nursing Practical</a:t>
            </a:r>
          </a:p>
          <a:p>
            <a:pPr marL="12700" marR="5080" lvl="0" algn="ctr">
              <a:lnSpc>
                <a:spcPct val="200000"/>
              </a:lnSpc>
              <a:spcBef>
                <a:spcPts val="105"/>
              </a:spcBef>
            </a:pP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  <a:cs typeface="Arial Black"/>
              </a:rPr>
              <a:t> First stage</a:t>
            </a:r>
            <a:r>
              <a:rPr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  <a:cs typeface="Arial Black"/>
              </a:rPr>
              <a:t>  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  <a:cs typeface="Arial Black"/>
              </a:rPr>
              <a:t>Lecture (1) </a:t>
            </a:r>
          </a:p>
          <a:p>
            <a:pPr marL="12700" marR="5080" lvl="0" algn="ctr">
              <a:lnSpc>
                <a:spcPct val="200000"/>
              </a:lnSpc>
              <a:spcBef>
                <a:spcPts val="105"/>
              </a:spcBef>
            </a:pP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  <a:cs typeface="Arial Black"/>
              </a:rPr>
              <a:t>Hand washing</a:t>
            </a:r>
            <a:endParaRPr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8455" y="4953000"/>
            <a:ext cx="5521960" cy="13987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200000"/>
              </a:lnSpc>
              <a:spcBef>
                <a:spcPts val="105"/>
              </a:spcBef>
            </a:pPr>
            <a:r>
              <a:rPr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  <a:cs typeface="Arial Black"/>
              </a:rPr>
              <a:t>DR. </a:t>
            </a:r>
            <a:r>
              <a:rPr lang="en-US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  <a:cs typeface="Arial Black"/>
              </a:rPr>
              <a:t>Wissam</a:t>
            </a:r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  <a:cs typeface="Arial Black"/>
              </a:rPr>
              <a:t> Mohammed Kareem</a:t>
            </a:r>
            <a:endParaRPr lang="ar-IQ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/>
              <a:cs typeface="Arial Black"/>
            </a:endParaRPr>
          </a:p>
          <a:p>
            <a:pPr marL="12700" marR="5080" algn="ctr">
              <a:lnSpc>
                <a:spcPct val="200000"/>
              </a:lnSpc>
              <a:spcBef>
                <a:spcPts val="105"/>
              </a:spcBef>
            </a:pPr>
            <a:r>
              <a:rPr lang="en-US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  <a:cs typeface="Arial Black"/>
              </a:rPr>
              <a:t>M.Sc.N</a:t>
            </a:r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/>
                <a:cs typeface="Arial Black"/>
              </a:rPr>
              <a:t>: Ali Jassim Mohammed</a:t>
            </a:r>
            <a:endParaRPr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of hands washing instructions&#10;&#10;Description automatically generated">
            <a:extLst>
              <a:ext uri="{FF2B5EF4-FFF2-40B4-BE49-F238E27FC236}">
                <a16:creationId xmlns:a16="http://schemas.microsoft.com/office/drawing/2014/main" id="{FF22794F-F2B3-79D0-18EC-51F09D379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86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446023" y="221995"/>
            <a:ext cx="65881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>
              <a:lnSpc>
                <a:spcPct val="100000"/>
              </a:lnSpc>
              <a:tabLst>
                <a:tab pos="649605" algn="l"/>
              </a:tabLst>
            </a:pPr>
            <a:r>
              <a:rPr lang="en-US" sz="2000" spc="-25" dirty="0">
                <a:latin typeface="Times New Roman"/>
                <a:cs typeface="Times New Roman"/>
              </a:rPr>
              <a:t>3- </a:t>
            </a:r>
            <a:r>
              <a:rPr sz="2000" spc="-25" dirty="0">
                <a:latin typeface="Times New Roman"/>
                <a:cs typeface="Times New Roman"/>
              </a:rPr>
              <a:t>A-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Surgical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scrub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alcohol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–based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hand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rub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023" y="838200"/>
            <a:ext cx="831697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2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152400" y="152400"/>
            <a:ext cx="8763000" cy="6553200"/>
            <a:chOff x="230631" y="458068"/>
            <a:chExt cx="6875145" cy="9002395"/>
          </a:xfrm>
        </p:grpSpPr>
        <p:sp>
          <p:nvSpPr>
            <p:cNvPr id="5" name="object 4"/>
            <p:cNvSpPr/>
            <p:nvPr/>
          </p:nvSpPr>
          <p:spPr>
            <a:xfrm>
              <a:off x="438150" y="546099"/>
              <a:ext cx="6638925" cy="0"/>
            </a:xfrm>
            <a:custGeom>
              <a:avLst/>
              <a:gdLst/>
              <a:ahLst/>
              <a:cxnLst/>
              <a:rect l="l" t="t" r="r" b="b"/>
              <a:pathLst>
                <a:path w="6638925">
                  <a:moveTo>
                    <a:pt x="0" y="0"/>
                  </a:moveTo>
                  <a:lnTo>
                    <a:pt x="6638925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631" y="458068"/>
              <a:ext cx="6875079" cy="9002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692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023" y="221995"/>
            <a:ext cx="82407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Surgical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scrub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surgical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soap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&amp;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brush </a:t>
            </a:r>
            <a:r>
              <a:rPr sz="2000" dirty="0">
                <a:latin typeface="Times New Roman"/>
                <a:cs typeface="Times New Roman"/>
              </a:rPr>
              <a:t>:-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(6-</a:t>
            </a:r>
            <a:r>
              <a:rPr sz="2000" dirty="0">
                <a:latin typeface="Times New Roman"/>
                <a:cs typeface="Times New Roman"/>
              </a:rPr>
              <a:t>9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min)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8EBEEAE-D93C-0AC4-B648-449AA849C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" y="-3962400"/>
            <a:ext cx="8915400" cy="951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</a:rPr>
              <a:t>3-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surgical scrub process with surgical soap and a brush involves the following key steps: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Preparation: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Gather supplies (surgical soap, brush, sterile towel), remove jewelry, and ensure short nails.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Initial Hand Wash: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Wet hands and forearms, then apply surgical soap.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Scrub Hands and Nails: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Use the brush to scrub under nails, hands, and wrists.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Scrub Forearms: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Continue scrubbing from hands up to elbows in a downward motion.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Rinse: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Thoroughly rinse hands and forearms with water, keeping hands higher than elbows.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Dry: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Dry with a sterile towel, avoiding contact with non-sterile surfaces.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Optional Second Scrub: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Additional scrubbing if required.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Sterile Gloves: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Apply sterile gloves if necessary.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goal is to thoroughly clean and sterilize hands, wrists, and forearms to minimize infection risks during surgery.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57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438400"/>
            <a:ext cx="7848600" cy="9374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110"/>
              </a:spcBef>
            </a:pPr>
            <a:r>
              <a:rPr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Thanks </a:t>
            </a:r>
            <a:r>
              <a:rPr 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for</a:t>
            </a:r>
            <a:r>
              <a:rPr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 listening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4B5486-B8CE-927D-29D7-F6F345C8F1F5}"/>
              </a:ext>
            </a:extLst>
          </p:cNvPr>
          <p:cNvSpPr txBox="1"/>
          <p:nvPr/>
        </p:nvSpPr>
        <p:spPr>
          <a:xfrm>
            <a:off x="457200" y="45555"/>
            <a:ext cx="815340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IQ" sz="44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eneral Concepts </a:t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Infection: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growth of harmful microorganisms in body tissues where they are  not      typically present, leading to potential damage or disease.</a:t>
            </a:r>
            <a:b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Microorganisms: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tiny living organisms, such as bacteria, viruses, fungi, and protozoa, that are often invisible to the naked eye and exist in various environments, including the human body.</a:t>
            </a:r>
            <a:b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Sterilization: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process of eliminating all forms of microorganisms, including bacteria, viruses, and fungi, from surfaces, equipment, or environments, typically through heat, chemicals, or radiation.</a:t>
            </a:r>
            <a:b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9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F2ACD-005D-F1C0-C0B8-5D542DE5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748" y="609601"/>
            <a:ext cx="8388502" cy="4062651"/>
          </a:xfrm>
        </p:spPr>
        <p:txBody>
          <a:bodyPr/>
          <a:lstStyle/>
          <a:p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Asepsis: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absence of disease-causing microorganisms. It is achieved through aseptic techniques, which prevent the transfer of microorganisms. There are two types of asepsis: medical and surgical.</a:t>
            </a:r>
          </a:p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asepsis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practices to limit the number, growth, and transmission of microorganisms, with objects being categorized as "clean" (almost free of microorganisms) or "dirty" (likely contaminated).</a:t>
            </a:r>
          </a:p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asepsis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sterile technique) ensures the complete absence of microorganisms, including spores, and is used for procedures involving sterile areas of the body.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4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444500" y="221995"/>
            <a:ext cx="8318500" cy="5565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235">
              <a:lnSpc>
                <a:spcPct val="150000"/>
              </a:lnSpc>
              <a:spcBef>
                <a:spcPts val="34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en-US" sz="2000" b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</a:t>
            </a:r>
            <a:r>
              <a:rPr lang="en-US" sz="20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r>
              <a:rPr lang="en-US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en-US" sz="2000" b="1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</a:t>
            </a:r>
            <a:r>
              <a:rPr lang="en-US" sz="2000" b="1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US" sz="2000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en-US" sz="2000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0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en-US" sz="2000" b="1" spc="-3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000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en-US" sz="2000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cleaning</a:t>
            </a:r>
            <a:r>
              <a:rPr lang="en-US" sz="2000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</a:t>
            </a:r>
            <a:r>
              <a:rPr lang="en-US" sz="2000" b="1" spc="-2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2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2000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removing</a:t>
            </a:r>
            <a:r>
              <a:rPr lang="en-US" sz="2000" spc="-2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soil,</a:t>
            </a:r>
            <a:r>
              <a:rPr lang="en-US" sz="2000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dirt,</a:t>
            </a:r>
            <a:r>
              <a:rPr lang="en-US" sz="2000" spc="-1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spc="-3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0705">
              <a:lnSpc>
                <a:spcPct val="150000"/>
              </a:lnSpc>
              <a:spcBef>
                <a:spcPts val="8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20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en-US" sz="20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</a:t>
            </a:r>
            <a:r>
              <a:rPr lang="en-US"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en-US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pathogenic</a:t>
            </a:r>
            <a:r>
              <a:rPr lang="en-US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(disease-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causing)</a:t>
            </a:r>
            <a:r>
              <a:rPr lang="en-US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</a:t>
            </a:r>
            <a:r>
              <a:rPr lang="en-US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surface.</a:t>
            </a:r>
            <a:endParaRPr lang="en-US"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lang="en-US" sz="20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World</a:t>
            </a:r>
            <a:r>
              <a:rPr lang="en-US"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Health</a:t>
            </a:r>
            <a:r>
              <a:rPr lang="en-US" sz="20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Organization</a:t>
            </a:r>
            <a:r>
              <a:rPr lang="en-US" sz="20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(WHO)</a:t>
            </a:r>
            <a:r>
              <a:rPr lang="en-US" sz="20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has</a:t>
            </a:r>
            <a:r>
              <a:rPr lang="en-US"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"Five</a:t>
            </a:r>
            <a:r>
              <a:rPr lang="en-US"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Moments"</a:t>
            </a:r>
            <a:r>
              <a:rPr lang="en-US" sz="20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lang="en-US"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washing</a:t>
            </a:r>
            <a:r>
              <a:rPr lang="en-US"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hands</a:t>
            </a:r>
            <a:r>
              <a:rPr lang="en-US"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lang="en-US" sz="20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health 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care</a:t>
            </a:r>
            <a:r>
              <a:rPr lang="en-US"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team.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67359" indent="-227965">
              <a:lnSpc>
                <a:spcPct val="150000"/>
              </a:lnSpc>
              <a:buClr>
                <a:srgbClr val="0000FF"/>
              </a:buClr>
              <a:buFont typeface="Wingdings"/>
              <a:buChar char=""/>
              <a:tabLst>
                <a:tab pos="467359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before</a:t>
            </a:r>
            <a:r>
              <a:rPr lang="en-US" sz="2000" spc="-4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patient</a:t>
            </a:r>
            <a:r>
              <a:rPr lang="en-US" sz="2000" spc="-2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care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(Before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Touching</a:t>
            </a:r>
            <a:r>
              <a:rPr lang="en-US" sz="2000" spc="-2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Patient</a:t>
            </a: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lang="en-US" sz="2000" spc="-50" dirty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  <a:p>
            <a:pPr marL="467359" indent="-227965">
              <a:lnSpc>
                <a:spcPct val="150000"/>
              </a:lnSpc>
              <a:buClr>
                <a:srgbClr val="0000FF"/>
              </a:buClr>
              <a:buFont typeface="Wingdings"/>
              <a:buChar char=""/>
              <a:tabLst>
                <a:tab pos="467359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before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clean</a:t>
            </a:r>
            <a:r>
              <a:rPr lang="en-US" sz="2000" spc="-3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and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aseptic</a:t>
            </a:r>
            <a:r>
              <a:rPr lang="en-US" sz="2000" spc="-45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procedure</a:t>
            </a:r>
            <a:endParaRPr lang="en-US" sz="2000" dirty="0">
              <a:latin typeface="Times New Roman"/>
              <a:cs typeface="Times New Roman"/>
            </a:endParaRPr>
          </a:p>
          <a:p>
            <a:pPr marL="467359" indent="-227965">
              <a:lnSpc>
                <a:spcPct val="150000"/>
              </a:lnSpc>
              <a:buClr>
                <a:srgbClr val="0000FF"/>
              </a:buClr>
              <a:buFont typeface="Wingdings"/>
              <a:buChar char=""/>
              <a:tabLst>
                <a:tab pos="467359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after</a:t>
            </a:r>
            <a:r>
              <a:rPr lang="en-US" sz="2000" spc="-3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exposure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to</a:t>
            </a:r>
            <a:r>
              <a:rPr lang="en-US" sz="2000" spc="-4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blood/body</a:t>
            </a:r>
            <a:r>
              <a:rPr lang="en-US" sz="2000" spc="-45" dirty="0">
                <a:latin typeface="Times New Roman"/>
                <a:cs typeface="Times New Roman"/>
              </a:rPr>
              <a:t> </a:t>
            </a:r>
            <a:r>
              <a:rPr lang="en-US" sz="2000" spc="-10" dirty="0">
                <a:latin typeface="Times New Roman"/>
                <a:cs typeface="Times New Roman"/>
              </a:rPr>
              <a:t>fluids</a:t>
            </a:r>
            <a:endParaRPr lang="en-US" sz="2000" dirty="0">
              <a:latin typeface="Times New Roman"/>
              <a:cs typeface="Times New Roman"/>
            </a:endParaRPr>
          </a:p>
          <a:p>
            <a:pPr marL="467359" indent="-227965">
              <a:lnSpc>
                <a:spcPct val="150000"/>
              </a:lnSpc>
              <a:buClr>
                <a:srgbClr val="0000FF"/>
              </a:buClr>
              <a:buFont typeface="Wingdings"/>
              <a:buChar char=""/>
              <a:tabLst>
                <a:tab pos="467359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after</a:t>
            </a:r>
            <a:r>
              <a:rPr lang="en-US" sz="2000" spc="-4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patient</a:t>
            </a:r>
            <a:r>
              <a:rPr lang="en-US" sz="2000" spc="-2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care</a:t>
            </a:r>
            <a:r>
              <a:rPr lang="en-US" sz="2000" spc="-1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after</a:t>
            </a:r>
            <a:r>
              <a:rPr lang="en-US" sz="2000" spc="-2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Touching</a:t>
            </a:r>
            <a:r>
              <a:rPr lang="en-US" sz="2000" spc="-2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-3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Patient</a:t>
            </a:r>
            <a:r>
              <a:rPr lang="en-US" sz="2000" spc="-20" dirty="0">
                <a:latin typeface="Times New Roman"/>
                <a:cs typeface="Times New Roman"/>
              </a:rPr>
              <a:t> </a:t>
            </a:r>
            <a:r>
              <a:rPr lang="en-US" sz="2000" spc="-50" dirty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  <a:p>
            <a:pPr marL="467359" indent="-227965">
              <a:lnSpc>
                <a:spcPct val="150000"/>
              </a:lnSpc>
              <a:buClr>
                <a:srgbClr val="0000FF"/>
              </a:buClr>
              <a:buFont typeface="Wingdings"/>
              <a:buChar char=""/>
              <a:tabLst>
                <a:tab pos="467359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after</a:t>
            </a:r>
            <a:r>
              <a:rPr lang="en-US" sz="2000" spc="-4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environmental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contact</a:t>
            </a:r>
            <a:r>
              <a:rPr lang="en-US" sz="2000" spc="-2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(After</a:t>
            </a:r>
            <a:r>
              <a:rPr lang="en-US" sz="2000" spc="-4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Touching</a:t>
            </a:r>
            <a:r>
              <a:rPr lang="en-US" sz="2000" spc="-3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a</a:t>
            </a:r>
            <a:r>
              <a:rPr lang="en-US" sz="2000" spc="-45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Patient’s</a:t>
            </a:r>
            <a:r>
              <a:rPr lang="en-US" sz="2000" spc="-3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Surroundings</a:t>
            </a:r>
            <a:r>
              <a:rPr lang="en-US" sz="2000" spc="-25" dirty="0">
                <a:latin typeface="Times New Roman"/>
                <a:cs typeface="Times New Roman"/>
              </a:rPr>
              <a:t> </a:t>
            </a:r>
            <a:r>
              <a:rPr lang="en-US" sz="2000" spc="-50" dirty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lang="en-US" sz="1600" dirty="0">
              <a:latin typeface="Times New Roman"/>
              <a:cs typeface="Times New Roman"/>
            </a:endParaRPr>
          </a:p>
          <a:p>
            <a:pPr marL="241300">
              <a:buClr>
                <a:srgbClr val="FF0000"/>
              </a:buClr>
              <a:buSzPct val="85714"/>
              <a:tabLst>
                <a:tab pos="469265" algn="l"/>
              </a:tabLst>
            </a:pP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887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382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304800" y="304800"/>
            <a:ext cx="8610600" cy="3370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210" marR="5080" lvl="1">
              <a:spcBef>
                <a:spcPts val="75"/>
              </a:spcBef>
              <a:buSzPct val="85714"/>
              <a:tabLst>
                <a:tab pos="512445" algn="l"/>
                <a:tab pos="2074545" algn="l"/>
              </a:tabLst>
            </a:pPr>
            <a:r>
              <a:rPr lang="en-US" sz="2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Types</a:t>
            </a:r>
            <a:r>
              <a:rPr lang="en-US" sz="2400" b="1" u="sng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lang="en-US" sz="2400" b="1" u="sng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Hand</a:t>
            </a:r>
            <a:r>
              <a:rPr lang="en-US" sz="2400" b="1" u="sng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washing</a:t>
            </a:r>
            <a:r>
              <a:rPr lang="en-US" sz="2400" b="1" u="sng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u="sng" spc="-50" dirty="0">
                <a:latin typeface="Times New Roman"/>
                <a:cs typeface="Times New Roman"/>
              </a:rPr>
              <a:t>:</a:t>
            </a:r>
            <a:endParaRPr lang="en-US" sz="2400" b="1" u="sng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468630" marR="5080" lvl="1" indent="-185420">
              <a:spcBef>
                <a:spcPts val="75"/>
              </a:spcBef>
              <a:buSzPct val="85714"/>
              <a:buFont typeface="Symbol"/>
              <a:buChar char=""/>
              <a:tabLst>
                <a:tab pos="512445" algn="l"/>
                <a:tab pos="2074545" algn="l"/>
              </a:tabLst>
            </a:pPr>
            <a:r>
              <a:rPr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Routine</a:t>
            </a:r>
            <a:r>
              <a:rPr sz="2000" b="1" spc="-3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hand</a:t>
            </a:r>
            <a:r>
              <a:rPr sz="2000" b="1" spc="-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wash</a:t>
            </a:r>
            <a:r>
              <a:rPr sz="2000" spc="-20" dirty="0">
                <a:latin typeface="Times New Roman"/>
                <a:cs typeface="Times New Roman"/>
              </a:rPr>
              <a:t>:</a:t>
            </a:r>
            <a:r>
              <a:rPr sz="2000" dirty="0">
                <a:latin typeface="Times New Roman"/>
                <a:cs typeface="Times New Roman"/>
              </a:rPr>
              <a:t>	also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called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Social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Hand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wash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Washing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hands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water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 </a:t>
            </a:r>
            <a:r>
              <a:rPr sz="2000" dirty="0">
                <a:latin typeface="Times New Roman"/>
                <a:cs typeface="Times New Roman"/>
              </a:rPr>
              <a:t>soap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other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detergents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(liquid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foam).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remove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95%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transient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micro- </a:t>
            </a:r>
            <a:r>
              <a:rPr sz="2000" dirty="0">
                <a:latin typeface="Times New Roman"/>
                <a:cs typeface="Times New Roman"/>
              </a:rPr>
              <a:t>organisms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hands</a:t>
            </a:r>
            <a:endParaRPr sz="2000" dirty="0">
              <a:latin typeface="Times New Roman"/>
              <a:cs typeface="Times New Roman"/>
            </a:endParaRPr>
          </a:p>
          <a:p>
            <a:pPr marL="469265" lvl="1" indent="-185420">
              <a:buSzPct val="85714"/>
              <a:buFont typeface="Symbol"/>
              <a:buChar char=""/>
              <a:tabLst>
                <a:tab pos="469265" algn="l"/>
                <a:tab pos="3050540" algn="l"/>
              </a:tabLst>
            </a:pPr>
            <a:r>
              <a:rPr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Routine</a:t>
            </a:r>
            <a:r>
              <a:rPr sz="2000" b="1" spc="-1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Alcohol-</a:t>
            </a:r>
            <a:r>
              <a:rPr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based</a:t>
            </a:r>
            <a:r>
              <a:rPr sz="2000" b="1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hand</a:t>
            </a:r>
            <a:r>
              <a:rPr sz="2000" b="1" spc="-3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rub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also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called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b="1" dirty="0">
                <a:latin typeface="Times New Roman"/>
                <a:cs typeface="Times New Roman"/>
              </a:rPr>
              <a:t>Disinfection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Hand-</a:t>
            </a:r>
            <a:r>
              <a:rPr sz="2000" b="1" dirty="0">
                <a:latin typeface="Times New Roman"/>
                <a:cs typeface="Times New Roman"/>
              </a:rPr>
              <a:t>wash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&amp;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Hand</a:t>
            </a:r>
            <a:r>
              <a:rPr lang="ar-IQ" sz="2000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Sanitizes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Rubbing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hands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alcohol(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liquid/foam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gel)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remove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99%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transient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micro-organisms,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some resident </a:t>
            </a:r>
            <a:r>
              <a:rPr sz="2000" spc="-10" dirty="0">
                <a:latin typeface="Times New Roman"/>
                <a:cs typeface="Times New Roman"/>
              </a:rPr>
              <a:t>micro-organisms.</a:t>
            </a:r>
            <a:endParaRPr sz="2000" dirty="0">
              <a:latin typeface="Times New Roman"/>
              <a:cs typeface="Times New Roman"/>
            </a:endParaRPr>
          </a:p>
          <a:p>
            <a:pPr marL="468630" marR="209550" lvl="1" indent="-185420">
              <a:spcBef>
                <a:spcPts val="1605"/>
              </a:spcBef>
              <a:buSzPct val="85714"/>
              <a:buFont typeface="Symbol"/>
              <a:buChar char=""/>
              <a:tabLst>
                <a:tab pos="512445" algn="l"/>
              </a:tabLst>
            </a:pPr>
            <a:r>
              <a:rPr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Surgical</a:t>
            </a:r>
            <a:r>
              <a:rPr sz="2000" b="1" spc="-3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hand</a:t>
            </a:r>
            <a:r>
              <a:rPr sz="2000" b="1" spc="-3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washing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:-</a:t>
            </a:r>
            <a:r>
              <a:rPr sz="2000" b="1" spc="2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also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called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Surgical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antisepsis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washing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with </a:t>
            </a:r>
            <a:r>
              <a:rPr sz="2000" dirty="0">
                <a:latin typeface="Times New Roman"/>
                <a:cs typeface="Times New Roman"/>
              </a:rPr>
              <a:t>antiseptic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soap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alcohol-</a:t>
            </a:r>
            <a:r>
              <a:rPr sz="2000" dirty="0">
                <a:latin typeface="Times New Roman"/>
                <a:cs typeface="Times New Roman"/>
              </a:rPr>
              <a:t>based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rub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before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operations.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Effective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against </a:t>
            </a:r>
            <a:r>
              <a:rPr sz="2000" dirty="0">
                <a:latin typeface="Times New Roman"/>
                <a:cs typeface="Times New Roman"/>
              </a:rPr>
              <a:t>both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transient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resident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micro-organisms.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13398"/>
            <a:ext cx="8763000" cy="316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8600" y="228600"/>
            <a:ext cx="8305800" cy="648427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200000"/>
              </a:lnSpc>
              <a:spcBef>
                <a:spcPts val="215"/>
              </a:spcBef>
            </a:pPr>
            <a:r>
              <a:rPr lang="en-US"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b="1" u="sng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sz="2400" b="1" u="sng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sz="2400" b="1" u="sng" spc="-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washing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(60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seconds</a:t>
            </a:r>
            <a:r>
              <a:rPr lang="en-US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perform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hand washing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seconds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 hands with clean water.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soap and lather by rubbing palms together.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Scrub between fingers, back of hands, and thumbs.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fingertips and under nails.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Rinse thoroughly with water.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hands with a clean towel or air dryer.</a:t>
            </a:r>
          </a:p>
          <a:p>
            <a:pPr marL="12700" marR="5080">
              <a:lnSpc>
                <a:spcPct val="200000"/>
              </a:lnSpc>
              <a:spcBef>
                <a:spcPts val="215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8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hand washing instructions&#10;&#10;Description automatically generated with medium confidence">
            <a:extLst>
              <a:ext uri="{FF2B5EF4-FFF2-40B4-BE49-F238E27FC236}">
                <a16:creationId xmlns:a16="http://schemas.microsoft.com/office/drawing/2014/main" id="{56388237-E509-C46B-95B6-A67759722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762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76201" y="838201"/>
            <a:ext cx="8911770" cy="11479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00"/>
              </a:spcBef>
              <a:tabLst>
                <a:tab pos="3035300" algn="l"/>
              </a:tabLst>
            </a:pPr>
            <a:r>
              <a:rPr lang="en-US" sz="20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handrub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sz="2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seconds)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perform an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alcohol-based hand rub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20-30 seconds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Dispense an adequate amount of alcohol-based hand rub into one palm.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 palms together to spread the product.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 the back of each hand with the opposite palm.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Interlace fingers and rub between them.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 each thumb using the opposite palm.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 fingertips against the opposite palm.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hands to dry completely without wiping or rinsing.</a:t>
            </a:r>
          </a:p>
          <a:p>
            <a:pPr marL="12700">
              <a:lnSpc>
                <a:spcPct val="200000"/>
              </a:lnSpc>
              <a:spcBef>
                <a:spcPts val="100"/>
              </a:spcBef>
              <a:tabLst>
                <a:tab pos="3035300" algn="l"/>
              </a:tabLst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200000"/>
              </a:lnSpc>
              <a:spcBef>
                <a:spcPts val="100"/>
              </a:spcBef>
              <a:tabLst>
                <a:tab pos="3035300" algn="l"/>
              </a:tabLst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200000"/>
              </a:lnSpc>
              <a:spcBef>
                <a:spcPts val="100"/>
              </a:spcBef>
              <a:tabLst>
                <a:tab pos="3035300" algn="l"/>
              </a:tabLst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200000"/>
              </a:lnSpc>
              <a:spcBef>
                <a:spcPts val="100"/>
              </a:spcBef>
              <a:tabLst>
                <a:tab pos="3035300" algn="l"/>
              </a:tabLst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200000"/>
              </a:lnSpc>
              <a:spcBef>
                <a:spcPts val="100"/>
              </a:spcBef>
              <a:tabLst>
                <a:tab pos="3035300" algn="l"/>
              </a:tabLst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200000"/>
              </a:lnSpc>
              <a:spcBef>
                <a:spcPts val="100"/>
              </a:spcBef>
              <a:tabLst>
                <a:tab pos="3035300" algn="l"/>
              </a:tabLst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200000"/>
              </a:lnSpc>
              <a:spcBef>
                <a:spcPts val="100"/>
              </a:spcBef>
              <a:tabLst>
                <a:tab pos="3035300" algn="l"/>
              </a:tabLst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200000"/>
              </a:lnSpc>
              <a:spcBef>
                <a:spcPts val="100"/>
              </a:spcBef>
              <a:tabLst>
                <a:tab pos="3035300" algn="l"/>
              </a:tabLst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200000"/>
              </a:lnSpc>
              <a:spcBef>
                <a:spcPts val="100"/>
              </a:spcBef>
              <a:tabLst>
                <a:tab pos="3035300" algn="l"/>
              </a:tabLst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200000"/>
              </a:lnSpc>
              <a:spcBef>
                <a:spcPts val="100"/>
              </a:spcBef>
              <a:tabLst>
                <a:tab pos="3035300" algn="l"/>
              </a:tabLst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200000"/>
              </a:lnSpc>
              <a:spcBef>
                <a:spcPts val="100"/>
              </a:spcBef>
              <a:tabLst>
                <a:tab pos="3035300" algn="l"/>
              </a:tabLst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200000"/>
              </a:lnSpc>
              <a:spcBef>
                <a:spcPts val="100"/>
              </a:spcBef>
              <a:tabLst>
                <a:tab pos="3035300" algn="l"/>
              </a:tabLst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7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807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ALI ALIALI</cp:lastModifiedBy>
  <cp:revision>14</cp:revision>
  <dcterms:created xsi:type="dcterms:W3CDTF">2024-12-13T10:37:39Z</dcterms:created>
  <dcterms:modified xsi:type="dcterms:W3CDTF">2024-12-20T20:41:19Z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2020-07-06T00:00:00Z</vt:filetime>
  </property>
  <property fmtid="{D5CDD505-2E9C-101B-9397-08002B2CF9AE}" pid="3" name="LastSaved">
    <vt:filetime>2024-12-13T00:00:00Z</vt:filetime>
  </property>
</Properties>
</file>