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6"/>
  </p:notesMasterIdLst>
  <p:sldIdLst>
    <p:sldId id="256" r:id="rId2"/>
    <p:sldId id="334" r:id="rId3"/>
    <p:sldId id="285" r:id="rId4"/>
    <p:sldId id="336" r:id="rId5"/>
    <p:sldId id="337" r:id="rId6"/>
    <p:sldId id="341" r:id="rId7"/>
    <p:sldId id="339" r:id="rId8"/>
    <p:sldId id="338" r:id="rId9"/>
    <p:sldId id="340" r:id="rId10"/>
    <p:sldId id="324" r:id="rId11"/>
    <p:sldId id="320" r:id="rId12"/>
    <p:sldId id="321" r:id="rId13"/>
    <p:sldId id="323" r:id="rId14"/>
    <p:sldId id="306" r:id="rId1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نمط ذو نسُق 1 - تميي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نمط ذو نسُق 1 - تميي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971" autoAdjust="0"/>
    <p:restoredTop sz="94671" autoAdjust="0"/>
  </p:normalViewPr>
  <p:slideViewPr>
    <p:cSldViewPr>
      <p:cViewPr varScale="1">
        <p:scale>
          <a:sx n="91" d="100"/>
          <a:sy n="91" d="100"/>
        </p:scale>
        <p:origin x="1190" y="58"/>
      </p:cViewPr>
      <p:guideLst>
        <p:guide orient="horz" pos="2160"/>
        <p:guide pos="2880"/>
      </p:guideLst>
    </p:cSldViewPr>
  </p:slideViewPr>
  <p:outlineViewPr>
    <p:cViewPr>
      <p:scale>
        <a:sx n="33" d="100"/>
        <a:sy n="33" d="100"/>
      </p:scale>
      <p:origin x="0" y="2405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8C7B89A-7AA6-45E8-AD3A-F392C3EE32E9}" type="datetimeFigureOut">
              <a:rPr lang="ar-IQ" smtClean="0"/>
              <a:pPr/>
              <a:t>11/07/1446</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81037EE-9BB3-4AB7-B188-8A38EB8D6E42}" type="slidenum">
              <a:rPr lang="ar-IQ" smtClean="0"/>
              <a:pPr/>
              <a:t>‹#›</a:t>
            </a:fld>
            <a:endParaRPr lang="ar-IQ"/>
          </a:p>
        </p:txBody>
      </p:sp>
    </p:spTree>
    <p:extLst>
      <p:ext uri="{BB962C8B-B14F-4D97-AF65-F5344CB8AC3E}">
        <p14:creationId xmlns:p14="http://schemas.microsoft.com/office/powerpoint/2010/main" val="171731444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D81037EE-9BB3-4AB7-B188-8A38EB8D6E42}" type="slidenum">
              <a:rPr lang="ar-IQ" smtClean="0"/>
              <a:pPr/>
              <a:t>3</a:t>
            </a:fld>
            <a:endParaRPr lang="ar-IQ"/>
          </a:p>
        </p:txBody>
      </p:sp>
    </p:spTree>
    <p:extLst>
      <p:ext uri="{BB962C8B-B14F-4D97-AF65-F5344CB8AC3E}">
        <p14:creationId xmlns:p14="http://schemas.microsoft.com/office/powerpoint/2010/main" val="3227421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354C2-B349-3958-0091-C6B63198D2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01E3F3-67F9-55DA-7CED-A63461BF8A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931509-7BC4-EEAC-A2FB-265FE2C8EE98}"/>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DA4C6026-336F-8C4C-E6BB-BC03DE6DA422}"/>
              </a:ext>
            </a:extLst>
          </p:cNvPr>
          <p:cNvSpPr>
            <a:spLocks noGrp="1"/>
          </p:cNvSpPr>
          <p:nvPr>
            <p:ph type="sldNum" sz="quarter" idx="10"/>
          </p:nvPr>
        </p:nvSpPr>
        <p:spPr/>
        <p:txBody>
          <a:bodyPr/>
          <a:lstStyle/>
          <a:p>
            <a:fld id="{D81037EE-9BB3-4AB7-B188-8A38EB8D6E42}" type="slidenum">
              <a:rPr lang="ar-IQ" smtClean="0"/>
              <a:pPr/>
              <a:t>12</a:t>
            </a:fld>
            <a:endParaRPr lang="ar-IQ"/>
          </a:p>
        </p:txBody>
      </p:sp>
    </p:spTree>
    <p:extLst>
      <p:ext uri="{BB962C8B-B14F-4D97-AF65-F5344CB8AC3E}">
        <p14:creationId xmlns:p14="http://schemas.microsoft.com/office/powerpoint/2010/main" val="1201823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F1383-08A6-5173-3E83-D40A7DFE19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8331D-1DB0-925F-16A6-517DC3E48E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47D69F-2F2B-521E-307F-124C4FD8EDA7}"/>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BE37114D-2371-B9DA-62D9-84C413AC2603}"/>
              </a:ext>
            </a:extLst>
          </p:cNvPr>
          <p:cNvSpPr>
            <a:spLocks noGrp="1"/>
          </p:cNvSpPr>
          <p:nvPr>
            <p:ph type="sldNum" sz="quarter" idx="10"/>
          </p:nvPr>
        </p:nvSpPr>
        <p:spPr/>
        <p:txBody>
          <a:bodyPr/>
          <a:lstStyle/>
          <a:p>
            <a:fld id="{D81037EE-9BB3-4AB7-B188-8A38EB8D6E42}" type="slidenum">
              <a:rPr lang="ar-IQ" smtClean="0"/>
              <a:pPr/>
              <a:t>13</a:t>
            </a:fld>
            <a:endParaRPr lang="ar-IQ"/>
          </a:p>
        </p:txBody>
      </p:sp>
    </p:spTree>
    <p:extLst>
      <p:ext uri="{BB962C8B-B14F-4D97-AF65-F5344CB8AC3E}">
        <p14:creationId xmlns:p14="http://schemas.microsoft.com/office/powerpoint/2010/main" val="1829679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37C78-772E-D9A7-E953-B51F749A85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3FBCF3-B362-B46B-99BE-7AF7A80574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114717-35D3-0C8B-F3D4-19AD210A2E1C}"/>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2C349635-DCB1-CD80-B099-B3FBA8A8F21D}"/>
              </a:ext>
            </a:extLst>
          </p:cNvPr>
          <p:cNvSpPr>
            <a:spLocks noGrp="1"/>
          </p:cNvSpPr>
          <p:nvPr>
            <p:ph type="sldNum" sz="quarter" idx="10"/>
          </p:nvPr>
        </p:nvSpPr>
        <p:spPr/>
        <p:txBody>
          <a:bodyPr/>
          <a:lstStyle/>
          <a:p>
            <a:fld id="{D81037EE-9BB3-4AB7-B188-8A38EB8D6E42}" type="slidenum">
              <a:rPr lang="ar-IQ" smtClean="0"/>
              <a:pPr/>
              <a:t>4</a:t>
            </a:fld>
            <a:endParaRPr lang="ar-IQ"/>
          </a:p>
        </p:txBody>
      </p:sp>
    </p:spTree>
    <p:extLst>
      <p:ext uri="{BB962C8B-B14F-4D97-AF65-F5344CB8AC3E}">
        <p14:creationId xmlns:p14="http://schemas.microsoft.com/office/powerpoint/2010/main" val="2794776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1A03E-3530-42AC-4439-18D852C837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6B50FC-3924-AE45-20F8-6E96F2C9B7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AF6A15-A6B5-A51E-77E7-D8DE520FBAF8}"/>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22BC480B-7D8B-3F7B-A006-CDFED9A7A502}"/>
              </a:ext>
            </a:extLst>
          </p:cNvPr>
          <p:cNvSpPr>
            <a:spLocks noGrp="1"/>
          </p:cNvSpPr>
          <p:nvPr>
            <p:ph type="sldNum" sz="quarter" idx="10"/>
          </p:nvPr>
        </p:nvSpPr>
        <p:spPr/>
        <p:txBody>
          <a:bodyPr/>
          <a:lstStyle/>
          <a:p>
            <a:fld id="{D81037EE-9BB3-4AB7-B188-8A38EB8D6E42}" type="slidenum">
              <a:rPr lang="ar-IQ" smtClean="0"/>
              <a:pPr/>
              <a:t>5</a:t>
            </a:fld>
            <a:endParaRPr lang="ar-IQ"/>
          </a:p>
        </p:txBody>
      </p:sp>
    </p:spTree>
    <p:extLst>
      <p:ext uri="{BB962C8B-B14F-4D97-AF65-F5344CB8AC3E}">
        <p14:creationId xmlns:p14="http://schemas.microsoft.com/office/powerpoint/2010/main" val="1063421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0E9A4-D488-236C-3807-D52D990777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3BA9DA-129B-BD57-4445-2960ACB6AD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C408E2-3129-0D2F-569F-D40D824BB798}"/>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F02E4C56-3734-D354-D4FC-EC3AB9A5275F}"/>
              </a:ext>
            </a:extLst>
          </p:cNvPr>
          <p:cNvSpPr>
            <a:spLocks noGrp="1"/>
          </p:cNvSpPr>
          <p:nvPr>
            <p:ph type="sldNum" sz="quarter" idx="10"/>
          </p:nvPr>
        </p:nvSpPr>
        <p:spPr/>
        <p:txBody>
          <a:bodyPr/>
          <a:lstStyle/>
          <a:p>
            <a:fld id="{D81037EE-9BB3-4AB7-B188-8A38EB8D6E42}" type="slidenum">
              <a:rPr lang="ar-IQ" smtClean="0"/>
              <a:pPr/>
              <a:t>6</a:t>
            </a:fld>
            <a:endParaRPr lang="ar-IQ"/>
          </a:p>
        </p:txBody>
      </p:sp>
    </p:spTree>
    <p:extLst>
      <p:ext uri="{BB962C8B-B14F-4D97-AF65-F5344CB8AC3E}">
        <p14:creationId xmlns:p14="http://schemas.microsoft.com/office/powerpoint/2010/main" val="3633391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3B69F-73C6-F30B-850E-728E31ABE2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9BB188-F770-AD10-D5F9-05FCAA570E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3DC4F9-7AF1-786C-7B47-E00F4C91D13E}"/>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16DDD0AB-CB20-BAAE-DC43-0C7BEA2B5F3E}"/>
              </a:ext>
            </a:extLst>
          </p:cNvPr>
          <p:cNvSpPr>
            <a:spLocks noGrp="1"/>
          </p:cNvSpPr>
          <p:nvPr>
            <p:ph type="sldNum" sz="quarter" idx="10"/>
          </p:nvPr>
        </p:nvSpPr>
        <p:spPr/>
        <p:txBody>
          <a:bodyPr/>
          <a:lstStyle/>
          <a:p>
            <a:fld id="{D81037EE-9BB3-4AB7-B188-8A38EB8D6E42}" type="slidenum">
              <a:rPr lang="ar-IQ" smtClean="0"/>
              <a:pPr/>
              <a:t>7</a:t>
            </a:fld>
            <a:endParaRPr lang="ar-IQ"/>
          </a:p>
        </p:txBody>
      </p:sp>
    </p:spTree>
    <p:extLst>
      <p:ext uri="{BB962C8B-B14F-4D97-AF65-F5344CB8AC3E}">
        <p14:creationId xmlns:p14="http://schemas.microsoft.com/office/powerpoint/2010/main" val="884905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34FF1-828B-B72C-2C82-FE8BA82192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68B482-0295-676D-D620-FB858DFE4A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8110A6-8297-B67C-3B4F-61F983338AA7}"/>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788DD554-102B-1CAC-5412-5F612E5F8F56}"/>
              </a:ext>
            </a:extLst>
          </p:cNvPr>
          <p:cNvSpPr>
            <a:spLocks noGrp="1"/>
          </p:cNvSpPr>
          <p:nvPr>
            <p:ph type="sldNum" sz="quarter" idx="10"/>
          </p:nvPr>
        </p:nvSpPr>
        <p:spPr/>
        <p:txBody>
          <a:bodyPr/>
          <a:lstStyle/>
          <a:p>
            <a:fld id="{D81037EE-9BB3-4AB7-B188-8A38EB8D6E42}" type="slidenum">
              <a:rPr lang="ar-IQ" smtClean="0"/>
              <a:pPr/>
              <a:t>8</a:t>
            </a:fld>
            <a:endParaRPr lang="ar-IQ"/>
          </a:p>
        </p:txBody>
      </p:sp>
    </p:spTree>
    <p:extLst>
      <p:ext uri="{BB962C8B-B14F-4D97-AF65-F5344CB8AC3E}">
        <p14:creationId xmlns:p14="http://schemas.microsoft.com/office/powerpoint/2010/main" val="3102992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E79A7-0BCF-E71B-6574-3E583A2C55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CEF097-D596-E40F-F32F-3B5A5DA270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D1FA2B-648A-BDBD-3430-FDFED6E53027}"/>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51A31F95-0FC7-D701-0D20-0B763AACABAC}"/>
              </a:ext>
            </a:extLst>
          </p:cNvPr>
          <p:cNvSpPr>
            <a:spLocks noGrp="1"/>
          </p:cNvSpPr>
          <p:nvPr>
            <p:ph type="sldNum" sz="quarter" idx="10"/>
          </p:nvPr>
        </p:nvSpPr>
        <p:spPr/>
        <p:txBody>
          <a:bodyPr/>
          <a:lstStyle/>
          <a:p>
            <a:fld id="{D81037EE-9BB3-4AB7-B188-8A38EB8D6E42}" type="slidenum">
              <a:rPr lang="ar-IQ" smtClean="0"/>
              <a:pPr/>
              <a:t>9</a:t>
            </a:fld>
            <a:endParaRPr lang="ar-IQ"/>
          </a:p>
        </p:txBody>
      </p:sp>
    </p:spTree>
    <p:extLst>
      <p:ext uri="{BB962C8B-B14F-4D97-AF65-F5344CB8AC3E}">
        <p14:creationId xmlns:p14="http://schemas.microsoft.com/office/powerpoint/2010/main" val="1873542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DECD6-7439-78F7-91E5-3AD20AC9BF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7F76D8-A6A2-489C-AC9F-1B4EFA365B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7E1BEF-7F5F-1F4A-DF67-AF32592A3F2B}"/>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7E622243-F60F-B1A9-7D98-B7F4992FFA14}"/>
              </a:ext>
            </a:extLst>
          </p:cNvPr>
          <p:cNvSpPr>
            <a:spLocks noGrp="1"/>
          </p:cNvSpPr>
          <p:nvPr>
            <p:ph type="sldNum" sz="quarter" idx="10"/>
          </p:nvPr>
        </p:nvSpPr>
        <p:spPr/>
        <p:txBody>
          <a:bodyPr/>
          <a:lstStyle/>
          <a:p>
            <a:fld id="{D81037EE-9BB3-4AB7-B188-8A38EB8D6E42}" type="slidenum">
              <a:rPr lang="ar-IQ" smtClean="0"/>
              <a:pPr/>
              <a:t>10</a:t>
            </a:fld>
            <a:endParaRPr lang="ar-IQ"/>
          </a:p>
        </p:txBody>
      </p:sp>
    </p:spTree>
    <p:extLst>
      <p:ext uri="{BB962C8B-B14F-4D97-AF65-F5344CB8AC3E}">
        <p14:creationId xmlns:p14="http://schemas.microsoft.com/office/powerpoint/2010/main" val="1130729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696B6-BB9C-7A60-94CB-3B8775E768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E925E5-957E-BFD6-975A-D35DC303BC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2BCE41-6E2B-705E-DDBF-2C0DD43B6C7A}"/>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E3844DA6-1BB5-B18C-BDF9-F21876A0EBA9}"/>
              </a:ext>
            </a:extLst>
          </p:cNvPr>
          <p:cNvSpPr>
            <a:spLocks noGrp="1"/>
          </p:cNvSpPr>
          <p:nvPr>
            <p:ph type="sldNum" sz="quarter" idx="10"/>
          </p:nvPr>
        </p:nvSpPr>
        <p:spPr/>
        <p:txBody>
          <a:bodyPr/>
          <a:lstStyle/>
          <a:p>
            <a:fld id="{D81037EE-9BB3-4AB7-B188-8A38EB8D6E42}" type="slidenum">
              <a:rPr lang="ar-IQ" smtClean="0"/>
              <a:pPr/>
              <a:t>11</a:t>
            </a:fld>
            <a:endParaRPr lang="ar-IQ"/>
          </a:p>
        </p:txBody>
      </p:sp>
    </p:spTree>
    <p:extLst>
      <p:ext uri="{BB962C8B-B14F-4D97-AF65-F5344CB8AC3E}">
        <p14:creationId xmlns:p14="http://schemas.microsoft.com/office/powerpoint/2010/main" val="1267894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EB30E28-C309-402F-8788-ECA570C9135B}" type="datetimeFigureOut">
              <a:rPr lang="ar-IQ" smtClean="0"/>
              <a:pPr/>
              <a:t>11/07/1446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3677276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EEB30E28-C309-402F-8788-ECA570C9135B}" type="datetimeFigureOut">
              <a:rPr lang="ar-IQ" smtClean="0"/>
              <a:pPr/>
              <a:t>11/07/1446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3281621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EEB30E28-C309-402F-8788-ECA570C9135B}" type="datetimeFigureOut">
              <a:rPr lang="ar-IQ" smtClean="0"/>
              <a:pPr/>
              <a:t>11/07/1446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2758285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عنوان ونص">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نص 2"/>
          <p:cNvSpPr>
            <a:spLocks noGrp="1"/>
          </p:cNvSpPr>
          <p:nvPr>
            <p:ph type="body"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EEB30E28-C309-402F-8788-ECA570C9135B}" type="datetimeFigureOut">
              <a:rPr lang="ar-IQ" smtClean="0"/>
              <a:pPr/>
              <a:t>11/07/1446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168728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EEB30E28-C309-402F-8788-ECA570C9135B}" type="datetimeFigureOut">
              <a:rPr lang="ar-IQ" smtClean="0"/>
              <a:pPr/>
              <a:t>11/07/1446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207101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EEB30E28-C309-402F-8788-ECA570C9135B}" type="datetimeFigureOut">
              <a:rPr lang="ar-IQ" smtClean="0"/>
              <a:pPr/>
              <a:t>11/07/1446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1382623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تاريخ 4"/>
          <p:cNvSpPr>
            <a:spLocks noGrp="1"/>
          </p:cNvSpPr>
          <p:nvPr>
            <p:ph type="dt" sz="half" idx="10"/>
          </p:nvPr>
        </p:nvSpPr>
        <p:spPr/>
        <p:txBody>
          <a:bodyPr/>
          <a:lstStyle/>
          <a:p>
            <a:fld id="{EEB30E28-C309-402F-8788-ECA570C9135B}" type="datetimeFigureOut">
              <a:rPr lang="ar-IQ" smtClean="0"/>
              <a:pPr/>
              <a:t>11/07/1446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15437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7" name="عنصر نائب للتاريخ 6"/>
          <p:cNvSpPr>
            <a:spLocks noGrp="1"/>
          </p:cNvSpPr>
          <p:nvPr>
            <p:ph type="dt" sz="half" idx="10"/>
          </p:nvPr>
        </p:nvSpPr>
        <p:spPr/>
        <p:txBody>
          <a:bodyPr/>
          <a:lstStyle/>
          <a:p>
            <a:fld id="{EEB30E28-C309-402F-8788-ECA570C9135B}" type="datetimeFigureOut">
              <a:rPr lang="ar-IQ" smtClean="0"/>
              <a:pPr/>
              <a:t>11/07/1446</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4134963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EB30E28-C309-402F-8788-ECA570C9135B}" type="datetimeFigureOut">
              <a:rPr lang="ar-IQ" smtClean="0"/>
              <a:pPr/>
              <a:t>11/07/1446</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1339216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EB30E28-C309-402F-8788-ECA570C9135B}" type="datetimeFigureOut">
              <a:rPr lang="ar-IQ" smtClean="0"/>
              <a:pPr/>
              <a:t>11/07/1446</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1519210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EB30E28-C309-402F-8788-ECA570C9135B}" type="datetimeFigureOut">
              <a:rPr lang="ar-IQ" smtClean="0"/>
              <a:pPr/>
              <a:t>11/07/1446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1101297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EB30E28-C309-402F-8788-ECA570C9135B}" type="datetimeFigureOut">
              <a:rPr lang="ar-IQ" smtClean="0"/>
              <a:pPr/>
              <a:t>11/07/1446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3072604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EB30E28-C309-402F-8788-ECA570C9135B}" type="datetimeFigureOut">
              <a:rPr lang="ar-IQ" smtClean="0"/>
              <a:pPr/>
              <a:t>11/07/1446</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883D289-38E5-4934-A69A-C17CDA501475}" type="slidenum">
              <a:rPr lang="ar-IQ" smtClean="0"/>
              <a:pPr/>
              <a:t>‹#›</a:t>
            </a:fld>
            <a:endParaRPr lang="ar-IQ"/>
          </a:p>
        </p:txBody>
      </p:sp>
    </p:spTree>
    <p:extLst>
      <p:ext uri="{BB962C8B-B14F-4D97-AF65-F5344CB8AC3E}">
        <p14:creationId xmlns:p14="http://schemas.microsoft.com/office/powerpoint/2010/main" val="1584280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3568" y="260649"/>
            <a:ext cx="7772400" cy="1107996"/>
          </a:xfrm>
        </p:spPr>
        <p:style>
          <a:lnRef idx="1">
            <a:schemeClr val="accent3"/>
          </a:lnRef>
          <a:fillRef idx="2">
            <a:schemeClr val="accent3"/>
          </a:fillRef>
          <a:effectRef idx="1">
            <a:schemeClr val="accent3"/>
          </a:effectRef>
          <a:fontRef idx="minor">
            <a:schemeClr val="dk1"/>
          </a:fontRef>
        </p:style>
        <p:txBody>
          <a:bodyPr>
            <a:noAutofit/>
          </a:bodyPr>
          <a:lstStyle/>
          <a:p>
            <a:r>
              <a:rPr lang="en-US" sz="6000" dirty="0">
                <a:ln>
                  <a:solidFill>
                    <a:srgbClr val="0070C0"/>
                  </a:solidFill>
                </a:ln>
                <a:solidFill>
                  <a:srgbClr val="FF0000"/>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rPr>
              <a:t>Vital Signs</a:t>
            </a:r>
            <a:endParaRPr lang="ar-IQ" sz="6000" dirty="0">
              <a:ln>
                <a:solidFill>
                  <a:srgbClr val="0070C0"/>
                </a:solidFill>
              </a:ln>
              <a:solidFill>
                <a:srgbClr val="FF0000"/>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sp>
        <p:nvSpPr>
          <p:cNvPr id="3" name="عنوان فرعي 2"/>
          <p:cNvSpPr>
            <a:spLocks noGrp="1"/>
          </p:cNvSpPr>
          <p:nvPr>
            <p:ph type="subTitle" idx="1"/>
          </p:nvPr>
        </p:nvSpPr>
        <p:spPr>
          <a:xfrm>
            <a:off x="107504" y="3717032"/>
            <a:ext cx="5688632" cy="2283736"/>
          </a:xfrm>
        </p:spPr>
        <p:txBody>
          <a:bodyPr>
            <a:noAutofit/>
          </a:bodyPr>
          <a:lstStyle/>
          <a:p>
            <a:pPr algn="l"/>
            <a:r>
              <a:rPr lang="en-US" sz="3600" b="1" u="sng" dirty="0">
                <a:ln>
                  <a:solidFill>
                    <a:schemeClr val="tx1"/>
                  </a:solidFill>
                </a:ln>
                <a:solidFill>
                  <a:srgbClr val="00B050"/>
                </a:solidFill>
                <a:effectLst>
                  <a:glow rad="228600">
                    <a:schemeClr val="accent5">
                      <a:satMod val="175000"/>
                      <a:alpha val="40000"/>
                    </a:schemeClr>
                  </a:glow>
                </a:effectLst>
                <a:latin typeface="Times New Roman" panose="02020603050405020304" pitchFamily="18" charset="0"/>
                <a:cs typeface="Times New Roman" panose="02020603050405020304" pitchFamily="18" charset="0"/>
              </a:rPr>
              <a:t>Prepared by:</a:t>
            </a:r>
          </a:p>
          <a:p>
            <a:pPr algn="l"/>
            <a:r>
              <a:rPr lang="en-US" sz="3600" b="1" dirty="0">
                <a:ln>
                  <a:solidFill>
                    <a:schemeClr val="tx1"/>
                  </a:solidFill>
                </a:ln>
                <a:solidFill>
                  <a:srgbClr val="FF0000"/>
                </a:solidFill>
                <a:effectLst>
                  <a:glow rad="228600">
                    <a:schemeClr val="accent5">
                      <a:satMod val="175000"/>
                      <a:alpha val="40000"/>
                    </a:schemeClr>
                  </a:glow>
                </a:effectLst>
                <a:latin typeface="Times New Roman" panose="02020603050405020304" pitchFamily="18" charset="0"/>
                <a:cs typeface="Times New Roman" panose="02020603050405020304" pitchFamily="18" charset="0"/>
              </a:rPr>
              <a:t>Dr. Alaa Hamza</a:t>
            </a:r>
          </a:p>
          <a:p>
            <a:pPr algn="l"/>
            <a:r>
              <a:rPr lang="en-US" sz="3600" b="1" dirty="0" err="1">
                <a:ln>
                  <a:solidFill>
                    <a:schemeClr val="tx1"/>
                  </a:solidFill>
                </a:ln>
                <a:solidFill>
                  <a:srgbClr val="FF0000"/>
                </a:solidFill>
                <a:effectLst>
                  <a:glow rad="228600">
                    <a:schemeClr val="accent5">
                      <a:satMod val="175000"/>
                      <a:alpha val="40000"/>
                    </a:schemeClr>
                  </a:glow>
                </a:effectLst>
                <a:latin typeface="Times New Roman" panose="02020603050405020304" pitchFamily="18" charset="0"/>
                <a:cs typeface="Times New Roman" panose="02020603050405020304" pitchFamily="18" charset="0"/>
              </a:rPr>
              <a:t>M.Sc.N</a:t>
            </a:r>
            <a:r>
              <a:rPr lang="en-US" sz="3600" b="1" dirty="0">
                <a:ln>
                  <a:solidFill>
                    <a:schemeClr val="tx1"/>
                  </a:solidFill>
                </a:ln>
                <a:solidFill>
                  <a:srgbClr val="FF0000"/>
                </a:solidFill>
                <a:effectLst>
                  <a:glow rad="228600">
                    <a:schemeClr val="accent5">
                      <a:satMod val="175000"/>
                      <a:alpha val="40000"/>
                    </a:schemeClr>
                  </a:glow>
                </a:effectLst>
                <a:latin typeface="Times New Roman" panose="02020603050405020304" pitchFamily="18" charset="0"/>
                <a:cs typeface="Times New Roman" panose="02020603050405020304" pitchFamily="18" charset="0"/>
              </a:rPr>
              <a:t>: Ali Jassim </a:t>
            </a:r>
          </a:p>
        </p:txBody>
      </p:sp>
      <p:sp>
        <p:nvSpPr>
          <p:cNvPr id="4" name="TextBox 3">
            <a:extLst>
              <a:ext uri="{FF2B5EF4-FFF2-40B4-BE49-F238E27FC236}">
                <a16:creationId xmlns:a16="http://schemas.microsoft.com/office/drawing/2014/main" id="{1DAAF822-94D6-8565-E58C-9C5B70868F3A}"/>
              </a:ext>
            </a:extLst>
          </p:cNvPr>
          <p:cNvSpPr txBox="1"/>
          <p:nvPr/>
        </p:nvSpPr>
        <p:spPr>
          <a:xfrm>
            <a:off x="1907704" y="2234482"/>
            <a:ext cx="5040560" cy="646331"/>
          </a:xfrm>
          <a:prstGeom prst="rect">
            <a:avLst/>
          </a:prstGeom>
          <a:noFill/>
        </p:spPr>
        <p:txBody>
          <a:bodyPr wrap="square" rtlCol="0">
            <a:spAutoFit/>
          </a:bodyPr>
          <a:lstStyle/>
          <a:p>
            <a:pPr algn="ctr"/>
            <a:r>
              <a:rPr lang="en-US" sz="3600" b="1" i="1" dirty="0">
                <a:latin typeface="Times New Roman" panose="02020603050405020304" pitchFamily="18" charset="0"/>
                <a:cs typeface="Times New Roman" panose="02020603050405020304" pitchFamily="18" charset="0"/>
              </a:rPr>
              <a:t>Clinical Part II</a:t>
            </a:r>
          </a:p>
        </p:txBody>
      </p:sp>
    </p:spTree>
    <p:extLst>
      <p:ext uri="{BB962C8B-B14F-4D97-AF65-F5344CB8AC3E}">
        <p14:creationId xmlns:p14="http://schemas.microsoft.com/office/powerpoint/2010/main" val="397123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C6DC7-874F-D3E9-6DCB-C6E42B6321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603DC5-D7FB-C175-B460-2EE909FCC3E8}"/>
              </a:ext>
            </a:extLst>
          </p:cNvPr>
          <p:cNvSpPr>
            <a:spLocks noGrp="1"/>
          </p:cNvSpPr>
          <p:nvPr>
            <p:ph type="title"/>
          </p:nvPr>
        </p:nvSpPr>
        <p:spPr>
          <a:xfrm>
            <a:off x="426368" y="260648"/>
            <a:ext cx="8291264" cy="1143000"/>
          </a:xfrm>
        </p:spPr>
        <p:style>
          <a:lnRef idx="1">
            <a:schemeClr val="accent3"/>
          </a:lnRef>
          <a:fillRef idx="2">
            <a:schemeClr val="accent3"/>
          </a:fillRef>
          <a:effectRef idx="1">
            <a:schemeClr val="accent3"/>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a:latin typeface="Times New Roman" panose="02020603050405020304" pitchFamily="18" charset="0"/>
                <a:cs typeface="Times New Roman" panose="02020603050405020304" pitchFamily="18" charset="0"/>
              </a:rPr>
              <a:t>Steps for Assessing Blood Pressure</a:t>
            </a:r>
            <a:endParaRPr lang="ar-IQ" sz="28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5BBE2E4-2349-CDE4-3371-C3EBF6C849E6}"/>
              </a:ext>
            </a:extLst>
          </p:cNvPr>
          <p:cNvSpPr>
            <a:spLocks noGrp="1"/>
          </p:cNvSpPr>
          <p:nvPr>
            <p:ph idx="1"/>
          </p:nvPr>
        </p:nvSpPr>
        <p:spPr>
          <a:xfrm>
            <a:off x="35496" y="1484784"/>
            <a:ext cx="9001000" cy="5256584"/>
          </a:xfrm>
        </p:spPr>
        <p:style>
          <a:lnRef idx="1">
            <a:schemeClr val="accent5"/>
          </a:lnRef>
          <a:fillRef idx="2">
            <a:schemeClr val="accent5"/>
          </a:fillRef>
          <a:effectRef idx="1">
            <a:schemeClr val="accent5"/>
          </a:effectRef>
          <a:fontRef idx="minor">
            <a:schemeClr val="dk1"/>
          </a:fontRef>
        </p:style>
        <p:txBody>
          <a:bodyPr>
            <a:normAutofit lnSpcReduction="10000"/>
          </a:bodyPr>
          <a:lstStyle/>
          <a:p>
            <a:pPr marL="0" indent="0" algn="just" rtl="0">
              <a:lnSpc>
                <a:spcPct val="150000"/>
              </a:lnSpc>
              <a:buNone/>
            </a:pPr>
            <a:r>
              <a:rPr lang="en-US" sz="2000" b="1" dirty="0">
                <a:solidFill>
                  <a:schemeClr val="tx1"/>
                </a:solidFill>
                <a:latin typeface="Times New Roman" panose="02020603050405020304" pitchFamily="18" charset="0"/>
                <a:cs typeface="Times New Roman" panose="02020603050405020304" pitchFamily="18" charset="0"/>
              </a:rPr>
              <a:t>1- Introduce Yourself and explain the procedure.  </a:t>
            </a:r>
          </a:p>
          <a:p>
            <a:pPr marL="0" indent="0" algn="just" rtl="0">
              <a:lnSpc>
                <a:spcPct val="150000"/>
              </a:lnSpc>
              <a:buNone/>
            </a:pPr>
            <a:r>
              <a:rPr lang="en-US" sz="2000" b="1" dirty="0">
                <a:latin typeface="Times New Roman" panose="02020603050405020304" pitchFamily="18" charset="0"/>
                <a:cs typeface="Times New Roman" panose="02020603050405020304" pitchFamily="18" charset="0"/>
              </a:rPr>
              <a:t>2- Hand Hygiene: </a:t>
            </a:r>
            <a:r>
              <a:rPr lang="en-US" sz="2000" dirty="0">
                <a:latin typeface="Times New Roman" panose="02020603050405020304" pitchFamily="18" charset="0"/>
                <a:cs typeface="Times New Roman" panose="02020603050405020304" pitchFamily="18" charset="0"/>
              </a:rPr>
              <a:t>Perform proper hand hygiene and follow infection prevention protocols.</a:t>
            </a:r>
          </a:p>
          <a:p>
            <a:pPr marL="0" indent="0" algn="just" rtl="0">
              <a:lnSpc>
                <a:spcPct val="150000"/>
              </a:lnSpc>
              <a:buNone/>
            </a:pPr>
            <a:r>
              <a:rPr lang="en-US" sz="2000" b="1" dirty="0">
                <a:latin typeface="Times New Roman" panose="02020603050405020304" pitchFamily="18" charset="0"/>
                <a:cs typeface="Times New Roman" panose="02020603050405020304" pitchFamily="18" charset="0"/>
              </a:rPr>
              <a:t>3- Client Privacy: </a:t>
            </a:r>
            <a:r>
              <a:rPr lang="en-US" sz="2000" dirty="0">
                <a:latin typeface="Times New Roman" panose="02020603050405020304" pitchFamily="18" charset="0"/>
                <a:cs typeface="Times New Roman" panose="02020603050405020304" pitchFamily="18" charset="0"/>
              </a:rPr>
              <a:t>Ensure the client’s privacy is maintained.</a:t>
            </a:r>
          </a:p>
          <a:p>
            <a:pPr marL="0" indent="0" algn="just" rtl="0">
              <a:lnSpc>
                <a:spcPct val="150000"/>
              </a:lnSpc>
              <a:buNone/>
            </a:pPr>
            <a:r>
              <a:rPr lang="en-US" sz="2000" b="1" dirty="0">
                <a:latin typeface="Times New Roman" panose="02020603050405020304" pitchFamily="18" charset="0"/>
                <a:cs typeface="Times New Roman" panose="02020603050405020304" pitchFamily="18" charset="0"/>
              </a:rPr>
              <a:t>4- Client Positioning: </a:t>
            </a:r>
          </a:p>
          <a:p>
            <a:pPr algn="just" rtl="0">
              <a:lnSpc>
                <a:spcPct val="150000"/>
              </a:lnSpc>
            </a:pPr>
            <a:r>
              <a:rPr lang="en-US" sz="2000" dirty="0">
                <a:latin typeface="Times New Roman" panose="02020603050405020304" pitchFamily="18" charset="0"/>
                <a:cs typeface="Times New Roman" panose="02020603050405020304" pitchFamily="18" charset="0"/>
              </a:rPr>
              <a:t>The client should be seated, unless directed otherwise.</a:t>
            </a:r>
          </a:p>
          <a:p>
            <a:pPr algn="just" rtl="0">
              <a:lnSpc>
                <a:spcPct val="150000"/>
              </a:lnSpc>
            </a:pPr>
            <a:r>
              <a:rPr lang="en-US" sz="2000" dirty="0">
                <a:latin typeface="Times New Roman" panose="02020603050405020304" pitchFamily="18" charset="0"/>
                <a:cs typeface="Times New Roman" panose="02020603050405020304" pitchFamily="18" charset="0"/>
              </a:rPr>
              <a:t>Both feet should be flat on the floor.</a:t>
            </a:r>
          </a:p>
          <a:p>
            <a:pPr algn="just" rtl="0">
              <a:lnSpc>
                <a:spcPct val="150000"/>
              </a:lnSpc>
            </a:pPr>
            <a:r>
              <a:rPr lang="en-US" sz="2000" dirty="0">
                <a:latin typeface="Times New Roman" panose="02020603050405020304" pitchFamily="18" charset="0"/>
                <a:cs typeface="Times New Roman" panose="02020603050405020304" pitchFamily="18" charset="0"/>
              </a:rPr>
              <a:t>The elbow should be slightly flexed with the palm facing up, and the arm supported at heart level.</a:t>
            </a:r>
          </a:p>
          <a:p>
            <a:pPr algn="just" rtl="0">
              <a:lnSpc>
                <a:spcPct val="150000"/>
              </a:lnSpc>
            </a:pPr>
            <a:r>
              <a:rPr lang="en-US" sz="2000" dirty="0">
                <a:latin typeface="Times New Roman" panose="02020603050405020304" pitchFamily="18" charset="0"/>
                <a:cs typeface="Times New Roman" panose="02020603050405020304" pitchFamily="18" charset="0"/>
              </a:rPr>
              <a:t>Blood pressure readings may vary by position but are generally similar in sitting, standing, and lying positions.</a:t>
            </a:r>
          </a:p>
        </p:txBody>
      </p:sp>
    </p:spTree>
    <p:extLst>
      <p:ext uri="{BB962C8B-B14F-4D97-AF65-F5344CB8AC3E}">
        <p14:creationId xmlns:p14="http://schemas.microsoft.com/office/powerpoint/2010/main" val="2186722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11151-FA54-8C9D-38DE-D3BA8750B4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C42F03-B241-5D84-DD1C-BA7C80337064}"/>
              </a:ext>
            </a:extLst>
          </p:cNvPr>
          <p:cNvSpPr>
            <a:spLocks noGrp="1"/>
          </p:cNvSpPr>
          <p:nvPr>
            <p:ph type="title"/>
          </p:nvPr>
        </p:nvSpPr>
        <p:spPr>
          <a:xfrm>
            <a:off x="457200" y="274638"/>
            <a:ext cx="8291264" cy="1143000"/>
          </a:xfrm>
        </p:spPr>
        <p:style>
          <a:lnRef idx="1">
            <a:schemeClr val="accent3"/>
          </a:lnRef>
          <a:fillRef idx="2">
            <a:schemeClr val="accent3"/>
          </a:fillRef>
          <a:effectRef idx="1">
            <a:schemeClr val="accent3"/>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a:latin typeface="Times New Roman" panose="02020603050405020304" pitchFamily="18" charset="0"/>
                <a:cs typeface="Times New Roman" panose="02020603050405020304" pitchFamily="18" charset="0"/>
              </a:rPr>
              <a:t>Steps for Assessing Blood Pressure</a:t>
            </a:r>
            <a:endParaRPr lang="ar-IQ" sz="6600" b="1" i="1" dirty="0">
              <a:ln w="11430"/>
              <a:solidFill>
                <a:srgbClr val="FF0000"/>
              </a:solidFill>
              <a:effectLst>
                <a:outerShdw blurRad="50800" dist="39000" dir="5460000" algn="tl">
                  <a:srgbClr val="000000">
                    <a:alpha val="38000"/>
                  </a:srgbClr>
                </a:outerShdw>
              </a:effectLst>
              <a:latin typeface="Algerian" panose="04020705040A02060702" pitchFamily="82" charset="0"/>
            </a:endParaRPr>
          </a:p>
        </p:txBody>
      </p:sp>
      <p:sp>
        <p:nvSpPr>
          <p:cNvPr id="3" name="Content Placeholder 2">
            <a:extLst>
              <a:ext uri="{FF2B5EF4-FFF2-40B4-BE49-F238E27FC236}">
                <a16:creationId xmlns:a16="http://schemas.microsoft.com/office/drawing/2014/main" id="{42DA935A-4B2E-275B-B0F0-70C7D2A6BAF4}"/>
              </a:ext>
            </a:extLst>
          </p:cNvPr>
          <p:cNvSpPr>
            <a:spLocks noGrp="1"/>
          </p:cNvSpPr>
          <p:nvPr>
            <p:ph idx="1"/>
          </p:nvPr>
        </p:nvSpPr>
        <p:spPr>
          <a:xfrm>
            <a:off x="35496" y="1484784"/>
            <a:ext cx="9001000" cy="5373216"/>
          </a:xfrm>
        </p:spPr>
        <p:style>
          <a:lnRef idx="1">
            <a:schemeClr val="accent5"/>
          </a:lnRef>
          <a:fillRef idx="2">
            <a:schemeClr val="accent5"/>
          </a:fillRef>
          <a:effectRef idx="1">
            <a:schemeClr val="accent5"/>
          </a:effectRef>
          <a:fontRef idx="minor">
            <a:schemeClr val="dk1"/>
          </a:fontRef>
        </p:style>
        <p:txBody>
          <a:bodyPr>
            <a:normAutofit/>
          </a:bodyPr>
          <a:lstStyle/>
          <a:p>
            <a:pPr marL="0" indent="0" algn="just" rtl="0">
              <a:lnSpc>
                <a:spcPct val="150000"/>
              </a:lnSpc>
              <a:buNone/>
            </a:pPr>
            <a:r>
              <a:rPr lang="en-US" sz="2000" b="1" dirty="0">
                <a:latin typeface="Times New Roman" panose="02020603050405020304" pitchFamily="18" charset="0"/>
                <a:cs typeface="Times New Roman" panose="02020603050405020304" pitchFamily="18" charset="0"/>
              </a:rPr>
              <a:t>5- Cuff Placement:</a:t>
            </a:r>
          </a:p>
          <a:p>
            <a:pPr algn="just" rtl="0">
              <a:lnSpc>
                <a:spcPct val="150000"/>
              </a:lnSpc>
            </a:pPr>
            <a:r>
              <a:rPr lang="en-US" sz="2000" dirty="0">
                <a:latin typeface="Times New Roman" panose="02020603050405020304" pitchFamily="18" charset="0"/>
                <a:cs typeface="Times New Roman" panose="02020603050405020304" pitchFamily="18" charset="0"/>
              </a:rPr>
              <a:t>Wrap the deflated cuff evenly around the upper arm, with the bladder centered over the brachial artery.</a:t>
            </a:r>
          </a:p>
          <a:p>
            <a:pPr algn="just" rtl="0">
              <a:lnSpc>
                <a:spcPct val="150000"/>
              </a:lnSpc>
            </a:pPr>
            <a:r>
              <a:rPr lang="en-US" sz="2000" dirty="0">
                <a:latin typeface="Times New Roman" panose="02020603050405020304" pitchFamily="18" charset="0"/>
                <a:cs typeface="Times New Roman" panose="02020603050405020304" pitchFamily="18" charset="0"/>
              </a:rPr>
              <a:t>For initial readings, perform a palpatory determination of systolic pressure by palpating the brachial pulse, inflating the cuff until the pulse is no longer felt, and noting the pressure.</a:t>
            </a:r>
          </a:p>
          <a:p>
            <a:pPr marL="0" indent="0" algn="just" rtl="0">
              <a:lnSpc>
                <a:spcPct val="150000"/>
              </a:lnSpc>
              <a:buNone/>
            </a:pPr>
            <a:r>
              <a:rPr lang="en-US" sz="2000" b="1" dirty="0">
                <a:latin typeface="Times New Roman" panose="02020603050405020304" pitchFamily="18" charset="0"/>
                <a:cs typeface="Times New Roman" panose="02020603050405020304" pitchFamily="18" charset="0"/>
              </a:rPr>
              <a:t>6- Stethoscope Positioning: </a:t>
            </a:r>
            <a:r>
              <a:rPr lang="en-US" sz="2000" dirty="0">
                <a:latin typeface="Times New Roman" panose="02020603050405020304" pitchFamily="18" charset="0"/>
                <a:cs typeface="Times New Roman" panose="02020603050405020304" pitchFamily="18" charset="0"/>
              </a:rPr>
              <a:t>Clean the earpieces, insert the stethoscope with the earpieces tilted slightly forward, and place the bell over the brachial artery, ensuring it is on bare skin, not clothing.</a:t>
            </a:r>
          </a:p>
        </p:txBody>
      </p:sp>
    </p:spTree>
    <p:extLst>
      <p:ext uri="{BB962C8B-B14F-4D97-AF65-F5344CB8AC3E}">
        <p14:creationId xmlns:p14="http://schemas.microsoft.com/office/powerpoint/2010/main" val="3002880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9F8A3-7167-F613-5FC1-2D4E7030FB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7E160F-8BA9-F714-D012-AB3BD0B55D76}"/>
              </a:ext>
            </a:extLst>
          </p:cNvPr>
          <p:cNvSpPr>
            <a:spLocks noGrp="1"/>
          </p:cNvSpPr>
          <p:nvPr>
            <p:ph type="title"/>
          </p:nvPr>
        </p:nvSpPr>
        <p:spPr>
          <a:xfrm>
            <a:off x="457200" y="274638"/>
            <a:ext cx="8291264" cy="1143000"/>
          </a:xfrm>
        </p:spPr>
        <p:style>
          <a:lnRef idx="1">
            <a:schemeClr val="accent3"/>
          </a:lnRef>
          <a:fillRef idx="2">
            <a:schemeClr val="accent3"/>
          </a:fillRef>
          <a:effectRef idx="1">
            <a:schemeClr val="accent3"/>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a:latin typeface="Times New Roman" panose="02020603050405020304" pitchFamily="18" charset="0"/>
                <a:cs typeface="Times New Roman" panose="02020603050405020304" pitchFamily="18" charset="0"/>
              </a:rPr>
              <a:t>Steps for Assessing Blood Pressure</a:t>
            </a:r>
            <a:endParaRPr lang="ar-IQ" sz="6600" b="1" i="1" dirty="0">
              <a:ln w="11430"/>
              <a:solidFill>
                <a:srgbClr val="FF0000"/>
              </a:solidFill>
              <a:effectLst>
                <a:outerShdw blurRad="50800" dist="39000" dir="5460000" algn="tl">
                  <a:srgbClr val="000000">
                    <a:alpha val="38000"/>
                  </a:srgbClr>
                </a:outerShdw>
              </a:effectLst>
              <a:latin typeface="Algerian" panose="04020705040A02060702" pitchFamily="82" charset="0"/>
            </a:endParaRPr>
          </a:p>
        </p:txBody>
      </p:sp>
      <p:sp>
        <p:nvSpPr>
          <p:cNvPr id="3" name="Content Placeholder 2">
            <a:extLst>
              <a:ext uri="{FF2B5EF4-FFF2-40B4-BE49-F238E27FC236}">
                <a16:creationId xmlns:a16="http://schemas.microsoft.com/office/drawing/2014/main" id="{84224286-8432-B48C-FE0B-8CCEF70AD412}"/>
              </a:ext>
            </a:extLst>
          </p:cNvPr>
          <p:cNvSpPr>
            <a:spLocks noGrp="1"/>
          </p:cNvSpPr>
          <p:nvPr>
            <p:ph idx="1"/>
          </p:nvPr>
        </p:nvSpPr>
        <p:spPr>
          <a:xfrm>
            <a:off x="35496" y="1484784"/>
            <a:ext cx="9001000" cy="5373216"/>
          </a:xfrm>
        </p:spPr>
        <p:style>
          <a:lnRef idx="1">
            <a:schemeClr val="accent5"/>
          </a:lnRef>
          <a:fillRef idx="2">
            <a:schemeClr val="accent5"/>
          </a:fillRef>
          <a:effectRef idx="1">
            <a:schemeClr val="accent5"/>
          </a:effectRef>
          <a:fontRef idx="minor">
            <a:schemeClr val="dk1"/>
          </a:fontRef>
        </p:style>
        <p:txBody>
          <a:bodyPr>
            <a:normAutofit/>
          </a:bodyPr>
          <a:lstStyle/>
          <a:p>
            <a:pPr marL="0" indent="0" algn="just" rtl="0">
              <a:lnSpc>
                <a:spcPct val="150000"/>
              </a:lnSpc>
              <a:buNone/>
            </a:pPr>
            <a:r>
              <a:rPr lang="en-US" sz="2000" b="1" dirty="0">
                <a:latin typeface="Times New Roman" panose="02020603050405020304" pitchFamily="18" charset="0"/>
                <a:cs typeface="Times New Roman" panose="02020603050405020304" pitchFamily="18" charset="0"/>
              </a:rPr>
              <a:t>7- Auscultation:</a:t>
            </a:r>
          </a:p>
          <a:p>
            <a:pPr algn="just" rtl="0">
              <a:lnSpc>
                <a:spcPct val="150000"/>
              </a:lnSpc>
            </a:pPr>
            <a:r>
              <a:rPr lang="en-US" sz="2000" dirty="0">
                <a:latin typeface="Times New Roman" panose="02020603050405020304" pitchFamily="18" charset="0"/>
                <a:cs typeface="Times New Roman" panose="02020603050405020304" pitchFamily="18" charset="0"/>
              </a:rPr>
              <a:t>Inflate the cuff to 30 mmHg above where the brachial pulse disappears.</a:t>
            </a:r>
          </a:p>
          <a:p>
            <a:pPr algn="just" rtl="0">
              <a:lnSpc>
                <a:spcPct val="150000"/>
              </a:lnSpc>
            </a:pPr>
            <a:r>
              <a:rPr lang="en-US" sz="2000" dirty="0">
                <a:latin typeface="Times New Roman" panose="02020603050405020304" pitchFamily="18" charset="0"/>
                <a:cs typeface="Times New Roman" panose="02020603050405020304" pitchFamily="18" charset="0"/>
              </a:rPr>
              <a:t>Deflate the cuff slowly (2-3 mmHg per second), then release it completely.</a:t>
            </a:r>
          </a:p>
          <a:p>
            <a:pPr algn="just" rtl="0">
              <a:lnSpc>
                <a:spcPct val="150000"/>
              </a:lnSpc>
            </a:pPr>
            <a:r>
              <a:rPr lang="en-US" sz="2000" dirty="0">
                <a:latin typeface="Times New Roman" panose="02020603050405020304" pitchFamily="18" charset="0"/>
                <a:cs typeface="Times New Roman" panose="02020603050405020304" pitchFamily="18" charset="0"/>
              </a:rPr>
              <a:t>Wait 1-2 minutes before remeasuring. </a:t>
            </a:r>
          </a:p>
          <a:p>
            <a:pPr marL="0" indent="0" algn="just" rtl="0">
              <a:lnSpc>
                <a:spcPct val="150000"/>
              </a:lnSpc>
              <a:buNone/>
            </a:pPr>
            <a:r>
              <a:rPr lang="en-US" sz="2000" b="1" dirty="0">
                <a:latin typeface="Times New Roman" panose="02020603050405020304" pitchFamily="18" charset="0"/>
                <a:cs typeface="Times New Roman" panose="02020603050405020304" pitchFamily="18" charset="0"/>
              </a:rPr>
              <a:t>8- Repetition for Accuracy: </a:t>
            </a:r>
          </a:p>
          <a:p>
            <a:pPr algn="just" rtl="0">
              <a:lnSpc>
                <a:spcPct val="150000"/>
              </a:lnSpc>
            </a:pPr>
            <a:r>
              <a:rPr lang="en-US" sz="2000" dirty="0">
                <a:latin typeface="Times New Roman" panose="02020603050405020304" pitchFamily="18" charset="0"/>
                <a:cs typeface="Times New Roman" panose="02020603050405020304" pitchFamily="18" charset="0"/>
              </a:rPr>
              <a:t>If the first reading is abnormal, repeat the measurement and average the results.</a:t>
            </a:r>
          </a:p>
          <a:p>
            <a:pPr algn="just" rtl="0">
              <a:lnSpc>
                <a:spcPct val="150000"/>
              </a:lnSpc>
            </a:pPr>
            <a:r>
              <a:rPr lang="en-US" sz="2000" dirty="0">
                <a:latin typeface="Times New Roman" panose="02020603050405020304" pitchFamily="18" charset="0"/>
                <a:cs typeface="Times New Roman" panose="02020603050405020304" pitchFamily="18" charset="0"/>
              </a:rPr>
              <a:t>If there’s a difference of more than 5 mmHg between readings, take additional measurements.</a:t>
            </a:r>
          </a:p>
        </p:txBody>
      </p:sp>
    </p:spTree>
    <p:extLst>
      <p:ext uri="{BB962C8B-B14F-4D97-AF65-F5344CB8AC3E}">
        <p14:creationId xmlns:p14="http://schemas.microsoft.com/office/powerpoint/2010/main" val="2262784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185EB-36B1-A9A3-B53C-27C716656AB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EF9012A-AF78-C373-87DE-9BC710B847E4}"/>
              </a:ext>
            </a:extLst>
          </p:cNvPr>
          <p:cNvSpPr>
            <a:spLocks noGrp="1"/>
          </p:cNvSpPr>
          <p:nvPr>
            <p:ph type="title"/>
          </p:nvPr>
        </p:nvSpPr>
        <p:spPr/>
        <p:txBody>
          <a:bodyPr/>
          <a:lstStyle/>
          <a:p>
            <a:endParaRPr lang="en-US"/>
          </a:p>
        </p:txBody>
      </p:sp>
      <p:pic>
        <p:nvPicPr>
          <p:cNvPr id="17" name="Content Placeholder 16" descr="A screenshot of a computer screen&#10;&#10;Description automatically generated">
            <a:extLst>
              <a:ext uri="{FF2B5EF4-FFF2-40B4-BE49-F238E27FC236}">
                <a16:creationId xmlns:a16="http://schemas.microsoft.com/office/drawing/2014/main" id="{B9C417AD-5B8F-46CF-1921-6AD9681FD5E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505" y="116632"/>
            <a:ext cx="8928992" cy="6624736"/>
          </a:xfrm>
        </p:spPr>
      </p:pic>
    </p:spTree>
    <p:extLst>
      <p:ext uri="{BB962C8B-B14F-4D97-AF65-F5344CB8AC3E}">
        <p14:creationId xmlns:p14="http://schemas.microsoft.com/office/powerpoint/2010/main" val="2917530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a:extLst>
              <a:ext uri="{FF2B5EF4-FFF2-40B4-BE49-F238E27FC236}">
                <a16:creationId xmlns:a16="http://schemas.microsoft.com/office/drawing/2014/main" id="{D7BD4FAB-4E25-4337-8AD4-50ACC758798F}"/>
              </a:ext>
            </a:extLst>
          </p:cNvPr>
          <p:cNvPicPr>
            <a:picLocks noGrp="1" noChangeAspect="1"/>
          </p:cNvPicPr>
          <p:nvPr>
            <p:ph idx="1"/>
          </p:nvPr>
        </p:nvPicPr>
        <p:blipFill>
          <a:blip r:embed="rId2"/>
          <a:stretch>
            <a:fillRect/>
          </a:stretch>
        </p:blipFill>
        <p:spPr>
          <a:xfrm>
            <a:off x="0" y="0"/>
            <a:ext cx="9144001" cy="664371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701B0-6A40-8E5D-71C2-620631625755}"/>
              </a:ext>
            </a:extLst>
          </p:cNvPr>
          <p:cNvSpPr>
            <a:spLocks noGrp="1"/>
          </p:cNvSpPr>
          <p:nvPr>
            <p:ph type="title"/>
          </p:nvPr>
        </p:nvSpPr>
        <p:spPr/>
        <p:txBody>
          <a:bodyPr/>
          <a:lstStyle/>
          <a:p>
            <a:endParaRPr lang="en-US" dirty="0"/>
          </a:p>
        </p:txBody>
      </p:sp>
      <p:pic>
        <p:nvPicPr>
          <p:cNvPr id="7" name="Content Placeholder 6" descr="A blue human body with a lungs and a blue background&#10;&#10;Description automatically generated with medium confidence">
            <a:extLst>
              <a:ext uri="{FF2B5EF4-FFF2-40B4-BE49-F238E27FC236}">
                <a16:creationId xmlns:a16="http://schemas.microsoft.com/office/drawing/2014/main" id="{F55438C9-A9EC-5932-8641-8471C80030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96" y="44624"/>
            <a:ext cx="9001000" cy="6768752"/>
          </a:xfrm>
        </p:spPr>
      </p:pic>
      <p:sp>
        <p:nvSpPr>
          <p:cNvPr id="9" name="TextBox 8">
            <a:extLst>
              <a:ext uri="{FF2B5EF4-FFF2-40B4-BE49-F238E27FC236}">
                <a16:creationId xmlns:a16="http://schemas.microsoft.com/office/drawing/2014/main" id="{32C9AA9C-0190-A0F9-F7AF-FC303E8FDE90}"/>
              </a:ext>
            </a:extLst>
          </p:cNvPr>
          <p:cNvSpPr txBox="1"/>
          <p:nvPr/>
        </p:nvSpPr>
        <p:spPr>
          <a:xfrm>
            <a:off x="323528" y="620688"/>
            <a:ext cx="280831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l" rtl="0"/>
            <a:r>
              <a:rPr lang="en-US" sz="3600" dirty="0">
                <a:solidFill>
                  <a:srgbClr val="FF0000"/>
                </a:solidFill>
                <a:latin typeface="Times New Roman" panose="02020603050405020304" pitchFamily="18" charset="0"/>
                <a:cs typeface="Times New Roman" panose="02020603050405020304" pitchFamily="18" charset="0"/>
              </a:rPr>
              <a:t>Respirations</a:t>
            </a:r>
          </a:p>
        </p:txBody>
      </p:sp>
    </p:spTree>
    <p:extLst>
      <p:ext uri="{BB962C8B-B14F-4D97-AF65-F5344CB8AC3E}">
        <p14:creationId xmlns:p14="http://schemas.microsoft.com/office/powerpoint/2010/main" val="3083795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1143000"/>
          </a:xfrm>
        </p:spPr>
        <p:style>
          <a:lnRef idx="1">
            <a:schemeClr val="accent3"/>
          </a:lnRef>
          <a:fillRef idx="2">
            <a:schemeClr val="accent3"/>
          </a:fillRef>
          <a:effectRef idx="1">
            <a:schemeClr val="accent3"/>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0">
              <a:lnSpc>
                <a:spcPct val="150000"/>
              </a:lnSpc>
            </a:pPr>
            <a:r>
              <a:rPr lang="en-US" sz="2800" b="1" dirty="0">
                <a:latin typeface="Times New Roman" panose="02020603050405020304" pitchFamily="18" charset="0"/>
                <a:cs typeface="Times New Roman" panose="02020603050405020304" pitchFamily="18" charset="0"/>
              </a:rPr>
              <a:t>General Assessment before Assessing Respiration </a:t>
            </a:r>
          </a:p>
        </p:txBody>
      </p:sp>
      <p:sp>
        <p:nvSpPr>
          <p:cNvPr id="3" name="Content Placeholder 2"/>
          <p:cNvSpPr>
            <a:spLocks noGrp="1"/>
          </p:cNvSpPr>
          <p:nvPr>
            <p:ph idx="1"/>
          </p:nvPr>
        </p:nvSpPr>
        <p:spPr>
          <a:xfrm>
            <a:off x="107504" y="1484784"/>
            <a:ext cx="8856984" cy="5256584"/>
          </a:xfrm>
        </p:spPr>
        <p:style>
          <a:lnRef idx="1">
            <a:schemeClr val="accent5"/>
          </a:lnRef>
          <a:fillRef idx="2">
            <a:schemeClr val="accent5"/>
          </a:fillRef>
          <a:effectRef idx="1">
            <a:schemeClr val="accent5"/>
          </a:effectRef>
          <a:fontRef idx="minor">
            <a:schemeClr val="dk1"/>
          </a:fontRef>
        </p:style>
        <p:txBody>
          <a:bodyPr>
            <a:normAutofit lnSpcReduction="10000"/>
          </a:bodyPr>
          <a:lstStyle/>
          <a:p>
            <a:pPr marL="0" indent="0" algn="l" rtl="0">
              <a:lnSpc>
                <a:spcPct val="150000"/>
              </a:lnSpc>
              <a:buNone/>
            </a:pPr>
            <a:r>
              <a:rPr lang="en-US" sz="2400" b="1" dirty="0">
                <a:solidFill>
                  <a:srgbClr val="FF0000"/>
                </a:solidFill>
                <a:latin typeface="Times New Roman" panose="02020603050405020304" pitchFamily="18" charset="0"/>
                <a:cs typeface="Times New Roman" panose="02020603050405020304" pitchFamily="18" charset="0"/>
              </a:rPr>
              <a:t>    Assess :-</a:t>
            </a:r>
          </a:p>
          <a:p>
            <a:pPr algn="l" rtl="0">
              <a:lnSpc>
                <a:spcPct val="150000"/>
              </a:lnSpc>
            </a:pPr>
            <a:r>
              <a:rPr lang="en-US" sz="2400" dirty="0">
                <a:solidFill>
                  <a:schemeClr val="tx1"/>
                </a:solidFill>
                <a:latin typeface="Times New Roman" panose="02020603050405020304" pitchFamily="18" charset="0"/>
                <a:cs typeface="Times New Roman" panose="02020603050405020304" pitchFamily="18" charset="0"/>
              </a:rPr>
              <a:t>Skin and mucous membrane color (e.g., cyanosis or pallor)</a:t>
            </a:r>
          </a:p>
          <a:p>
            <a:pPr marL="0" indent="0" algn="l" rtl="0">
              <a:lnSpc>
                <a:spcPct val="150000"/>
              </a:lnSpc>
              <a:buNone/>
            </a:pPr>
            <a:r>
              <a:rPr lang="en-US" sz="2400" dirty="0">
                <a:solidFill>
                  <a:schemeClr val="tx1"/>
                </a:solidFill>
                <a:latin typeface="Times New Roman" panose="02020603050405020304" pitchFamily="18" charset="0"/>
                <a:cs typeface="Times New Roman" panose="02020603050405020304" pitchFamily="18" charset="0"/>
              </a:rPr>
              <a:t>• Signs of lack of oxygen to the brain (e.g., irritability, restlessness, drowsiness, or loss of consciousness)</a:t>
            </a:r>
          </a:p>
          <a:p>
            <a:pPr marL="0" indent="0" algn="l" rtl="0">
              <a:lnSpc>
                <a:spcPct val="150000"/>
              </a:lnSpc>
              <a:buNone/>
            </a:pPr>
            <a:r>
              <a:rPr lang="en-US" sz="2400" dirty="0">
                <a:solidFill>
                  <a:schemeClr val="tx1"/>
                </a:solidFill>
                <a:latin typeface="Times New Roman" panose="02020603050405020304" pitchFamily="18" charset="0"/>
                <a:cs typeface="Times New Roman" panose="02020603050405020304" pitchFamily="18" charset="0"/>
              </a:rPr>
              <a:t>• Chest movements</a:t>
            </a:r>
          </a:p>
          <a:p>
            <a:pPr marL="0" indent="0" algn="l" rtl="0">
              <a:lnSpc>
                <a:spcPct val="150000"/>
              </a:lnSpc>
              <a:buNone/>
            </a:pPr>
            <a:r>
              <a:rPr lang="en-US" sz="2400" dirty="0">
                <a:solidFill>
                  <a:schemeClr val="tx1"/>
                </a:solidFill>
                <a:latin typeface="Times New Roman" panose="02020603050405020304" pitchFamily="18" charset="0"/>
                <a:cs typeface="Times New Roman" panose="02020603050405020304" pitchFamily="18" charset="0"/>
              </a:rPr>
              <a:t>• Activity tolerance</a:t>
            </a:r>
          </a:p>
          <a:p>
            <a:pPr marL="0" indent="0" algn="l" rtl="0">
              <a:lnSpc>
                <a:spcPct val="150000"/>
              </a:lnSpc>
              <a:buNone/>
            </a:pPr>
            <a:r>
              <a:rPr lang="en-US" sz="2400" dirty="0">
                <a:solidFill>
                  <a:schemeClr val="tx1"/>
                </a:solidFill>
                <a:latin typeface="Times New Roman" panose="02020603050405020304" pitchFamily="18" charset="0"/>
                <a:cs typeface="Times New Roman" panose="02020603050405020304" pitchFamily="18" charset="0"/>
              </a:rPr>
              <a:t>• Chest pain</a:t>
            </a:r>
          </a:p>
          <a:p>
            <a:pPr marL="0" indent="0" algn="l" rtl="0">
              <a:lnSpc>
                <a:spcPct val="150000"/>
              </a:lnSpc>
              <a:buNone/>
            </a:pPr>
            <a:r>
              <a:rPr lang="en-US" sz="2400" dirty="0">
                <a:solidFill>
                  <a:schemeClr val="tx1"/>
                </a:solidFill>
                <a:latin typeface="Times New Roman" panose="02020603050405020304" pitchFamily="18" charset="0"/>
                <a:cs typeface="Times New Roman" panose="02020603050405020304" pitchFamily="18" charset="0"/>
              </a:rPr>
              <a:t>• Dyspnea</a:t>
            </a:r>
          </a:p>
          <a:p>
            <a:pPr marL="0" indent="0" algn="l" rtl="0">
              <a:lnSpc>
                <a:spcPct val="150000"/>
              </a:lnSpc>
              <a:buNone/>
            </a:pPr>
            <a:r>
              <a:rPr lang="en-US" sz="2400" dirty="0">
                <a:solidFill>
                  <a:schemeClr val="tx1"/>
                </a:solidFill>
                <a:latin typeface="Times New Roman" panose="02020603050405020304" pitchFamily="18" charset="0"/>
                <a:cs typeface="Times New Roman" panose="02020603050405020304" pitchFamily="18" charset="0"/>
              </a:rPr>
              <a:t>• Medications affecting respiratory rate</a:t>
            </a:r>
          </a:p>
        </p:txBody>
      </p:sp>
    </p:spTree>
    <p:extLst>
      <p:ext uri="{BB962C8B-B14F-4D97-AF65-F5344CB8AC3E}">
        <p14:creationId xmlns:p14="http://schemas.microsoft.com/office/powerpoint/2010/main" val="3325702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3D4AD-6C18-33ED-F0DA-B7CBA6D712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D77F8A-8592-76A6-3D16-931850274415}"/>
              </a:ext>
            </a:extLst>
          </p:cNvPr>
          <p:cNvSpPr>
            <a:spLocks noGrp="1"/>
          </p:cNvSpPr>
          <p:nvPr>
            <p:ph type="title"/>
          </p:nvPr>
        </p:nvSpPr>
        <p:spPr>
          <a:xfrm>
            <a:off x="457200" y="274638"/>
            <a:ext cx="8291264" cy="1143000"/>
          </a:xfrm>
        </p:spPr>
        <p:style>
          <a:lnRef idx="1">
            <a:schemeClr val="accent3"/>
          </a:lnRef>
          <a:fillRef idx="2">
            <a:schemeClr val="accent3"/>
          </a:fillRef>
          <a:effectRef idx="1">
            <a:schemeClr val="accent3"/>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0">
              <a:lnSpc>
                <a:spcPct val="150000"/>
              </a:lnSpc>
            </a:pPr>
            <a:r>
              <a:rPr lang="en-US" sz="2800" b="1" dirty="0">
                <a:latin typeface="Times New Roman" panose="02020603050405020304" pitchFamily="18" charset="0"/>
                <a:cs typeface="Times New Roman" panose="02020603050405020304" pitchFamily="18" charset="0"/>
              </a:rPr>
              <a:t>Steps for Assessing Respirations </a:t>
            </a:r>
          </a:p>
        </p:txBody>
      </p:sp>
      <p:sp>
        <p:nvSpPr>
          <p:cNvPr id="3" name="Content Placeholder 2">
            <a:extLst>
              <a:ext uri="{FF2B5EF4-FFF2-40B4-BE49-F238E27FC236}">
                <a16:creationId xmlns:a16="http://schemas.microsoft.com/office/drawing/2014/main" id="{EB445BD0-10D6-D4B6-46B9-4E23B01B2F43}"/>
              </a:ext>
            </a:extLst>
          </p:cNvPr>
          <p:cNvSpPr>
            <a:spLocks noGrp="1"/>
          </p:cNvSpPr>
          <p:nvPr>
            <p:ph idx="1"/>
          </p:nvPr>
        </p:nvSpPr>
        <p:spPr>
          <a:xfrm>
            <a:off x="107504" y="1484784"/>
            <a:ext cx="8856984" cy="5256584"/>
          </a:xfrm>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pPr marL="0" indent="0" algn="l" rtl="0">
              <a:lnSpc>
                <a:spcPct val="150000"/>
              </a:lnSpc>
              <a:buNone/>
            </a:pPr>
            <a:r>
              <a:rPr lang="en-US" sz="2400" b="1" dirty="0">
                <a:solidFill>
                  <a:schemeClr val="tx1"/>
                </a:solidFill>
                <a:latin typeface="Times New Roman" panose="02020603050405020304" pitchFamily="18" charset="0"/>
                <a:cs typeface="Times New Roman" panose="02020603050405020304" pitchFamily="18" charset="0"/>
              </a:rPr>
              <a:t>1- Introduce Yourself and explain the procedure. </a:t>
            </a:r>
            <a:r>
              <a:rPr lang="en-US" sz="2400" dirty="0">
                <a:solidFill>
                  <a:schemeClr val="tx1"/>
                </a:solidFill>
                <a:latin typeface="Times New Roman" panose="02020603050405020304" pitchFamily="18" charset="0"/>
                <a:cs typeface="Times New Roman" panose="02020603050405020304" pitchFamily="18" charset="0"/>
              </a:rPr>
              <a:t> </a:t>
            </a:r>
          </a:p>
          <a:p>
            <a:pPr marL="0" indent="0" algn="l" rtl="0">
              <a:lnSpc>
                <a:spcPct val="150000"/>
              </a:lnSpc>
              <a:buNone/>
            </a:pPr>
            <a:r>
              <a:rPr lang="en-US" sz="2400" b="1" dirty="0">
                <a:solidFill>
                  <a:schemeClr val="tx1"/>
                </a:solidFill>
                <a:latin typeface="Times New Roman" panose="02020603050405020304" pitchFamily="18" charset="0"/>
                <a:cs typeface="Times New Roman" panose="02020603050405020304" pitchFamily="18" charset="0"/>
              </a:rPr>
              <a:t>2- Perform Hand Hygiene: </a:t>
            </a:r>
            <a:r>
              <a:rPr lang="en-US" sz="2400" dirty="0">
                <a:solidFill>
                  <a:schemeClr val="tx1"/>
                </a:solidFill>
                <a:latin typeface="Times New Roman" panose="02020603050405020304" pitchFamily="18" charset="0"/>
                <a:cs typeface="Times New Roman" panose="02020603050405020304" pitchFamily="18" charset="0"/>
              </a:rPr>
              <a:t>Ensure proper infection prevention practices are followed.</a:t>
            </a:r>
          </a:p>
          <a:p>
            <a:pPr marL="0" indent="0" algn="l" rtl="0">
              <a:lnSpc>
                <a:spcPct val="150000"/>
              </a:lnSpc>
              <a:buNone/>
            </a:pPr>
            <a:r>
              <a:rPr lang="en-US" sz="2400" b="1" dirty="0">
                <a:solidFill>
                  <a:schemeClr val="tx1"/>
                </a:solidFill>
                <a:latin typeface="Times New Roman" panose="02020603050405020304" pitchFamily="18" charset="0"/>
                <a:cs typeface="Times New Roman" panose="02020603050405020304" pitchFamily="18" charset="0"/>
              </a:rPr>
              <a:t>3- Provide Client Privacy: </a:t>
            </a:r>
            <a:r>
              <a:rPr lang="en-US" sz="2400" dirty="0">
                <a:solidFill>
                  <a:schemeClr val="tx1"/>
                </a:solidFill>
                <a:latin typeface="Times New Roman" panose="02020603050405020304" pitchFamily="18" charset="0"/>
                <a:cs typeface="Times New Roman" panose="02020603050405020304" pitchFamily="18" charset="0"/>
              </a:rPr>
              <a:t>Maintain the client’s privacy throughout the procedure.</a:t>
            </a:r>
          </a:p>
          <a:p>
            <a:pPr marL="0" indent="0" algn="l" rtl="0">
              <a:lnSpc>
                <a:spcPct val="150000"/>
              </a:lnSpc>
              <a:buNone/>
            </a:pPr>
            <a:r>
              <a:rPr lang="en-US" sz="2400" b="1" dirty="0">
                <a:solidFill>
                  <a:schemeClr val="tx1"/>
                </a:solidFill>
                <a:latin typeface="Times New Roman" panose="02020603050405020304" pitchFamily="18" charset="0"/>
                <a:cs typeface="Times New Roman" panose="02020603050405020304" pitchFamily="18" charset="0"/>
              </a:rPr>
              <a:t>4- Count Respiratory Rate: </a:t>
            </a:r>
            <a:r>
              <a:rPr lang="en-US" sz="2400" dirty="0">
                <a:solidFill>
                  <a:schemeClr val="tx1"/>
                </a:solidFill>
                <a:latin typeface="Times New Roman" panose="02020603050405020304" pitchFamily="18" charset="0"/>
                <a:cs typeface="Times New Roman" panose="02020603050405020304" pitchFamily="18" charset="0"/>
              </a:rPr>
              <a:t>Observe or palpate to count the client’s respirations. If the client may alter their breathing due to awareness, place a hand on the chest to feel the movements. Count for 30 seconds if respirations are regular, or 60 seconds if irregular. Each inhalation and exhalation is one respiration.</a:t>
            </a:r>
          </a:p>
        </p:txBody>
      </p:sp>
    </p:spTree>
    <p:extLst>
      <p:ext uri="{BB962C8B-B14F-4D97-AF65-F5344CB8AC3E}">
        <p14:creationId xmlns:p14="http://schemas.microsoft.com/office/powerpoint/2010/main" val="3170390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815B7-67B1-0B94-5082-08349387E0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CA65FE-1094-1952-707D-50029672B786}"/>
              </a:ext>
            </a:extLst>
          </p:cNvPr>
          <p:cNvSpPr>
            <a:spLocks noGrp="1"/>
          </p:cNvSpPr>
          <p:nvPr>
            <p:ph type="title"/>
          </p:nvPr>
        </p:nvSpPr>
        <p:spPr>
          <a:xfrm>
            <a:off x="457200" y="274638"/>
            <a:ext cx="8291264" cy="1143000"/>
          </a:xfrm>
        </p:spPr>
        <p:style>
          <a:lnRef idx="1">
            <a:schemeClr val="accent3"/>
          </a:lnRef>
          <a:fillRef idx="2">
            <a:schemeClr val="accent3"/>
          </a:fillRef>
          <a:effectRef idx="1">
            <a:schemeClr val="accent3"/>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0">
              <a:lnSpc>
                <a:spcPct val="150000"/>
              </a:lnSpc>
            </a:pPr>
            <a:r>
              <a:rPr lang="en-US" sz="2800" b="1" dirty="0">
                <a:latin typeface="Times New Roman" panose="02020603050405020304" pitchFamily="18" charset="0"/>
                <a:cs typeface="Times New Roman" panose="02020603050405020304" pitchFamily="18" charset="0"/>
              </a:rPr>
              <a:t>Steps for Assessing Respirations </a:t>
            </a:r>
          </a:p>
        </p:txBody>
      </p:sp>
      <p:sp>
        <p:nvSpPr>
          <p:cNvPr id="3" name="Content Placeholder 2">
            <a:extLst>
              <a:ext uri="{FF2B5EF4-FFF2-40B4-BE49-F238E27FC236}">
                <a16:creationId xmlns:a16="http://schemas.microsoft.com/office/drawing/2014/main" id="{32C14C64-39B4-060D-C03D-F0A3869B43BF}"/>
              </a:ext>
            </a:extLst>
          </p:cNvPr>
          <p:cNvSpPr>
            <a:spLocks noGrp="1"/>
          </p:cNvSpPr>
          <p:nvPr>
            <p:ph idx="1"/>
          </p:nvPr>
        </p:nvSpPr>
        <p:spPr>
          <a:xfrm>
            <a:off x="107504" y="1484784"/>
            <a:ext cx="8856984" cy="5256584"/>
          </a:xfrm>
        </p:spPr>
        <p:style>
          <a:lnRef idx="1">
            <a:schemeClr val="accent5"/>
          </a:lnRef>
          <a:fillRef idx="2">
            <a:schemeClr val="accent5"/>
          </a:fillRef>
          <a:effectRef idx="1">
            <a:schemeClr val="accent5"/>
          </a:effectRef>
          <a:fontRef idx="minor">
            <a:schemeClr val="dk1"/>
          </a:fontRef>
        </p:style>
        <p:txBody>
          <a:bodyPr>
            <a:normAutofit/>
          </a:bodyPr>
          <a:lstStyle/>
          <a:p>
            <a:pPr marL="0" indent="0" algn="l" rtl="0">
              <a:lnSpc>
                <a:spcPct val="150000"/>
              </a:lnSpc>
              <a:buNone/>
            </a:pPr>
            <a:r>
              <a:rPr lang="en-US" sz="2400" b="1" dirty="0">
                <a:solidFill>
                  <a:schemeClr val="tx1"/>
                </a:solidFill>
                <a:latin typeface="Times New Roman" panose="02020603050405020304" pitchFamily="18" charset="0"/>
                <a:cs typeface="Times New Roman" panose="02020603050405020304" pitchFamily="18" charset="0"/>
              </a:rPr>
              <a:t>5- Observe Respiratory Characteristics:</a:t>
            </a:r>
            <a:r>
              <a:rPr lang="en-US" sz="2400" dirty="0">
                <a:solidFill>
                  <a:schemeClr val="tx1"/>
                </a:solidFill>
                <a:latin typeface="Times New Roman" panose="02020603050405020304" pitchFamily="18" charset="0"/>
                <a:cs typeface="Times New Roman" panose="02020603050405020304" pitchFamily="18" charset="0"/>
              </a:rPr>
              <a:t> Assess the depth, rhythm, and character of the respirations. Depth is noted by chest movement, rhythm by regularity, and character by sound and effort (normal respirations should be silent and effortless).</a:t>
            </a:r>
          </a:p>
          <a:p>
            <a:pPr marL="0" indent="0" algn="l" rtl="0">
              <a:lnSpc>
                <a:spcPct val="150000"/>
              </a:lnSpc>
              <a:buNone/>
            </a:pPr>
            <a:r>
              <a:rPr lang="en-US" sz="2400" b="1" dirty="0">
                <a:solidFill>
                  <a:schemeClr val="tx1"/>
                </a:solidFill>
                <a:latin typeface="Times New Roman" panose="02020603050405020304" pitchFamily="18" charset="0"/>
                <a:cs typeface="Times New Roman" panose="02020603050405020304" pitchFamily="18" charset="0"/>
              </a:rPr>
              <a:t>6- Document Findings: </a:t>
            </a:r>
            <a:r>
              <a:rPr lang="en-US" sz="2400" dirty="0">
                <a:solidFill>
                  <a:schemeClr val="tx1"/>
                </a:solidFill>
                <a:latin typeface="Times New Roman" panose="02020603050405020304" pitchFamily="18" charset="0"/>
                <a:cs typeface="Times New Roman" panose="02020603050405020304" pitchFamily="18" charset="0"/>
              </a:rPr>
              <a:t>Record the respiratory rate, depth, rhythm, and character in the client's medical record.</a:t>
            </a:r>
          </a:p>
        </p:txBody>
      </p:sp>
    </p:spTree>
    <p:extLst>
      <p:ext uri="{BB962C8B-B14F-4D97-AF65-F5344CB8AC3E}">
        <p14:creationId xmlns:p14="http://schemas.microsoft.com/office/powerpoint/2010/main" val="282592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8686A-359B-2172-D0CD-CB69843E7471}"/>
            </a:ext>
          </a:extLst>
        </p:cNvPr>
        <p:cNvGrpSpPr/>
        <p:nvPr/>
      </p:nvGrpSpPr>
      <p:grpSpPr>
        <a:xfrm>
          <a:off x="0" y="0"/>
          <a:ext cx="0" cy="0"/>
          <a:chOff x="0" y="0"/>
          <a:chExt cx="0" cy="0"/>
        </a:xfrm>
      </p:grpSpPr>
      <p:pic>
        <p:nvPicPr>
          <p:cNvPr id="5" name="Content Placeholder 4" descr="A doctor checking a blood pressure&#10;&#10;Description automatically generated">
            <a:extLst>
              <a:ext uri="{FF2B5EF4-FFF2-40B4-BE49-F238E27FC236}">
                <a16:creationId xmlns:a16="http://schemas.microsoft.com/office/drawing/2014/main" id="{803B9133-89E8-B020-C8D5-3E2E027D7C1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504" y="44624"/>
            <a:ext cx="8856984" cy="6696744"/>
          </a:xfrm>
        </p:spPr>
        <p:style>
          <a:lnRef idx="1">
            <a:schemeClr val="accent5"/>
          </a:lnRef>
          <a:fillRef idx="2">
            <a:schemeClr val="accent5"/>
          </a:fillRef>
          <a:effectRef idx="1">
            <a:schemeClr val="accent5"/>
          </a:effectRef>
          <a:fontRef idx="minor">
            <a:schemeClr val="dk1"/>
          </a:fontRef>
        </p:style>
      </p:pic>
      <p:sp>
        <p:nvSpPr>
          <p:cNvPr id="8" name="TextBox 7">
            <a:extLst>
              <a:ext uri="{FF2B5EF4-FFF2-40B4-BE49-F238E27FC236}">
                <a16:creationId xmlns:a16="http://schemas.microsoft.com/office/drawing/2014/main" id="{F370893A-8BE4-43E5-2850-5AB1629BB9BC}"/>
              </a:ext>
            </a:extLst>
          </p:cNvPr>
          <p:cNvSpPr txBox="1"/>
          <p:nvPr/>
        </p:nvSpPr>
        <p:spPr>
          <a:xfrm>
            <a:off x="683568" y="404664"/>
            <a:ext cx="4896544"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Blood Pressure </a:t>
            </a:r>
          </a:p>
        </p:txBody>
      </p:sp>
    </p:spTree>
    <p:extLst>
      <p:ext uri="{BB962C8B-B14F-4D97-AF65-F5344CB8AC3E}">
        <p14:creationId xmlns:p14="http://schemas.microsoft.com/office/powerpoint/2010/main" val="2570532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02FA5-A0BB-1925-9F39-E4F78150D2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00916D-4B2C-B332-08B5-FE64BD5DC3E6}"/>
              </a:ext>
            </a:extLst>
          </p:cNvPr>
          <p:cNvSpPr>
            <a:spLocks noGrp="1"/>
          </p:cNvSpPr>
          <p:nvPr>
            <p:ph type="title"/>
          </p:nvPr>
        </p:nvSpPr>
        <p:spPr>
          <a:xfrm>
            <a:off x="457200" y="274638"/>
            <a:ext cx="8291264" cy="1143000"/>
          </a:xfrm>
        </p:spPr>
        <p:style>
          <a:lnRef idx="1">
            <a:schemeClr val="accent3"/>
          </a:lnRef>
          <a:fillRef idx="2">
            <a:schemeClr val="accent3"/>
          </a:fillRef>
          <a:effectRef idx="1">
            <a:schemeClr val="accent3"/>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0">
              <a:lnSpc>
                <a:spcPct val="150000"/>
              </a:lnSpc>
            </a:pPr>
            <a:r>
              <a:rPr lang="en-US" sz="2800" b="1" dirty="0">
                <a:latin typeface="Times New Roman" panose="02020603050405020304" pitchFamily="18" charset="0"/>
                <a:cs typeface="Times New Roman" panose="02020603050405020304" pitchFamily="18" charset="0"/>
              </a:rPr>
              <a:t>Blood Pressure Assessment Sites</a:t>
            </a:r>
          </a:p>
        </p:txBody>
      </p:sp>
      <p:sp>
        <p:nvSpPr>
          <p:cNvPr id="3" name="Content Placeholder 2">
            <a:extLst>
              <a:ext uri="{FF2B5EF4-FFF2-40B4-BE49-F238E27FC236}">
                <a16:creationId xmlns:a16="http://schemas.microsoft.com/office/drawing/2014/main" id="{1405FC0B-3EED-D8E4-CFC8-0D478A4CACD7}"/>
              </a:ext>
            </a:extLst>
          </p:cNvPr>
          <p:cNvSpPr>
            <a:spLocks noGrp="1"/>
          </p:cNvSpPr>
          <p:nvPr>
            <p:ph idx="1"/>
          </p:nvPr>
        </p:nvSpPr>
        <p:spPr>
          <a:xfrm>
            <a:off x="107504" y="1484784"/>
            <a:ext cx="8856984" cy="5256584"/>
          </a:xfrm>
        </p:spPr>
        <p:style>
          <a:lnRef idx="1">
            <a:schemeClr val="accent5"/>
          </a:lnRef>
          <a:fillRef idx="2">
            <a:schemeClr val="accent5"/>
          </a:fillRef>
          <a:effectRef idx="1">
            <a:schemeClr val="accent5"/>
          </a:effectRef>
          <a:fontRef idx="minor">
            <a:schemeClr val="dk1"/>
          </a:fontRef>
        </p:style>
        <p:txBody>
          <a:bodyPr>
            <a:normAutofit fontScale="77500" lnSpcReduction="20000"/>
          </a:bodyPr>
          <a:lstStyle/>
          <a:p>
            <a:pPr algn="l" rtl="0">
              <a:lnSpc>
                <a:spcPct val="150000"/>
              </a:lnSpc>
              <a:buFont typeface="Wingdings" panose="05000000000000000000" pitchFamily="2" charset="2"/>
              <a:buChar char="v"/>
            </a:pPr>
            <a:r>
              <a:rPr lang="en-US" sz="2400" b="1" dirty="0">
                <a:solidFill>
                  <a:srgbClr val="FF0000"/>
                </a:solidFill>
                <a:latin typeface="Times New Roman" panose="02020603050405020304" pitchFamily="18" charset="0"/>
                <a:cs typeface="Times New Roman" panose="02020603050405020304" pitchFamily="18" charset="0"/>
              </a:rPr>
              <a:t>Standard Site</a:t>
            </a:r>
          </a:p>
          <a:p>
            <a:pPr algn="l" rtl="0">
              <a:lnSpc>
                <a:spcPct val="150000"/>
              </a:lnSpc>
              <a:buFont typeface="Wingdings" panose="05000000000000000000" pitchFamily="2" charset="2"/>
              <a:buChar char="§"/>
            </a:pPr>
            <a:r>
              <a:rPr lang="en-US" sz="2400" dirty="0">
                <a:solidFill>
                  <a:schemeClr val="tx1"/>
                </a:solidFill>
                <a:latin typeface="Times New Roman" panose="02020603050405020304" pitchFamily="18" charset="0"/>
                <a:cs typeface="Times New Roman" panose="02020603050405020304" pitchFamily="18" charset="0"/>
              </a:rPr>
              <a:t> Blood pressure is usually measured on the upper arm using the brachial artery with a stethoscope.</a:t>
            </a:r>
          </a:p>
          <a:p>
            <a:pPr algn="l" rtl="0">
              <a:lnSpc>
                <a:spcPct val="150000"/>
              </a:lnSpc>
              <a:buFont typeface="Wingdings" panose="05000000000000000000" pitchFamily="2" charset="2"/>
              <a:buChar char="§"/>
            </a:pPr>
            <a:r>
              <a:rPr lang="en-US" sz="2400" dirty="0">
                <a:solidFill>
                  <a:schemeClr val="tx1"/>
                </a:solidFill>
                <a:latin typeface="Times New Roman" panose="02020603050405020304" pitchFamily="18" charset="0"/>
                <a:cs typeface="Times New Roman" panose="02020603050405020304" pitchFamily="18" charset="0"/>
              </a:rPr>
              <a:t>Alternative Site: Blood pressure may be assessed on the thigh if:</a:t>
            </a:r>
          </a:p>
          <a:p>
            <a:pPr algn="l" rtl="0">
              <a:lnSpc>
                <a:spcPct val="150000"/>
              </a:lnSpc>
              <a:buFont typeface="Wingdings" panose="05000000000000000000" pitchFamily="2" charset="2"/>
              <a:buChar char="ü"/>
            </a:pPr>
            <a:r>
              <a:rPr lang="en-US" sz="2400" dirty="0">
                <a:solidFill>
                  <a:schemeClr val="tx1"/>
                </a:solidFill>
                <a:latin typeface="Times New Roman" panose="02020603050405020304" pitchFamily="18" charset="0"/>
                <a:cs typeface="Times New Roman" panose="02020603050405020304" pitchFamily="18" charset="0"/>
              </a:rPr>
              <a:t>The arm cannot be used (e.g., due to burns or trauma).</a:t>
            </a:r>
          </a:p>
          <a:p>
            <a:pPr algn="l" rtl="0">
              <a:lnSpc>
                <a:spcPct val="150000"/>
              </a:lnSpc>
              <a:buFont typeface="Wingdings" panose="05000000000000000000" pitchFamily="2" charset="2"/>
              <a:buChar char="ü"/>
            </a:pPr>
            <a:r>
              <a:rPr lang="en-US" sz="2400" dirty="0">
                <a:solidFill>
                  <a:schemeClr val="tx1"/>
                </a:solidFill>
                <a:latin typeface="Times New Roman" panose="02020603050405020304" pitchFamily="18" charset="0"/>
                <a:cs typeface="Times New Roman" panose="02020603050405020304" pitchFamily="18" charset="0"/>
              </a:rPr>
              <a:t>Comparing blood pressure between the thighs is needed.</a:t>
            </a:r>
          </a:p>
          <a:p>
            <a:pPr algn="l" rtl="0">
              <a:lnSpc>
                <a:spcPct val="150000"/>
              </a:lnSpc>
              <a:buFont typeface="Wingdings" panose="05000000000000000000" pitchFamily="2" charset="2"/>
              <a:buChar char="v"/>
            </a:pPr>
            <a:r>
              <a:rPr lang="en-US" sz="2400" dirty="0">
                <a:solidFill>
                  <a:schemeClr val="tx1"/>
                </a:solidFill>
                <a:latin typeface="Times New Roman" panose="02020603050405020304" pitchFamily="18" charset="0"/>
                <a:cs typeface="Times New Roman" panose="02020603050405020304" pitchFamily="18" charset="0"/>
              </a:rPr>
              <a:t>Avoid Measuring on These Limbs:</a:t>
            </a:r>
          </a:p>
          <a:p>
            <a:pPr algn="l" rtl="0">
              <a:lnSpc>
                <a:spcPct val="150000"/>
              </a:lnSpc>
              <a:buFont typeface="Wingdings" panose="05000000000000000000" pitchFamily="2" charset="2"/>
              <a:buChar char="ü"/>
            </a:pPr>
            <a:r>
              <a:rPr lang="en-US" sz="2400" dirty="0">
                <a:solidFill>
                  <a:schemeClr val="tx1"/>
                </a:solidFill>
                <a:latin typeface="Times New Roman" panose="02020603050405020304" pitchFamily="18" charset="0"/>
                <a:cs typeface="Times New Roman" panose="02020603050405020304" pitchFamily="18" charset="0"/>
              </a:rPr>
              <a:t>If the limb is injured or diseased (shoulder, arm, hand, hip, knee, ankle).</a:t>
            </a:r>
          </a:p>
          <a:p>
            <a:pPr algn="l" rtl="0">
              <a:lnSpc>
                <a:spcPct val="150000"/>
              </a:lnSpc>
              <a:buFont typeface="Wingdings" panose="05000000000000000000" pitchFamily="2" charset="2"/>
              <a:buChar char="ü"/>
            </a:pPr>
            <a:r>
              <a:rPr lang="en-US" sz="2400" dirty="0">
                <a:solidFill>
                  <a:schemeClr val="tx1"/>
                </a:solidFill>
                <a:latin typeface="Times New Roman" panose="02020603050405020304" pitchFamily="18" charset="0"/>
                <a:cs typeface="Times New Roman" panose="02020603050405020304" pitchFamily="18" charset="0"/>
              </a:rPr>
              <a:t>If there's a cast or bulky bandage.</a:t>
            </a:r>
          </a:p>
          <a:p>
            <a:pPr algn="l" rtl="0">
              <a:lnSpc>
                <a:spcPct val="150000"/>
              </a:lnSpc>
              <a:buFont typeface="Wingdings" panose="05000000000000000000" pitchFamily="2" charset="2"/>
              <a:buChar char="ü"/>
            </a:pPr>
            <a:r>
              <a:rPr lang="en-US" sz="2400" dirty="0">
                <a:solidFill>
                  <a:schemeClr val="tx1"/>
                </a:solidFill>
                <a:latin typeface="Times New Roman" panose="02020603050405020304" pitchFamily="18" charset="0"/>
                <a:cs typeface="Times New Roman" panose="02020603050405020304" pitchFamily="18" charset="0"/>
              </a:rPr>
              <a:t>If the client has had surgical removal of lymph nodes on that side.</a:t>
            </a:r>
          </a:p>
          <a:p>
            <a:pPr algn="l" rtl="0">
              <a:lnSpc>
                <a:spcPct val="150000"/>
              </a:lnSpc>
              <a:buFont typeface="Wingdings" panose="05000000000000000000" pitchFamily="2" charset="2"/>
              <a:buChar char="ü"/>
            </a:pPr>
            <a:r>
              <a:rPr lang="en-US" sz="2400" dirty="0">
                <a:solidFill>
                  <a:schemeClr val="tx1"/>
                </a:solidFill>
                <a:latin typeface="Times New Roman" panose="02020603050405020304" pitchFamily="18" charset="0"/>
                <a:cs typeface="Times New Roman" panose="02020603050405020304" pitchFamily="18" charset="0"/>
              </a:rPr>
              <a:t>If the limb has an intravenous infusion or blood transfusion.</a:t>
            </a:r>
          </a:p>
          <a:p>
            <a:pPr algn="l" rtl="0">
              <a:lnSpc>
                <a:spcPct val="150000"/>
              </a:lnSpc>
              <a:buFont typeface="Wingdings" panose="05000000000000000000" pitchFamily="2" charset="2"/>
              <a:buChar char="ü"/>
            </a:pPr>
            <a:r>
              <a:rPr lang="en-US" sz="2400" dirty="0">
                <a:solidFill>
                  <a:schemeClr val="tx1"/>
                </a:solidFill>
                <a:latin typeface="Times New Roman" panose="02020603050405020304" pitchFamily="18" charset="0"/>
                <a:cs typeface="Times New Roman" panose="02020603050405020304" pitchFamily="18" charset="0"/>
              </a:rPr>
              <a:t>If there's an arteriovenous fistula in the limb (e.g., for dialysis).</a:t>
            </a:r>
          </a:p>
        </p:txBody>
      </p:sp>
    </p:spTree>
    <p:extLst>
      <p:ext uri="{BB962C8B-B14F-4D97-AF65-F5344CB8AC3E}">
        <p14:creationId xmlns:p14="http://schemas.microsoft.com/office/powerpoint/2010/main" val="1992134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53A39-7B06-9BE2-DB67-C78510D428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E85431-33DD-4A13-361C-1CAEC0D47390}"/>
              </a:ext>
            </a:extLst>
          </p:cNvPr>
          <p:cNvSpPr>
            <a:spLocks noGrp="1"/>
          </p:cNvSpPr>
          <p:nvPr>
            <p:ph type="title"/>
          </p:nvPr>
        </p:nvSpPr>
        <p:spPr>
          <a:xfrm>
            <a:off x="457200" y="274638"/>
            <a:ext cx="8291264" cy="1143000"/>
          </a:xfrm>
        </p:spPr>
        <p:style>
          <a:lnRef idx="1">
            <a:schemeClr val="accent3"/>
          </a:lnRef>
          <a:fillRef idx="2">
            <a:schemeClr val="accent3"/>
          </a:fillRef>
          <a:effectRef idx="1">
            <a:schemeClr val="accent3"/>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0">
              <a:lnSpc>
                <a:spcPct val="150000"/>
              </a:lnSpc>
            </a:pPr>
            <a:r>
              <a:rPr lang="en-US" sz="2800" b="1" dirty="0">
                <a:latin typeface="Times New Roman" panose="02020603050405020304" pitchFamily="18" charset="0"/>
                <a:cs typeface="Times New Roman" panose="02020603050405020304" pitchFamily="18" charset="0"/>
              </a:rPr>
              <a:t>Types of Sphygmomanometer</a:t>
            </a:r>
          </a:p>
        </p:txBody>
      </p:sp>
      <p:sp>
        <p:nvSpPr>
          <p:cNvPr id="3" name="Content Placeholder 2">
            <a:extLst>
              <a:ext uri="{FF2B5EF4-FFF2-40B4-BE49-F238E27FC236}">
                <a16:creationId xmlns:a16="http://schemas.microsoft.com/office/drawing/2014/main" id="{A3647DA3-6FF6-66EA-1F28-A4F4C7D44EFA}"/>
              </a:ext>
            </a:extLst>
          </p:cNvPr>
          <p:cNvSpPr>
            <a:spLocks noGrp="1"/>
          </p:cNvSpPr>
          <p:nvPr>
            <p:ph idx="1"/>
          </p:nvPr>
        </p:nvSpPr>
        <p:spPr>
          <a:xfrm>
            <a:off x="107504" y="1484784"/>
            <a:ext cx="8856984" cy="5256584"/>
          </a:xfrm>
        </p:spPr>
        <p:style>
          <a:lnRef idx="1">
            <a:schemeClr val="accent5"/>
          </a:lnRef>
          <a:fillRef idx="2">
            <a:schemeClr val="accent5"/>
          </a:fillRef>
          <a:effectRef idx="1">
            <a:schemeClr val="accent5"/>
          </a:effectRef>
          <a:fontRef idx="minor">
            <a:schemeClr val="dk1"/>
          </a:fontRef>
        </p:style>
        <p:txBody>
          <a:bodyPr>
            <a:normAutofit lnSpcReduction="10000"/>
          </a:bodyPr>
          <a:lstStyle/>
          <a:p>
            <a:pPr marL="0" indent="0" algn="l" rtl="0">
              <a:lnSpc>
                <a:spcPct val="150000"/>
              </a:lnSpc>
              <a:buNone/>
            </a:pPr>
            <a:r>
              <a:rPr lang="en-US" sz="2400" b="1" dirty="0">
                <a:solidFill>
                  <a:srgbClr val="FF0000"/>
                </a:solidFill>
                <a:latin typeface="Times New Roman" panose="02020603050405020304" pitchFamily="18" charset="0"/>
                <a:cs typeface="Times New Roman" panose="02020603050405020304" pitchFamily="18" charset="0"/>
              </a:rPr>
              <a:t>1- Aneroid Sphygmomanometer:</a:t>
            </a:r>
          </a:p>
          <a:p>
            <a:pPr algn="l" rtl="0">
              <a:lnSpc>
                <a:spcPct val="150000"/>
              </a:lnSpc>
            </a:pPr>
            <a:r>
              <a:rPr lang="en-US" sz="2400" dirty="0">
                <a:solidFill>
                  <a:schemeClr val="tx1"/>
                </a:solidFill>
                <a:latin typeface="Times New Roman" panose="02020603050405020304" pitchFamily="18" charset="0"/>
                <a:cs typeface="Times New Roman" panose="02020603050405020304" pitchFamily="18" charset="0"/>
              </a:rPr>
              <a:t>Manual device with a dial and needle to indicate pressure.</a:t>
            </a:r>
          </a:p>
          <a:p>
            <a:pPr algn="l" rtl="0">
              <a:lnSpc>
                <a:spcPct val="150000"/>
              </a:lnSpc>
            </a:pPr>
            <a:r>
              <a:rPr lang="en-US" sz="2400" dirty="0">
                <a:solidFill>
                  <a:schemeClr val="tx1"/>
                </a:solidFill>
                <a:latin typeface="Times New Roman" panose="02020603050405020304" pitchFamily="18" charset="0"/>
                <a:cs typeface="Times New Roman" panose="02020603050405020304" pitchFamily="18" charset="0"/>
              </a:rPr>
              <a:t>Requires a stethoscope to listen for Korotkoff sounds during measurement.</a:t>
            </a:r>
          </a:p>
          <a:p>
            <a:pPr marL="0" indent="0" algn="l" rtl="0">
              <a:lnSpc>
                <a:spcPct val="160000"/>
              </a:lnSpc>
              <a:buNone/>
            </a:pPr>
            <a:r>
              <a:rPr lang="en-US" sz="2400" b="1" dirty="0">
                <a:solidFill>
                  <a:srgbClr val="FF0000"/>
                </a:solidFill>
                <a:latin typeface="Times New Roman" panose="02020603050405020304" pitchFamily="18" charset="0"/>
                <a:cs typeface="Times New Roman" panose="02020603050405020304" pitchFamily="18" charset="0"/>
              </a:rPr>
              <a:t>2- Digital (Electronic) Sphygmomanometer:</a:t>
            </a:r>
          </a:p>
          <a:p>
            <a:pPr algn="l" rtl="0">
              <a:lnSpc>
                <a:spcPct val="150000"/>
              </a:lnSpc>
            </a:pPr>
            <a:r>
              <a:rPr lang="en-US" sz="2400" dirty="0">
                <a:solidFill>
                  <a:schemeClr val="tx1"/>
                </a:solidFill>
                <a:latin typeface="Times New Roman" panose="02020603050405020304" pitchFamily="18" charset="0"/>
                <a:cs typeface="Times New Roman" panose="02020603050405020304" pitchFamily="18" charset="0"/>
              </a:rPr>
              <a:t>Automatic device that electronically measures and displays blood pressure.</a:t>
            </a:r>
          </a:p>
          <a:p>
            <a:pPr algn="l" rtl="0">
              <a:lnSpc>
                <a:spcPct val="150000"/>
              </a:lnSpc>
            </a:pPr>
            <a:r>
              <a:rPr lang="en-US" sz="2400" dirty="0">
                <a:solidFill>
                  <a:schemeClr val="tx1"/>
                </a:solidFill>
                <a:latin typeface="Times New Roman" panose="02020603050405020304" pitchFamily="18" charset="0"/>
                <a:cs typeface="Times New Roman" panose="02020603050405020304" pitchFamily="18" charset="0"/>
              </a:rPr>
              <a:t>Does not require a stethoscope to listen for sounds.</a:t>
            </a:r>
          </a:p>
          <a:p>
            <a:pPr algn="l" rtl="0">
              <a:lnSpc>
                <a:spcPct val="150000"/>
              </a:lnSpc>
            </a:pPr>
            <a:r>
              <a:rPr lang="en-US" sz="2400" dirty="0">
                <a:solidFill>
                  <a:schemeClr val="tx1"/>
                </a:solidFill>
                <a:latin typeface="Times New Roman" panose="02020603050405020304" pitchFamily="18" charset="0"/>
                <a:cs typeface="Times New Roman" panose="02020603050405020304" pitchFamily="18" charset="0"/>
              </a:rPr>
              <a:t>Easy to use, but requires periodic calibration for accuracy.</a:t>
            </a:r>
          </a:p>
        </p:txBody>
      </p:sp>
    </p:spTree>
    <p:extLst>
      <p:ext uri="{BB962C8B-B14F-4D97-AF65-F5344CB8AC3E}">
        <p14:creationId xmlns:p14="http://schemas.microsoft.com/office/powerpoint/2010/main" val="3538956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C1AE2-AEED-74CC-36EF-29D8F5F84E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69BF24-4F43-E95C-B4B9-C6167F263FDD}"/>
              </a:ext>
            </a:extLst>
          </p:cNvPr>
          <p:cNvSpPr>
            <a:spLocks noGrp="1"/>
          </p:cNvSpPr>
          <p:nvPr>
            <p:ph type="title"/>
          </p:nvPr>
        </p:nvSpPr>
        <p:spPr>
          <a:xfrm>
            <a:off x="457200" y="274638"/>
            <a:ext cx="8291264" cy="1143000"/>
          </a:xfrm>
        </p:spPr>
        <p:style>
          <a:lnRef idx="1">
            <a:schemeClr val="accent3"/>
          </a:lnRef>
          <a:fillRef idx="2">
            <a:schemeClr val="accent3"/>
          </a:fillRef>
          <a:effectRef idx="1">
            <a:schemeClr val="accent3"/>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0">
              <a:lnSpc>
                <a:spcPct val="150000"/>
              </a:lnSpc>
            </a:pPr>
            <a:r>
              <a:rPr lang="en-US" sz="2800" b="1" dirty="0">
                <a:latin typeface="Times New Roman" panose="02020603050405020304" pitchFamily="18" charset="0"/>
                <a:cs typeface="Times New Roman" panose="02020603050405020304" pitchFamily="18" charset="0"/>
              </a:rPr>
              <a:t>Types of Sphygmomanometer</a:t>
            </a:r>
          </a:p>
        </p:txBody>
      </p:sp>
      <p:pic>
        <p:nvPicPr>
          <p:cNvPr id="7" name="Content Placeholder 6" descr="A blood pressure cuff with a tube&#10;&#10;Description automatically generated">
            <a:extLst>
              <a:ext uri="{FF2B5EF4-FFF2-40B4-BE49-F238E27FC236}">
                <a16:creationId xmlns:a16="http://schemas.microsoft.com/office/drawing/2014/main" id="{3A43B941-993E-7A42-9727-39AB2AEF582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44624"/>
            <a:ext cx="4572000" cy="6813375"/>
          </a:xfrm>
        </p:spPr>
        <p:style>
          <a:lnRef idx="1">
            <a:schemeClr val="accent5"/>
          </a:lnRef>
          <a:fillRef idx="2">
            <a:schemeClr val="accent5"/>
          </a:fillRef>
          <a:effectRef idx="1">
            <a:schemeClr val="accent5"/>
          </a:effectRef>
          <a:fontRef idx="minor">
            <a:schemeClr val="dk1"/>
          </a:fontRef>
        </p:style>
      </p:pic>
      <p:pic>
        <p:nvPicPr>
          <p:cNvPr id="9" name="Picture 8" descr="A medical device with text overlay&#10;&#10;Description automatically generated">
            <a:extLst>
              <a:ext uri="{FF2B5EF4-FFF2-40B4-BE49-F238E27FC236}">
                <a16:creationId xmlns:a16="http://schemas.microsoft.com/office/drawing/2014/main" id="{721A434F-2903-E9E0-B4EC-8FF5BAC85F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1" y="44624"/>
            <a:ext cx="4572000" cy="6813376"/>
          </a:xfrm>
          <a:prstGeom prst="rect">
            <a:avLst/>
          </a:prstGeom>
        </p:spPr>
      </p:pic>
    </p:spTree>
    <p:extLst>
      <p:ext uri="{BB962C8B-B14F-4D97-AF65-F5344CB8AC3E}">
        <p14:creationId xmlns:p14="http://schemas.microsoft.com/office/powerpoint/2010/main" val="2526974176"/>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TM03457491[[fn=Metropolitan]]</Template>
  <TotalTime>2790</TotalTime>
  <Words>746</Words>
  <Application>Microsoft Office PowerPoint</Application>
  <PresentationFormat>On-screen Show (4:3)</PresentationFormat>
  <Paragraphs>78</Paragraphs>
  <Slides>14</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Algerian</vt:lpstr>
      <vt:lpstr>Arial</vt:lpstr>
      <vt:lpstr>Calibri</vt:lpstr>
      <vt:lpstr>Times New Roman</vt:lpstr>
      <vt:lpstr>Wingdings</vt:lpstr>
      <vt:lpstr>نسق Office</vt:lpstr>
      <vt:lpstr>Vital Signs</vt:lpstr>
      <vt:lpstr>PowerPoint Presentation</vt:lpstr>
      <vt:lpstr>General Assessment before Assessing Respiration </vt:lpstr>
      <vt:lpstr>Steps for Assessing Respirations </vt:lpstr>
      <vt:lpstr>Steps for Assessing Respirations </vt:lpstr>
      <vt:lpstr>PowerPoint Presentation</vt:lpstr>
      <vt:lpstr>Blood Pressure Assessment Sites</vt:lpstr>
      <vt:lpstr>Types of Sphygmomanometer</vt:lpstr>
      <vt:lpstr>Types of Sphygmomanometer</vt:lpstr>
      <vt:lpstr>Steps for Assessing Blood Pressure</vt:lpstr>
      <vt:lpstr>Steps for Assessing Blood Pressure</vt:lpstr>
      <vt:lpstr>Steps for Assessing Blood Pressure</vt:lpstr>
      <vt:lpstr>PowerPoint Presentation</vt:lpstr>
      <vt:lpstr>PowerPoint Presentation</vt:lpstr>
    </vt:vector>
  </TitlesOfParts>
  <Company>By DR.Ahmed Saker 2O11 - 2O12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a.k</dc:creator>
  <cp:lastModifiedBy>ALI ALIALI</cp:lastModifiedBy>
  <cp:revision>136</cp:revision>
  <dcterms:created xsi:type="dcterms:W3CDTF">2016-03-04T19:14:06Z</dcterms:created>
  <dcterms:modified xsi:type="dcterms:W3CDTF">2025-01-10T18:27:34Z</dcterms:modified>
</cp:coreProperties>
</file>