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59" r:id="rId5"/>
    <p:sldId id="301" r:id="rId6"/>
    <p:sldId id="260" r:id="rId7"/>
    <p:sldId id="261" r:id="rId8"/>
    <p:sldId id="262" r:id="rId9"/>
    <p:sldId id="302" r:id="rId10"/>
    <p:sldId id="263" r:id="rId11"/>
    <p:sldId id="264" r:id="rId12"/>
    <p:sldId id="295" r:id="rId13"/>
    <p:sldId id="265" r:id="rId14"/>
    <p:sldId id="267" r:id="rId15"/>
    <p:sldId id="268" r:id="rId16"/>
    <p:sldId id="269" r:id="rId17"/>
    <p:sldId id="296" r:id="rId18"/>
    <p:sldId id="270" r:id="rId19"/>
    <p:sldId id="271" r:id="rId20"/>
    <p:sldId id="273" r:id="rId21"/>
    <p:sldId id="274" r:id="rId22"/>
    <p:sldId id="275" r:id="rId23"/>
    <p:sldId id="311" r:id="rId24"/>
    <p:sldId id="276" r:id="rId25"/>
    <p:sldId id="277" r:id="rId26"/>
    <p:sldId id="278" r:id="rId27"/>
    <p:sldId id="281" r:id="rId28"/>
    <p:sldId id="279" r:id="rId29"/>
    <p:sldId id="282" r:id="rId30"/>
    <p:sldId id="297" r:id="rId31"/>
    <p:sldId id="280" r:id="rId32"/>
    <p:sldId id="283" r:id="rId33"/>
    <p:sldId id="298" r:id="rId34"/>
    <p:sldId id="299" r:id="rId35"/>
    <p:sldId id="284" r:id="rId36"/>
    <p:sldId id="316" r:id="rId37"/>
    <p:sldId id="300" r:id="rId38"/>
    <p:sldId id="286" r:id="rId39"/>
    <p:sldId id="288" r:id="rId40"/>
    <p:sldId id="313" r:id="rId41"/>
    <p:sldId id="312" r:id="rId42"/>
    <p:sldId id="318" r:id="rId43"/>
    <p:sldId id="290" r:id="rId44"/>
    <p:sldId id="304" r:id="rId45"/>
    <p:sldId id="291" r:id="rId46"/>
    <p:sldId id="309" r:id="rId47"/>
    <p:sldId id="305" r:id="rId48"/>
    <p:sldId id="310" r:id="rId49"/>
    <p:sldId id="292" r:id="rId50"/>
    <p:sldId id="314" r:id="rId51"/>
    <p:sldId id="308" r:id="rId52"/>
    <p:sldId id="30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p:scale>
          <a:sx n="68" d="100"/>
          <a:sy n="68" d="100"/>
        </p:scale>
        <p:origin x="-1446"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adya humade" userId="b6ac56d91c7d3919" providerId="LiveId" clId="{F4EF90AE-24F5-409C-AC6B-07B7076F1017}"/>
    <pc:docChg chg="undo custSel addSld delSld modSld">
      <pc:chgData name="saadya humade" userId="b6ac56d91c7d3919" providerId="LiveId" clId="{F4EF90AE-24F5-409C-AC6B-07B7076F1017}" dt="2024-01-18T17:54:37.211" v="22" actId="1076"/>
      <pc:docMkLst>
        <pc:docMk/>
      </pc:docMkLst>
      <pc:sldChg chg="modSp mod">
        <pc:chgData name="saadya humade" userId="b6ac56d91c7d3919" providerId="LiveId" clId="{F4EF90AE-24F5-409C-AC6B-07B7076F1017}" dt="2024-01-18T07:40:36.865" v="0" actId="20577"/>
        <pc:sldMkLst>
          <pc:docMk/>
          <pc:sldMk cId="1829575527" sldId="257"/>
        </pc:sldMkLst>
        <pc:spChg chg="mod">
          <ac:chgData name="saadya humade" userId="b6ac56d91c7d3919" providerId="LiveId" clId="{F4EF90AE-24F5-409C-AC6B-07B7076F1017}" dt="2024-01-18T07:40:36.865" v="0" actId="20577"/>
          <ac:spMkLst>
            <pc:docMk/>
            <pc:sldMk cId="1829575527" sldId="257"/>
            <ac:spMk id="2" creationId="{00000000-0000-0000-0000-000000000000}"/>
          </ac:spMkLst>
        </pc:spChg>
      </pc:sldChg>
      <pc:sldChg chg="modSp mod">
        <pc:chgData name="saadya humade" userId="b6ac56d91c7d3919" providerId="LiveId" clId="{F4EF90AE-24F5-409C-AC6B-07B7076F1017}" dt="2024-01-18T17:54:37.211" v="22" actId="1076"/>
        <pc:sldMkLst>
          <pc:docMk/>
          <pc:sldMk cId="2600124263" sldId="261"/>
        </pc:sldMkLst>
        <pc:spChg chg="mod">
          <ac:chgData name="saadya humade" userId="b6ac56d91c7d3919" providerId="LiveId" clId="{F4EF90AE-24F5-409C-AC6B-07B7076F1017}" dt="2024-01-18T17:54:37.211" v="22" actId="1076"/>
          <ac:spMkLst>
            <pc:docMk/>
            <pc:sldMk cId="2600124263" sldId="261"/>
            <ac:spMk id="2" creationId="{00000000-0000-0000-0000-000000000000}"/>
          </ac:spMkLst>
        </pc:spChg>
      </pc:sldChg>
      <pc:sldChg chg="modSp mod">
        <pc:chgData name="saadya humade" userId="b6ac56d91c7d3919" providerId="LiveId" clId="{F4EF90AE-24F5-409C-AC6B-07B7076F1017}" dt="2024-01-18T09:33:55.791" v="8" actId="20577"/>
        <pc:sldMkLst>
          <pc:docMk/>
          <pc:sldMk cId="500001794" sldId="272"/>
        </pc:sldMkLst>
        <pc:spChg chg="mod">
          <ac:chgData name="saadya humade" userId="b6ac56d91c7d3919" providerId="LiveId" clId="{F4EF90AE-24F5-409C-AC6B-07B7076F1017}" dt="2024-01-18T09:33:55.791" v="8" actId="20577"/>
          <ac:spMkLst>
            <pc:docMk/>
            <pc:sldMk cId="500001794" sldId="272"/>
            <ac:spMk id="2" creationId="{00000000-0000-0000-0000-000000000000}"/>
          </ac:spMkLst>
        </pc:spChg>
      </pc:sldChg>
      <pc:sldChg chg="modSp mod">
        <pc:chgData name="saadya humade" userId="b6ac56d91c7d3919" providerId="LiveId" clId="{F4EF90AE-24F5-409C-AC6B-07B7076F1017}" dt="2024-01-18T10:14:56.092" v="10" actId="20577"/>
        <pc:sldMkLst>
          <pc:docMk/>
          <pc:sldMk cId="2575040345" sldId="274"/>
        </pc:sldMkLst>
        <pc:spChg chg="mod">
          <ac:chgData name="saadya humade" userId="b6ac56d91c7d3919" providerId="LiveId" clId="{F4EF90AE-24F5-409C-AC6B-07B7076F1017}" dt="2024-01-18T10:14:56.092" v="10" actId="20577"/>
          <ac:spMkLst>
            <pc:docMk/>
            <pc:sldMk cId="2575040345" sldId="274"/>
            <ac:spMk id="2" creationId="{00000000-0000-0000-0000-000000000000}"/>
          </ac:spMkLst>
        </pc:spChg>
      </pc:sldChg>
      <pc:sldChg chg="modSp mod">
        <pc:chgData name="saadya humade" userId="b6ac56d91c7d3919" providerId="LiveId" clId="{F4EF90AE-24F5-409C-AC6B-07B7076F1017}" dt="2024-01-18T10:18:01" v="11" actId="6549"/>
        <pc:sldMkLst>
          <pc:docMk/>
          <pc:sldMk cId="2301642773" sldId="275"/>
        </pc:sldMkLst>
        <pc:spChg chg="mod">
          <ac:chgData name="saadya humade" userId="b6ac56d91c7d3919" providerId="LiveId" clId="{F4EF90AE-24F5-409C-AC6B-07B7076F1017}" dt="2024-01-18T10:18:01" v="11" actId="6549"/>
          <ac:spMkLst>
            <pc:docMk/>
            <pc:sldMk cId="2301642773" sldId="275"/>
            <ac:spMk id="2" creationId="{00000000-0000-0000-0000-000000000000}"/>
          </ac:spMkLst>
        </pc:spChg>
      </pc:sldChg>
      <pc:sldChg chg="modSp">
        <pc:chgData name="saadya humade" userId="b6ac56d91c7d3919" providerId="LiveId" clId="{F4EF90AE-24F5-409C-AC6B-07B7076F1017}" dt="2024-01-18T10:19:52.938" v="13" actId="20578"/>
        <pc:sldMkLst>
          <pc:docMk/>
          <pc:sldMk cId="347976628" sldId="276"/>
        </pc:sldMkLst>
        <pc:spChg chg="mod">
          <ac:chgData name="saadya humade" userId="b6ac56d91c7d3919" providerId="LiveId" clId="{F4EF90AE-24F5-409C-AC6B-07B7076F1017}" dt="2024-01-18T10:19:52.938" v="13" actId="20578"/>
          <ac:spMkLst>
            <pc:docMk/>
            <pc:sldMk cId="347976628" sldId="276"/>
            <ac:spMk id="2" creationId="{00000000-0000-0000-0000-000000000000}"/>
          </ac:spMkLst>
        </pc:spChg>
      </pc:sldChg>
      <pc:sldChg chg="modSp mod">
        <pc:chgData name="saadya humade" userId="b6ac56d91c7d3919" providerId="LiveId" clId="{F4EF90AE-24F5-409C-AC6B-07B7076F1017}" dt="2024-01-18T10:25:18.964" v="18" actId="6549"/>
        <pc:sldMkLst>
          <pc:docMk/>
          <pc:sldMk cId="1545336717" sldId="277"/>
        </pc:sldMkLst>
        <pc:spChg chg="mod">
          <ac:chgData name="saadya humade" userId="b6ac56d91c7d3919" providerId="LiveId" clId="{F4EF90AE-24F5-409C-AC6B-07B7076F1017}" dt="2024-01-18T10:25:18.964" v="18" actId="6549"/>
          <ac:spMkLst>
            <pc:docMk/>
            <pc:sldMk cId="1545336717" sldId="277"/>
            <ac:spMk id="2" creationId="{00000000-0000-0000-0000-000000000000}"/>
          </ac:spMkLst>
        </pc:spChg>
      </pc:sldChg>
      <pc:sldChg chg="modSp mod">
        <pc:chgData name="saadya humade" userId="b6ac56d91c7d3919" providerId="LiveId" clId="{F4EF90AE-24F5-409C-AC6B-07B7076F1017}" dt="2024-01-18T10:34:23.607" v="21" actId="207"/>
        <pc:sldMkLst>
          <pc:docMk/>
          <pc:sldMk cId="3415551792" sldId="291"/>
        </pc:sldMkLst>
        <pc:spChg chg="mod">
          <ac:chgData name="saadya humade" userId="b6ac56d91c7d3919" providerId="LiveId" clId="{F4EF90AE-24F5-409C-AC6B-07B7076F1017}" dt="2024-01-18T10:34:23.607" v="21" actId="207"/>
          <ac:spMkLst>
            <pc:docMk/>
            <pc:sldMk cId="3415551792" sldId="291"/>
            <ac:spMk id="2" creationId="{00000000-0000-0000-0000-000000000000}"/>
          </ac:spMkLst>
        </pc:spChg>
      </pc:sldChg>
      <pc:sldChg chg="add del">
        <pc:chgData name="saadya humade" userId="b6ac56d91c7d3919" providerId="LiveId" clId="{F4EF90AE-24F5-409C-AC6B-07B7076F1017}" dt="2024-01-18T08:04:23.945" v="3" actId="47"/>
        <pc:sldMkLst>
          <pc:docMk/>
          <pc:sldMk cId="1037064522" sldId="294"/>
        </pc:sldMkLst>
      </pc:sldChg>
      <pc:sldChg chg="modSp">
        <pc:chgData name="saadya humade" userId="b6ac56d91c7d3919" providerId="LiveId" clId="{F4EF90AE-24F5-409C-AC6B-07B7076F1017}" dt="2024-01-18T09:13:51.165" v="6" actId="1036"/>
        <pc:sldMkLst>
          <pc:docMk/>
          <pc:sldMk cId="3304527804" sldId="296"/>
        </pc:sldMkLst>
        <pc:picChg chg="mod">
          <ac:chgData name="saadya humade" userId="b6ac56d91c7d3919" providerId="LiveId" clId="{F4EF90AE-24F5-409C-AC6B-07B7076F1017}" dt="2024-01-18T09:13:51.165" v="6" actId="1036"/>
          <ac:picMkLst>
            <pc:docMk/>
            <pc:sldMk cId="3304527804" sldId="296"/>
            <ac:picMk id="6146" creationId="{00000000-0000-0000-0000-000000000000}"/>
          </ac:picMkLst>
        </pc:picChg>
      </pc:sldChg>
      <pc:sldChg chg="modSp mod">
        <pc:chgData name="saadya humade" userId="b6ac56d91c7d3919" providerId="LiveId" clId="{F4EF90AE-24F5-409C-AC6B-07B7076F1017}" dt="2024-01-18T10:19:13.602" v="12" actId="20577"/>
        <pc:sldMkLst>
          <pc:docMk/>
          <pc:sldMk cId="3711533702" sldId="311"/>
        </pc:sldMkLst>
        <pc:spChg chg="mod">
          <ac:chgData name="saadya humade" userId="b6ac56d91c7d3919" providerId="LiveId" clId="{F4EF90AE-24F5-409C-AC6B-07B7076F1017}" dt="2024-01-18T10:19:13.602" v="12" actId="20577"/>
          <ac:spMkLst>
            <pc:docMk/>
            <pc:sldMk cId="3711533702" sldId="311"/>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93212-5A90-4A0D-9F4B-8B41F21E3A1E}" type="datetimeFigureOut">
              <a:rPr lang="en-US" smtClean="0"/>
              <a:t>1/25/2025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9497F-8F38-4210-9B59-F93F02CFAC04}" type="slidenum">
              <a:rPr lang="en-US" smtClean="0"/>
              <a:t>‹#›</a:t>
            </a:fld>
            <a:endParaRPr lang="en-US"/>
          </a:p>
        </p:txBody>
      </p:sp>
    </p:spTree>
    <p:extLst>
      <p:ext uri="{BB962C8B-B14F-4D97-AF65-F5344CB8AC3E}">
        <p14:creationId xmlns:p14="http://schemas.microsoft.com/office/powerpoint/2010/main" val="101819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9497F-8F38-4210-9B59-F93F02CFAC04}" type="slidenum">
              <a:rPr lang="en-US" smtClean="0"/>
              <a:t>4</a:t>
            </a:fld>
            <a:endParaRPr lang="en-US"/>
          </a:p>
        </p:txBody>
      </p:sp>
    </p:spTree>
    <p:extLst>
      <p:ext uri="{BB962C8B-B14F-4D97-AF65-F5344CB8AC3E}">
        <p14:creationId xmlns:p14="http://schemas.microsoft.com/office/powerpoint/2010/main" val="6170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9497F-8F38-4210-9B59-F93F02CFAC04}" type="slidenum">
              <a:rPr lang="en-US" smtClean="0"/>
              <a:t>15</a:t>
            </a:fld>
            <a:endParaRPr lang="en-US"/>
          </a:p>
        </p:txBody>
      </p:sp>
    </p:spTree>
    <p:extLst>
      <p:ext uri="{BB962C8B-B14F-4D97-AF65-F5344CB8AC3E}">
        <p14:creationId xmlns:p14="http://schemas.microsoft.com/office/powerpoint/2010/main" val="429721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9497F-8F38-4210-9B59-F93F02CFAC04}" type="slidenum">
              <a:rPr lang="en-US" smtClean="0"/>
              <a:t>18</a:t>
            </a:fld>
            <a:endParaRPr lang="en-US"/>
          </a:p>
        </p:txBody>
      </p:sp>
    </p:spTree>
    <p:extLst>
      <p:ext uri="{BB962C8B-B14F-4D97-AF65-F5344CB8AC3E}">
        <p14:creationId xmlns:p14="http://schemas.microsoft.com/office/powerpoint/2010/main" val="2066107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9497F-8F38-4210-9B59-F93F02CFAC04}" type="slidenum">
              <a:rPr lang="en-US" smtClean="0"/>
              <a:t>46</a:t>
            </a:fld>
            <a:endParaRPr lang="en-US"/>
          </a:p>
        </p:txBody>
      </p:sp>
    </p:spTree>
    <p:extLst>
      <p:ext uri="{BB962C8B-B14F-4D97-AF65-F5344CB8AC3E}">
        <p14:creationId xmlns:p14="http://schemas.microsoft.com/office/powerpoint/2010/main" val="294877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457201"/>
            <a:ext cx="3352800" cy="1371599"/>
          </a:xfrm>
        </p:spPr>
        <p:txBody>
          <a:bodyPr>
            <a:normAutofit/>
          </a:bodyPr>
          <a:lstStyle/>
          <a:p>
            <a:r>
              <a:rPr lang="en-US" sz="2000" dirty="0">
                <a:latin typeface="Times New Roman" pitchFamily="18" charset="0"/>
                <a:cs typeface="Times New Roman" pitchFamily="18" charset="0"/>
              </a:rPr>
              <a:t>Al-</a:t>
            </a:r>
            <a:r>
              <a:rPr lang="en-US" sz="2000" dirty="0" err="1">
                <a:latin typeface="Times New Roman" pitchFamily="18" charset="0"/>
                <a:cs typeface="Times New Roman" pitchFamily="18" charset="0"/>
              </a:rPr>
              <a:t>Mustaqbal</a:t>
            </a:r>
            <a:r>
              <a:rPr lang="en-US" sz="2000" dirty="0">
                <a:latin typeface="Times New Roman" pitchFamily="18" charset="0"/>
                <a:cs typeface="Times New Roman" pitchFamily="18" charset="0"/>
              </a:rPr>
              <a:t> university</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Nursing college</a:t>
            </a:r>
          </a:p>
        </p:txBody>
      </p:sp>
      <p:sp>
        <p:nvSpPr>
          <p:cNvPr id="3" name="Subtitle 2"/>
          <p:cNvSpPr>
            <a:spLocks noGrp="1"/>
          </p:cNvSpPr>
          <p:nvPr>
            <p:ph type="subTitle" idx="1"/>
          </p:nvPr>
        </p:nvSpPr>
        <p:spPr>
          <a:xfrm>
            <a:off x="1371600" y="3048000"/>
            <a:ext cx="6400800" cy="1371600"/>
          </a:xfrm>
        </p:spPr>
        <p:txBody>
          <a:bodyPr/>
          <a:lstStyle/>
          <a:p>
            <a:r>
              <a:rPr lang="en-US" dirty="0" err="1">
                <a:solidFill>
                  <a:schemeClr val="tx1"/>
                </a:solidFill>
              </a:rPr>
              <a:t>Prof.dr.Saadya</a:t>
            </a:r>
            <a:r>
              <a:rPr lang="en-US" dirty="0">
                <a:solidFill>
                  <a:schemeClr val="tx1"/>
                </a:solidFill>
              </a:rPr>
              <a:t> </a:t>
            </a:r>
            <a:r>
              <a:rPr lang="en-US" dirty="0" err="1">
                <a:solidFill>
                  <a:schemeClr val="tx1"/>
                </a:solidFill>
              </a:rPr>
              <a:t>hadi</a:t>
            </a:r>
            <a:r>
              <a:rPr lang="en-US" dirty="0">
                <a:solidFill>
                  <a:schemeClr val="tx1"/>
                </a:solidFill>
              </a:rPr>
              <a:t> </a:t>
            </a:r>
            <a:r>
              <a:rPr lang="en-US" dirty="0" err="1">
                <a:solidFill>
                  <a:schemeClr val="tx1"/>
                </a:solidFill>
              </a:rPr>
              <a:t>humade</a:t>
            </a:r>
            <a:endParaRPr lang="en-US" dirty="0">
              <a:solidFill>
                <a:schemeClr val="tx1"/>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 y="1941174"/>
            <a:ext cx="7091363" cy="71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57200"/>
            <a:ext cx="2209800"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533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25" y="838200"/>
            <a:ext cx="8458200" cy="4524315"/>
          </a:xfrm>
          <a:prstGeom prst="rect">
            <a:avLst/>
          </a:prstGeom>
        </p:spPr>
        <p:txBody>
          <a:bodyPr wrap="square">
            <a:spAutoFit/>
          </a:bodyPr>
          <a:lstStyle/>
          <a:p>
            <a:r>
              <a:rPr lang="en-US" sz="2000" b="1" dirty="0"/>
              <a:t>Ducts:</a:t>
            </a:r>
          </a:p>
          <a:p>
            <a:pPr>
              <a:buFont typeface="+mj-lt"/>
              <a:buAutoNum type="arabicPeriod"/>
            </a:pPr>
            <a:r>
              <a:rPr lang="en-US" b="1" dirty="0"/>
              <a:t>Each Epididymis</a:t>
            </a:r>
            <a:r>
              <a:rPr lang="en-US" dirty="0"/>
              <a:t>:</a:t>
            </a:r>
          </a:p>
          <a:p>
            <a:pPr marL="742950" lvl="1" indent="-285750">
              <a:buFont typeface="+mj-lt"/>
              <a:buAutoNum type="arabicPeriod"/>
            </a:pPr>
            <a:r>
              <a:rPr lang="en-US" dirty="0"/>
              <a:t>One from each testicle.</a:t>
            </a:r>
          </a:p>
          <a:p>
            <a:pPr marL="742950" lvl="1" indent="-285750">
              <a:buFont typeface="+mj-lt"/>
              <a:buAutoNum type="arabicPeriod"/>
            </a:pPr>
            <a:r>
              <a:rPr lang="en-US" dirty="0"/>
              <a:t>Stores sperm.</a:t>
            </a:r>
          </a:p>
          <a:p>
            <a:pPr marL="742950" lvl="1" indent="-285750">
              <a:buFont typeface="+mj-lt"/>
              <a:buAutoNum type="arabicPeriod"/>
            </a:pPr>
            <a:r>
              <a:rPr lang="en-US" dirty="0"/>
              <a:t>Sperm may remain in the epididymis for 2 to 10 days, during which they mature.</a:t>
            </a:r>
          </a:p>
          <a:p>
            <a:pPr>
              <a:buFont typeface="+mj-lt"/>
              <a:buAutoNum type="arabicPeriod"/>
            </a:pPr>
            <a:r>
              <a:rPr lang="en-US" b="1" dirty="0"/>
              <a:t>Each Vas Deferens</a:t>
            </a:r>
            <a:r>
              <a:rPr lang="en-US" dirty="0"/>
              <a:t>:</a:t>
            </a:r>
          </a:p>
          <a:p>
            <a:pPr marL="742950" lvl="1" indent="-285750">
              <a:buFont typeface="+mj-lt"/>
              <a:buAutoNum type="arabicPeriod"/>
            </a:pPr>
            <a:r>
              <a:rPr lang="en-US" dirty="0"/>
              <a:t>Passes upward into the body.</a:t>
            </a:r>
          </a:p>
          <a:p>
            <a:pPr marL="742950" lvl="1" indent="-285750">
              <a:buFont typeface="+mj-lt"/>
              <a:buAutoNum type="arabicPeriod"/>
            </a:pPr>
            <a:r>
              <a:rPr lang="en-US" dirty="0"/>
              <a:t>Circles the bladder and passes downward.</a:t>
            </a:r>
          </a:p>
          <a:p>
            <a:pPr marL="742950" lvl="1" indent="-285750">
              <a:buFont typeface="+mj-lt"/>
              <a:buAutoNum type="arabicPeriod"/>
            </a:pPr>
            <a:r>
              <a:rPr lang="en-US" dirty="0"/>
              <a:t>Forms the ejaculatory ducts with ducts from the seminal vesicles.</a:t>
            </a:r>
          </a:p>
          <a:p>
            <a:pPr>
              <a:buFont typeface="+mj-lt"/>
              <a:buAutoNum type="arabicPeriod"/>
            </a:pPr>
            <a:r>
              <a:rPr lang="en-US" b="1" dirty="0"/>
              <a:t>Ejaculatory Ducts</a:t>
            </a:r>
            <a:r>
              <a:rPr lang="en-US" dirty="0"/>
              <a:t>:</a:t>
            </a:r>
          </a:p>
          <a:p>
            <a:pPr marL="742950" lvl="1" indent="-285750">
              <a:buFont typeface="+mj-lt"/>
              <a:buAutoNum type="arabicPeriod"/>
            </a:pPr>
            <a:r>
              <a:rPr lang="en-US" dirty="0"/>
              <a:t>Enter the back of the prostate gland.</a:t>
            </a:r>
          </a:p>
          <a:p>
            <a:pPr marL="742950" lvl="1" indent="-285750">
              <a:buFont typeface="+mj-lt"/>
              <a:buAutoNum type="arabicPeriod"/>
            </a:pPr>
            <a:r>
              <a:rPr lang="en-US" dirty="0"/>
              <a:t>Connect to the upper part of the urethra in the penis.</a:t>
            </a:r>
          </a:p>
          <a:p>
            <a:pPr>
              <a:buFont typeface="+mj-lt"/>
              <a:buAutoNum type="arabicPeriod"/>
            </a:pPr>
            <a:r>
              <a:rPr lang="en-US" b="1" dirty="0"/>
              <a:t>Urethra</a:t>
            </a:r>
            <a:r>
              <a:rPr lang="en-US" dirty="0"/>
              <a:t>:</a:t>
            </a:r>
          </a:p>
          <a:p>
            <a:pPr marL="742950" lvl="1" indent="-285750">
              <a:buFont typeface="+mj-lt"/>
              <a:buAutoNum type="arabicPeriod"/>
            </a:pPr>
            <a:r>
              <a:rPr lang="en-US" dirty="0"/>
              <a:t>Transports both urine from the bladder and semen from the prostate gland to the outside of the body.</a:t>
            </a:r>
          </a:p>
          <a:p>
            <a:pPr marL="742950" lvl="1" indent="-285750">
              <a:buFont typeface="+mj-lt"/>
              <a:buAutoNum type="arabicPeriod"/>
            </a:pPr>
            <a:r>
              <a:rPr lang="en-US" dirty="0"/>
              <a:t>Urine and semen are not expelled at the same time.</a:t>
            </a:r>
          </a:p>
        </p:txBody>
      </p:sp>
    </p:spTree>
    <p:extLst>
      <p:ext uri="{BB962C8B-B14F-4D97-AF65-F5344CB8AC3E}">
        <p14:creationId xmlns:p14="http://schemas.microsoft.com/office/powerpoint/2010/main" val="4223733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35846"/>
            <a:ext cx="7772400" cy="4801314"/>
          </a:xfrm>
          <a:prstGeom prst="rect">
            <a:avLst/>
          </a:prstGeom>
        </p:spPr>
        <p:txBody>
          <a:bodyPr wrap="square">
            <a:spAutoFit/>
          </a:bodyPr>
          <a:lstStyle/>
          <a:p>
            <a:r>
              <a:rPr lang="en-US" b="1" dirty="0"/>
              <a:t>Accessory Glands</a:t>
            </a:r>
            <a:r>
              <a:rPr lang="en-US" dirty="0"/>
              <a:t>:</a:t>
            </a:r>
          </a:p>
          <a:p>
            <a:pPr>
              <a:buFont typeface="+mj-lt"/>
              <a:buAutoNum type="arabicPeriod"/>
            </a:pPr>
            <a:r>
              <a:rPr lang="en-US" b="1" dirty="0"/>
              <a:t>Seminal Vesicles, Prostate Gland, and Bulbourethral Glands (Cowper’s Glands)</a:t>
            </a:r>
            <a:r>
              <a:rPr lang="en-US" dirty="0"/>
              <a:t>:</a:t>
            </a:r>
          </a:p>
          <a:p>
            <a:pPr marL="742950" lvl="1" indent="-285750">
              <a:buFont typeface="+mj-lt"/>
              <a:buAutoNum type="arabicPeriod"/>
            </a:pPr>
            <a:r>
              <a:rPr lang="en-US" dirty="0"/>
              <a:t>These are the accessory glands involved in male reproductive function.</a:t>
            </a:r>
          </a:p>
          <a:p>
            <a:pPr>
              <a:buFont typeface="+mj-lt"/>
              <a:buAutoNum type="arabicPeriod"/>
            </a:pPr>
            <a:r>
              <a:rPr lang="en-US" b="1" dirty="0"/>
              <a:t>Functions of the Secretions (Seminal Plasma)</a:t>
            </a:r>
            <a:r>
              <a:rPr lang="en-US" dirty="0"/>
              <a:t>:</a:t>
            </a:r>
          </a:p>
          <a:p>
            <a:pPr marL="742950" lvl="1" indent="-285750">
              <a:buFont typeface="+mj-lt"/>
              <a:buAutoNum type="arabicPeriod"/>
            </a:pPr>
            <a:r>
              <a:rPr lang="en-US" dirty="0"/>
              <a:t>Nourish the sperm.</a:t>
            </a:r>
          </a:p>
          <a:p>
            <a:pPr marL="742950" lvl="1" indent="-285750">
              <a:buFont typeface="+mj-lt"/>
              <a:buAutoNum type="arabicPeriod"/>
            </a:pPr>
            <a:r>
              <a:rPr lang="en-US" dirty="0"/>
              <a:t>Protect the sperm from the acidic environment of the woman’s vagina.</a:t>
            </a:r>
          </a:p>
          <a:p>
            <a:pPr marL="742950" lvl="1" indent="-285750">
              <a:buFont typeface="+mj-lt"/>
              <a:buAutoNum type="arabicPeriod"/>
            </a:pPr>
            <a:r>
              <a:rPr lang="en-US" dirty="0"/>
              <a:t>Enhance the motility (movement) of the sperm.</a:t>
            </a:r>
          </a:p>
          <a:p>
            <a:pPr>
              <a:buFont typeface="+mj-lt"/>
              <a:buAutoNum type="arabicPeriod"/>
            </a:pPr>
            <a:r>
              <a:rPr lang="en-US" b="1" dirty="0"/>
              <a:t>Semen</a:t>
            </a:r>
            <a:r>
              <a:rPr lang="en-US" dirty="0"/>
              <a:t>:</a:t>
            </a:r>
          </a:p>
          <a:p>
            <a:pPr marL="742950" lvl="1" indent="-285750">
              <a:buFont typeface="+mj-lt"/>
              <a:buAutoNum type="arabicPeriod"/>
            </a:pPr>
            <a:r>
              <a:rPr lang="en-US" dirty="0"/>
              <a:t>The combined seminal plasma and sperm are called semen.</a:t>
            </a:r>
          </a:p>
          <a:p>
            <a:pPr marL="742950" lvl="1" indent="-285750">
              <a:buFont typeface="+mj-lt"/>
              <a:buAutoNum type="arabicPeriod"/>
            </a:pPr>
            <a:r>
              <a:rPr lang="en-US" dirty="0"/>
              <a:t>Semen may be secreted during sexual intercourse before ejaculation.</a:t>
            </a:r>
          </a:p>
          <a:p>
            <a:pPr marL="742950" lvl="1" indent="-285750">
              <a:buFont typeface="+mj-lt"/>
              <a:buAutoNum type="arabicPeriod"/>
            </a:pPr>
            <a:r>
              <a:rPr lang="en-US" dirty="0"/>
              <a:t>Pregnancy may occur even if ejaculation happens outside the vagina.</a:t>
            </a:r>
          </a:p>
          <a:p>
            <a:pPr>
              <a:buFont typeface="+mj-lt"/>
              <a:buAutoNum type="arabicPeriod"/>
            </a:pPr>
            <a:r>
              <a:rPr lang="en-US" b="1" dirty="0"/>
              <a:t>Heat and Sperm Motility</a:t>
            </a:r>
            <a:r>
              <a:rPr lang="en-US" dirty="0"/>
              <a:t>:</a:t>
            </a:r>
          </a:p>
          <a:p>
            <a:pPr marL="742950" lvl="1" indent="-285750">
              <a:buFont typeface="+mj-lt"/>
              <a:buAutoNum type="arabicPeriod"/>
            </a:pPr>
            <a:r>
              <a:rPr lang="en-US" dirty="0"/>
              <a:t>Increased heat around the testes boosts sperm motility but reduces their lifespan.</a:t>
            </a:r>
          </a:p>
          <a:p>
            <a:pPr marL="742950" lvl="1" indent="-285750">
              <a:buFont typeface="+mj-lt"/>
              <a:buAutoNum type="arabicPeriod"/>
            </a:pPr>
            <a:r>
              <a:rPr lang="en-US" dirty="0"/>
              <a:t>Constant increased temperature around the testes can prevent spermatogenesis, leading to permanent sterility.</a:t>
            </a:r>
          </a:p>
        </p:txBody>
      </p:sp>
    </p:spTree>
    <p:extLst>
      <p:ext uri="{BB962C8B-B14F-4D97-AF65-F5344CB8AC3E}">
        <p14:creationId xmlns:p14="http://schemas.microsoft.com/office/powerpoint/2010/main" val="914772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409575"/>
            <a:ext cx="7839075" cy="767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959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915400" cy="6740307"/>
          </a:xfrm>
          <a:prstGeom prst="rect">
            <a:avLst/>
          </a:prstGeom>
        </p:spPr>
        <p:txBody>
          <a:bodyPr wrap="square">
            <a:spAutoFit/>
          </a:bodyPr>
          <a:lstStyle/>
          <a:p>
            <a:r>
              <a:rPr lang="en-US" b="1" dirty="0"/>
              <a:t>Female Reproductive </a:t>
            </a:r>
            <a:r>
              <a:rPr lang="en-US" b="1" dirty="0" smtClean="0"/>
              <a:t>System: </a:t>
            </a:r>
            <a:r>
              <a:rPr lang="en-US" dirty="0" smtClean="0"/>
              <a:t> consists </a:t>
            </a:r>
            <a:r>
              <a:rPr lang="en-US" dirty="0"/>
              <a:t>of three main components:</a:t>
            </a:r>
          </a:p>
          <a:p>
            <a:pPr>
              <a:buFont typeface="+mj-lt"/>
              <a:buAutoNum type="arabicPeriod"/>
            </a:pPr>
            <a:r>
              <a:rPr lang="en-US" b="1" dirty="0"/>
              <a:t>External Genitalia:</a:t>
            </a:r>
            <a:endParaRPr lang="en-US" dirty="0"/>
          </a:p>
          <a:p>
            <a:pPr marL="742950" lvl="1" indent="-285750">
              <a:buFont typeface="+mj-lt"/>
              <a:buAutoNum type="arabicPeriod"/>
            </a:pPr>
            <a:r>
              <a:rPr lang="en-US" b="1" dirty="0"/>
              <a:t>Vulva</a:t>
            </a:r>
            <a:r>
              <a:rPr lang="en-US" dirty="0">
                <a:solidFill>
                  <a:srgbClr val="FF0000"/>
                </a:solidFill>
              </a:rPr>
              <a:t>: The collective term for the external female genitalia</a:t>
            </a:r>
            <a:r>
              <a:rPr lang="en-US" dirty="0"/>
              <a:t>, which includes: </a:t>
            </a:r>
          </a:p>
          <a:p>
            <a:pPr marL="1143000" lvl="2" indent="-228600">
              <a:buFont typeface="+mj-lt"/>
              <a:buAutoNum type="arabicPeriod"/>
            </a:pPr>
            <a:r>
              <a:rPr lang="en-US" b="1" dirty="0"/>
              <a:t>Mons Pubis</a:t>
            </a:r>
            <a:r>
              <a:rPr lang="en-US" dirty="0"/>
              <a:t>: The fatty tissue located above the pubic bone, typically covered with pubic hair after puberty.</a:t>
            </a:r>
          </a:p>
          <a:p>
            <a:pPr marL="1143000" lvl="2" indent="-228600">
              <a:buFont typeface="+mj-lt"/>
              <a:buAutoNum type="arabicPeriod"/>
            </a:pPr>
            <a:r>
              <a:rPr lang="en-US" b="1" dirty="0"/>
              <a:t>Labia Majora</a:t>
            </a:r>
            <a:r>
              <a:rPr lang="en-US" dirty="0"/>
              <a:t>: The outer, larger folds of skin that protect the inner genital structures.</a:t>
            </a:r>
          </a:p>
          <a:p>
            <a:pPr marL="1143000" lvl="2" indent="-228600">
              <a:buFont typeface="+mj-lt"/>
              <a:buAutoNum type="arabicPeriod"/>
            </a:pPr>
            <a:r>
              <a:rPr lang="en-US" b="1" dirty="0"/>
              <a:t>Labia Minora</a:t>
            </a:r>
            <a:r>
              <a:rPr lang="en-US" dirty="0"/>
              <a:t>: The smaller, inner folds of skin located within the labia majora.</a:t>
            </a:r>
          </a:p>
          <a:p>
            <a:pPr marL="1143000" lvl="2" indent="-228600">
              <a:buFont typeface="+mj-lt"/>
              <a:buAutoNum type="arabicPeriod"/>
            </a:pPr>
            <a:r>
              <a:rPr lang="en-US" b="1" dirty="0" err="1"/>
              <a:t>Fourchette</a:t>
            </a:r>
            <a:r>
              <a:rPr lang="en-US" dirty="0"/>
              <a:t>: The area where the labia minora meet posteriorly, located just below the vaginal opening.</a:t>
            </a:r>
          </a:p>
          <a:p>
            <a:pPr marL="1143000" lvl="2" indent="-228600">
              <a:buFont typeface="+mj-lt"/>
              <a:buAutoNum type="arabicPeriod"/>
            </a:pPr>
            <a:r>
              <a:rPr lang="en-US" b="1" dirty="0"/>
              <a:t>Clitoris</a:t>
            </a:r>
            <a:r>
              <a:rPr lang="en-US" dirty="0"/>
              <a:t>: A highly sensitive organ located at the junction of the labia minora, primarily responsible for sexual arousal.</a:t>
            </a:r>
          </a:p>
          <a:p>
            <a:pPr marL="1143000" lvl="2" indent="-228600">
              <a:buFont typeface="+mj-lt"/>
              <a:buAutoNum type="arabicPeriod"/>
            </a:pPr>
            <a:r>
              <a:rPr lang="en-US" b="1" dirty="0"/>
              <a:t>Vaginal Vestibule</a:t>
            </a:r>
            <a:r>
              <a:rPr lang="en-US" dirty="0"/>
              <a:t>: The area surrounding the vaginal opening that includes the external openings of the urethra and the vagina.</a:t>
            </a:r>
          </a:p>
          <a:p>
            <a:pPr marL="1143000" lvl="2" indent="-228600">
              <a:buFont typeface="+mj-lt"/>
              <a:buAutoNum type="arabicPeriod"/>
            </a:pPr>
            <a:r>
              <a:rPr lang="en-US" b="1" dirty="0"/>
              <a:t>Perineum</a:t>
            </a:r>
            <a:r>
              <a:rPr lang="en-US" dirty="0"/>
              <a:t>: The area between the vaginal opening and the anus.</a:t>
            </a:r>
          </a:p>
          <a:p>
            <a:pPr>
              <a:buFont typeface="+mj-lt"/>
              <a:buAutoNum type="arabicPeriod"/>
            </a:pPr>
            <a:r>
              <a:rPr lang="en-US" b="1" dirty="0"/>
              <a:t>Internal Genitalia:</a:t>
            </a:r>
            <a:endParaRPr lang="en-US" dirty="0"/>
          </a:p>
          <a:p>
            <a:pPr marL="742950" lvl="1" indent="-285750">
              <a:buFont typeface="+mj-lt"/>
              <a:buAutoNum type="arabicPeriod"/>
            </a:pPr>
            <a:r>
              <a:rPr lang="en-US" dirty="0"/>
              <a:t>The internal reproductive organs in females include the vagina, uterus, fallopian tubes, and ovaries, all essential for reproduction.</a:t>
            </a:r>
          </a:p>
          <a:p>
            <a:pPr>
              <a:buFont typeface="+mj-lt"/>
              <a:buAutoNum type="arabicPeriod"/>
            </a:pPr>
            <a:r>
              <a:rPr lang="en-US" b="1" dirty="0"/>
              <a:t>Accessory Structures:</a:t>
            </a:r>
            <a:endParaRPr lang="en-US" dirty="0"/>
          </a:p>
          <a:p>
            <a:pPr marL="742950" lvl="1" indent="-285750">
              <a:buFont typeface="+mj-lt"/>
              <a:buAutoNum type="arabicPeriod"/>
            </a:pPr>
            <a:r>
              <a:rPr lang="en-US" b="1" dirty="0"/>
              <a:t>Mammary Glands (Breasts)</a:t>
            </a:r>
            <a:r>
              <a:rPr lang="en-US" dirty="0"/>
              <a:t>: These are specialized glands that produce milk after childbirth to nourish an infant.</a:t>
            </a:r>
          </a:p>
          <a:p>
            <a:r>
              <a:rPr lang="en-US" b="1" dirty="0" smtClean="0"/>
              <a:t>2- Bony </a:t>
            </a:r>
            <a:r>
              <a:rPr lang="en-US" b="1" dirty="0" err="1" smtClean="0"/>
              <a:t>Pelvis:</a:t>
            </a:r>
            <a:r>
              <a:rPr lang="en-US" dirty="0" err="1" smtClean="0"/>
              <a:t>The</a:t>
            </a:r>
            <a:r>
              <a:rPr lang="en-US" dirty="0" smtClean="0"/>
              <a:t> </a:t>
            </a:r>
            <a:r>
              <a:rPr lang="en-US" b="1" dirty="0"/>
              <a:t>bony pelvis</a:t>
            </a:r>
            <a:r>
              <a:rPr lang="en-US" dirty="0"/>
              <a:t> plays a critical role in the childbearing process by providing structural support and forming the birth canal through which the baby passes during childbirth.</a:t>
            </a:r>
          </a:p>
        </p:txBody>
      </p:sp>
    </p:spTree>
    <p:extLst>
      <p:ext uri="{BB962C8B-B14F-4D97-AF65-F5344CB8AC3E}">
        <p14:creationId xmlns:p14="http://schemas.microsoft.com/office/powerpoint/2010/main" val="3845681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74345"/>
            <a:ext cx="8382000" cy="4370427"/>
          </a:xfrm>
          <a:prstGeom prst="rect">
            <a:avLst/>
          </a:prstGeom>
        </p:spPr>
        <p:txBody>
          <a:bodyPr wrap="square">
            <a:spAutoFit/>
          </a:bodyPr>
          <a:lstStyle/>
          <a:p>
            <a:r>
              <a:rPr lang="en-US" sz="2000" b="1" dirty="0"/>
              <a:t>External Female Genitalia </a:t>
            </a:r>
            <a:r>
              <a:rPr lang="en-US" sz="2000" b="1" dirty="0" smtClean="0"/>
              <a:t>:</a:t>
            </a:r>
            <a:endParaRPr lang="en-US" sz="2000" b="1" dirty="0"/>
          </a:p>
          <a:p>
            <a:pPr>
              <a:buFont typeface="+mj-lt"/>
              <a:buAutoNum type="arabicPeriod"/>
            </a:pPr>
            <a:r>
              <a:rPr lang="en-US" sz="2000" b="1" dirty="0"/>
              <a:t>Mons Pubis</a:t>
            </a:r>
            <a:r>
              <a:rPr lang="en-US" sz="2000" dirty="0"/>
              <a:t>: A fatty pad covered with coarse skin and hair, which protects the symphysis pubis and contributes to the rounded shape of the female body.</a:t>
            </a:r>
          </a:p>
          <a:p>
            <a:pPr>
              <a:buFont typeface="+mj-lt"/>
              <a:buAutoNum type="arabicPeriod"/>
            </a:pPr>
            <a:r>
              <a:rPr lang="en-US" sz="2000" b="1" dirty="0"/>
              <a:t>Labia Majora</a:t>
            </a:r>
            <a:r>
              <a:rPr lang="en-US" sz="2000" dirty="0"/>
              <a:t>: Two fatty folds surrounding the vaginal vestibule, containing glands that provide lubrication and protection to the vulva.</a:t>
            </a:r>
          </a:p>
          <a:p>
            <a:pPr>
              <a:buFont typeface="+mj-lt"/>
              <a:buAutoNum type="arabicPeriod"/>
            </a:pPr>
            <a:r>
              <a:rPr lang="en-US" sz="2000" b="1" dirty="0"/>
              <a:t>Labia Minora</a:t>
            </a:r>
            <a:r>
              <a:rPr lang="en-US" sz="2000" dirty="0"/>
              <a:t>: Thin, soft folds visible when the labia majora are separated, secreting bactericidal substances to prevent infection and protect the vulvar skin.</a:t>
            </a:r>
          </a:p>
          <a:p>
            <a:pPr>
              <a:buFont typeface="+mj-lt"/>
              <a:buAutoNum type="arabicPeriod"/>
            </a:pPr>
            <a:r>
              <a:rPr lang="en-US" sz="2000" b="1" dirty="0" err="1"/>
              <a:t>Fourchette</a:t>
            </a:r>
            <a:r>
              <a:rPr lang="en-US" sz="2000" dirty="0"/>
              <a:t>: A fold of tissue at the bottom of the vaginal opening where the labia majora and labia minora meet, known as the obstetrical perineum, which may experience lacerations during childbirth.</a:t>
            </a:r>
          </a:p>
          <a:p>
            <a:r>
              <a:rPr lang="en-US" sz="2000" dirty="0"/>
              <a:t>These structures collectively protect the internal reproductive organs, maintain hygiene, and support functions such as childbirth and sexual activity.</a:t>
            </a:r>
          </a:p>
          <a:p>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433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5846"/>
            <a:ext cx="8610600" cy="4247317"/>
          </a:xfrm>
          <a:prstGeom prst="rect">
            <a:avLst/>
          </a:prstGeom>
        </p:spPr>
        <p:txBody>
          <a:bodyPr wrap="square">
            <a:spAutoFit/>
          </a:bodyPr>
          <a:lstStyle/>
          <a:p>
            <a:pPr marL="342900" indent="-342900">
              <a:buFont typeface="Arial" panose="020B0604020202020204" pitchFamily="34" charset="0"/>
              <a:buChar char="•"/>
            </a:pPr>
            <a:r>
              <a:rPr lang="en-US" sz="2000" b="1" dirty="0"/>
              <a:t>Clitoris</a:t>
            </a:r>
            <a:r>
              <a:rPr lang="en-US" sz="2000" dirty="0"/>
              <a:t>:</a:t>
            </a:r>
          </a:p>
          <a:p>
            <a:pPr>
              <a:buFont typeface="+mj-lt"/>
              <a:buAutoNum type="arabicPeriod"/>
            </a:pPr>
            <a:r>
              <a:rPr lang="en-US" dirty="0"/>
              <a:t>A small, erectile body located in the most anterior portion of the labia minora.</a:t>
            </a:r>
          </a:p>
          <a:p>
            <a:pPr>
              <a:buFont typeface="+mj-lt"/>
              <a:buAutoNum type="arabicPeriod"/>
            </a:pPr>
            <a:r>
              <a:rPr lang="en-US" dirty="0"/>
              <a:t>Similar in structure to the penis.</a:t>
            </a:r>
          </a:p>
          <a:p>
            <a:pPr>
              <a:buFont typeface="+mj-lt"/>
              <a:buAutoNum type="arabicPeriod"/>
            </a:pPr>
            <a:r>
              <a:rPr lang="en-US" dirty="0"/>
              <a:t>Functionally, it is the most erotic and sensitive part of the female genitalia.</a:t>
            </a:r>
          </a:p>
          <a:p>
            <a:pPr marL="285750" indent="-285750">
              <a:buFont typeface="Arial" panose="020B0604020202020204" pitchFamily="34" charset="0"/>
              <a:buChar char="•"/>
            </a:pPr>
            <a:r>
              <a:rPr lang="en-US" b="1" dirty="0"/>
              <a:t>Vaginal Vestibule</a:t>
            </a:r>
            <a:r>
              <a:rPr lang="en-US" dirty="0"/>
              <a:t>:</a:t>
            </a:r>
          </a:p>
          <a:p>
            <a:pPr>
              <a:buFont typeface="+mj-lt"/>
              <a:buAutoNum type="arabicPeriod"/>
            </a:pPr>
            <a:r>
              <a:rPr lang="en-US" dirty="0"/>
              <a:t>The area seen when the labia minora are separated, which includes five structures:</a:t>
            </a:r>
          </a:p>
          <a:p>
            <a:pPr marL="742950" lvl="1" indent="-285750">
              <a:buFont typeface="+mj-lt"/>
              <a:buAutoNum type="arabicPeriod"/>
            </a:pPr>
            <a:r>
              <a:rPr lang="en-US" b="1" dirty="0"/>
              <a:t>Urethral Meatus</a:t>
            </a:r>
            <a:r>
              <a:rPr lang="en-US" dirty="0"/>
              <a:t>: Located approximately 2 cm below the clitoris, with a slit-like opening serving as the exit for urine.</a:t>
            </a:r>
          </a:p>
          <a:p>
            <a:pPr marL="742950" lvl="1" indent="-285750">
              <a:buFont typeface="+mj-lt"/>
              <a:buAutoNum type="arabicPeriod"/>
            </a:pPr>
            <a:r>
              <a:rPr lang="en-US" b="1" dirty="0"/>
              <a:t>Skene Ducts (</a:t>
            </a:r>
            <a:r>
              <a:rPr lang="en-US" b="1" dirty="0" err="1"/>
              <a:t>Paraurethral</a:t>
            </a:r>
            <a:r>
              <a:rPr lang="en-US" b="1" dirty="0"/>
              <a:t> Ducts)</a:t>
            </a:r>
            <a:r>
              <a:rPr lang="en-US" dirty="0"/>
              <a:t>: Located on each side of the urethra, they provide lubrication for the urethra and vaginal orifice.</a:t>
            </a:r>
          </a:p>
          <a:p>
            <a:pPr marL="742950" lvl="1" indent="-285750">
              <a:buFont typeface="+mj-lt"/>
              <a:buAutoNum type="arabicPeriod"/>
            </a:pPr>
            <a:r>
              <a:rPr lang="en-US" b="1" dirty="0"/>
              <a:t>Vaginal </a:t>
            </a:r>
            <a:r>
              <a:rPr lang="en-US" b="1" dirty="0" err="1"/>
              <a:t>Introitus</a:t>
            </a:r>
            <a:r>
              <a:rPr lang="en-US" dirty="0"/>
              <a:t>: The division between the external and internal female genitalia.</a:t>
            </a:r>
          </a:p>
          <a:p>
            <a:pPr marL="742950" lvl="1" indent="-285750">
              <a:buFont typeface="+mj-lt"/>
              <a:buAutoNum type="arabicPeriod"/>
            </a:pPr>
            <a:r>
              <a:rPr lang="en-US" b="1" dirty="0"/>
              <a:t>Hymen</a:t>
            </a:r>
            <a:r>
              <a:rPr lang="en-US" dirty="0"/>
              <a:t>: A thin elastic membrane that partially or fully closes the vagina, varying in degrees.</a:t>
            </a:r>
          </a:p>
          <a:p>
            <a:pPr marL="742950" lvl="1" indent="-285750">
              <a:buFont typeface="+mj-lt"/>
              <a:buAutoNum type="arabicPeriod"/>
            </a:pPr>
            <a:r>
              <a:rPr lang="en-US" b="1" dirty="0"/>
              <a:t>Bartholin Gland Ducts (Vulvovaginal Glands)</a:t>
            </a:r>
            <a:r>
              <a:rPr lang="en-US" dirty="0"/>
              <a:t>: Provide lubrication for the vaginal </a:t>
            </a:r>
            <a:r>
              <a:rPr lang="en-US" dirty="0" err="1"/>
              <a:t>introitus</a:t>
            </a:r>
            <a:r>
              <a:rPr lang="en-US" dirty="0"/>
              <a:t> during sexual arousal, and are normally not visible.</a:t>
            </a:r>
          </a:p>
        </p:txBody>
      </p:sp>
    </p:spTree>
    <p:extLst>
      <p:ext uri="{BB962C8B-B14F-4D97-AF65-F5344CB8AC3E}">
        <p14:creationId xmlns:p14="http://schemas.microsoft.com/office/powerpoint/2010/main" val="1593035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848600" cy="3631763"/>
          </a:xfrm>
          <a:prstGeom prst="rect">
            <a:avLst/>
          </a:prstGeom>
        </p:spPr>
        <p:txBody>
          <a:bodyPr wrap="square">
            <a:spAutoFit/>
          </a:bodyPr>
          <a:lstStyle/>
          <a:p>
            <a:r>
              <a:rPr lang="en-US" b="1" dirty="0" smtClean="0"/>
              <a:t>The </a:t>
            </a:r>
            <a:r>
              <a:rPr lang="en-US" b="1" dirty="0"/>
              <a:t>Female Reproductive System (Continued):</a:t>
            </a:r>
          </a:p>
          <a:p>
            <a:pPr marL="285750" indent="-285750">
              <a:buFont typeface="Arial" panose="020B0604020202020204" pitchFamily="34" charset="0"/>
              <a:buChar char="•"/>
            </a:pPr>
            <a:r>
              <a:rPr lang="en-US" b="1" dirty="0"/>
              <a:t>Perineum</a:t>
            </a:r>
            <a:r>
              <a:rPr lang="en-US" dirty="0"/>
              <a:t>:</a:t>
            </a:r>
          </a:p>
          <a:p>
            <a:pPr marL="742950" lvl="1" indent="-285750">
              <a:buFont typeface="+mj-lt"/>
              <a:buAutoNum type="arabicPeriod"/>
            </a:pPr>
            <a:r>
              <a:rPr lang="en-US" dirty="0"/>
              <a:t>A strong, muscular area between the vaginal opening and the anus.</a:t>
            </a:r>
          </a:p>
          <a:p>
            <a:pPr marL="742950" lvl="1" indent="-285750">
              <a:buFont typeface="+mj-lt"/>
              <a:buAutoNum type="arabicPeriod"/>
            </a:pPr>
            <a:r>
              <a:rPr lang="en-US" dirty="0"/>
              <a:t>Contains elastic fibers and connective tissue, allowing stretching during childbirth.</a:t>
            </a:r>
          </a:p>
          <a:p>
            <a:pPr marL="742950" lvl="1" indent="-285750">
              <a:buFont typeface="+mj-lt"/>
              <a:buAutoNum type="arabicPeriod"/>
            </a:pPr>
            <a:r>
              <a:rPr lang="en-US" dirty="0"/>
              <a:t>The site of episiotomies or potential tears during delivery.</a:t>
            </a:r>
          </a:p>
          <a:p>
            <a:pPr marL="742950" lvl="1" indent="-285750">
              <a:buFont typeface="+mj-lt"/>
              <a:buAutoNum type="arabicPeriod"/>
            </a:pPr>
            <a:r>
              <a:rPr lang="en-US" dirty="0"/>
              <a:t>If tissue does not heal properly, it may result in pelvic weakness or painful intercourse (dyspareunia).</a:t>
            </a:r>
          </a:p>
          <a:p>
            <a:pPr marL="285750" indent="-285750">
              <a:buFont typeface="Arial" panose="020B0604020202020204" pitchFamily="34" charset="0"/>
              <a:buChar char="•"/>
            </a:pPr>
            <a:r>
              <a:rPr lang="en-US" b="1" dirty="0"/>
              <a:t>Internal Genitalia</a:t>
            </a:r>
            <a:r>
              <a:rPr lang="en-US" dirty="0"/>
              <a:t>:</a:t>
            </a:r>
          </a:p>
          <a:p>
            <a:pPr marL="742950" lvl="1" indent="-285750">
              <a:buFont typeface="+mj-lt"/>
              <a:buAutoNum type="arabicPeriod"/>
            </a:pPr>
            <a:r>
              <a:rPr lang="en-US" dirty="0"/>
              <a:t>Includes the </a:t>
            </a:r>
            <a:r>
              <a:rPr lang="en-US" b="1" dirty="0"/>
              <a:t>vagina</a:t>
            </a:r>
            <a:r>
              <a:rPr lang="en-US" dirty="0"/>
              <a:t>, </a:t>
            </a:r>
            <a:r>
              <a:rPr lang="en-US" b="1" dirty="0"/>
              <a:t>uterus</a:t>
            </a:r>
            <a:r>
              <a:rPr lang="en-US" dirty="0"/>
              <a:t>, </a:t>
            </a:r>
            <a:r>
              <a:rPr lang="en-US" b="1" dirty="0"/>
              <a:t>fallopian tubes</a:t>
            </a:r>
            <a:r>
              <a:rPr lang="en-US" dirty="0"/>
              <a:t>, and </a:t>
            </a:r>
            <a:r>
              <a:rPr lang="en-US" b="1" dirty="0"/>
              <a:t>ovaries</a:t>
            </a:r>
            <a:r>
              <a:rPr lang="en-US" dirty="0"/>
              <a:t>, all vital for reproduction.</a:t>
            </a:r>
          </a:p>
          <a:p>
            <a:pPr marL="342900" indent="-342900">
              <a:lnSpc>
                <a:spcPct val="150000"/>
              </a:lnSpc>
              <a:buFont typeface="Arial" pitchFamily="34" charset="0"/>
              <a:buChar char="•"/>
            </a:pP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561262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657226"/>
            <a:ext cx="9239250" cy="873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527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4832092"/>
          </a:xfrm>
          <a:prstGeom prst="rect">
            <a:avLst/>
          </a:prstGeom>
        </p:spPr>
        <p:txBody>
          <a:bodyPr wrap="square">
            <a:spAutoFit/>
          </a:bodyPr>
          <a:lstStyle/>
          <a:p>
            <a:r>
              <a:rPr lang="en-US" b="1" dirty="0" smtClean="0"/>
              <a:t>the </a:t>
            </a:r>
            <a:r>
              <a:rPr lang="en-US" b="1" dirty="0"/>
              <a:t>Vagina and Pelvic Floor Muscles:</a:t>
            </a:r>
          </a:p>
          <a:p>
            <a:pPr>
              <a:buFont typeface="+mj-lt"/>
              <a:buAutoNum type="arabicPeriod"/>
            </a:pPr>
            <a:r>
              <a:rPr lang="en-US" b="1" dirty="0"/>
              <a:t>Vagina</a:t>
            </a:r>
            <a:r>
              <a:rPr lang="en-US" dirty="0"/>
              <a:t>:</a:t>
            </a:r>
          </a:p>
          <a:p>
            <a:pPr marL="742950" lvl="1" indent="-285750">
              <a:buFont typeface="+mj-lt"/>
              <a:buAutoNum type="arabicPeriod"/>
            </a:pPr>
            <a:r>
              <a:rPr lang="en-US" dirty="0"/>
              <a:t>A muscular, tubular structure connecting the external genitalia to the uterus.</a:t>
            </a:r>
          </a:p>
          <a:p>
            <a:pPr marL="742950" lvl="1" indent="-285750">
              <a:buFont typeface="+mj-lt"/>
              <a:buAutoNum type="arabicPeriod"/>
            </a:pPr>
            <a:r>
              <a:rPr lang="en-US" dirty="0"/>
              <a:t>Self-cleansing with a normal acidic pH (4 to 5) during reproductive years.</a:t>
            </a:r>
          </a:p>
          <a:p>
            <a:pPr marL="742950" lvl="1" indent="-285750">
              <a:buFont typeface="+mj-lt"/>
              <a:buAutoNum type="arabicPeriod"/>
            </a:pPr>
            <a:r>
              <a:rPr lang="en-US" dirty="0"/>
              <a:t>Factors that may alter self-cleansing: </a:t>
            </a:r>
          </a:p>
          <a:p>
            <a:pPr marL="1143000" lvl="2" indent="-228600">
              <a:buFont typeface="+mj-lt"/>
              <a:buAutoNum type="arabicPeriod"/>
            </a:pPr>
            <a:r>
              <a:rPr lang="en-US" dirty="0"/>
              <a:t>Antibiotic therapy</a:t>
            </a:r>
          </a:p>
          <a:p>
            <a:pPr marL="1143000" lvl="2" indent="-228600">
              <a:buFont typeface="+mj-lt"/>
              <a:buAutoNum type="arabicPeriod"/>
            </a:pPr>
            <a:r>
              <a:rPr lang="en-US" dirty="0"/>
              <a:t>Frequent douching</a:t>
            </a:r>
          </a:p>
          <a:p>
            <a:pPr marL="1143000" lvl="2" indent="-228600">
              <a:buFont typeface="+mj-lt"/>
              <a:buAutoNum type="arabicPeriod"/>
            </a:pPr>
            <a:r>
              <a:rPr lang="en-US" dirty="0"/>
              <a:t>Excessive use of vaginal sprays, deodorant sanitary pads, or deodorant tampons.</a:t>
            </a:r>
          </a:p>
          <a:p>
            <a:pPr marL="742950" lvl="1" indent="-285750">
              <a:buFont typeface="+mj-lt"/>
              <a:buAutoNum type="arabicPeriod"/>
            </a:pPr>
            <a:r>
              <a:rPr lang="en-US" b="1" dirty="0"/>
              <a:t>Functions</a:t>
            </a:r>
            <a:r>
              <a:rPr lang="en-US" dirty="0"/>
              <a:t>: </a:t>
            </a:r>
          </a:p>
          <a:p>
            <a:pPr marL="1143000" lvl="2" indent="-228600">
              <a:buFont typeface="+mj-lt"/>
              <a:buAutoNum type="arabicPeriod"/>
            </a:pPr>
            <a:r>
              <a:rPr lang="en-US" dirty="0"/>
              <a:t>Passageway for sperm to enter the uterus.</a:t>
            </a:r>
          </a:p>
          <a:p>
            <a:pPr marL="1143000" lvl="2" indent="-228600">
              <a:buFont typeface="+mj-lt"/>
              <a:buAutoNum type="arabicPeriod"/>
            </a:pPr>
            <a:r>
              <a:rPr lang="en-US" dirty="0"/>
              <a:t>Allows drainage of menstrual fluids and other secretions.</a:t>
            </a:r>
          </a:p>
          <a:p>
            <a:pPr marL="1143000" lvl="2" indent="-228600">
              <a:buFont typeface="+mj-lt"/>
              <a:buAutoNum type="arabicPeriod"/>
            </a:pPr>
            <a:r>
              <a:rPr lang="en-US" dirty="0"/>
              <a:t>Passageway for childbirth.</a:t>
            </a:r>
          </a:p>
          <a:p>
            <a:pPr>
              <a:buFont typeface="+mj-lt"/>
              <a:buAutoNum type="arabicPeriod"/>
            </a:pPr>
            <a:r>
              <a:rPr lang="en-US" b="1" dirty="0"/>
              <a:t>Pelvic Floor Muscles</a:t>
            </a:r>
            <a:r>
              <a:rPr lang="en-US" dirty="0"/>
              <a:t>:</a:t>
            </a:r>
          </a:p>
          <a:p>
            <a:pPr marL="742950" lvl="1" indent="-285750">
              <a:buFont typeface="+mj-lt"/>
              <a:buAutoNum type="arabicPeriod"/>
            </a:pPr>
            <a:r>
              <a:rPr lang="en-US" dirty="0"/>
              <a:t>Provide stability and support to both internal and external reproductive organs.</a:t>
            </a:r>
          </a:p>
          <a:p>
            <a:pPr marL="742950" lvl="1" indent="-285750">
              <a:buFont typeface="+mj-lt"/>
              <a:buAutoNum type="arabicPeriod"/>
            </a:pPr>
            <a:r>
              <a:rPr lang="en-US" b="1" dirty="0" err="1"/>
              <a:t>Levator</a:t>
            </a:r>
            <a:r>
              <a:rPr lang="en-US" b="1" dirty="0"/>
              <a:t> Ani</a:t>
            </a:r>
            <a:r>
              <a:rPr lang="en-US" dirty="0"/>
              <a:t>: The key muscle, supporting the urethra, vagina, and rectum.</a:t>
            </a:r>
          </a:p>
          <a:p>
            <a:pPr>
              <a:buFont typeface="+mj-lt"/>
              <a:buAutoNum type="arabicPeriod"/>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077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7346"/>
            <a:ext cx="8229600" cy="5632311"/>
          </a:xfrm>
          <a:prstGeom prst="rect">
            <a:avLst/>
          </a:prstGeom>
        </p:spPr>
        <p:txBody>
          <a:bodyPr wrap="square">
            <a:spAutoFit/>
          </a:bodyPr>
          <a:lstStyle/>
          <a:p>
            <a:r>
              <a:rPr lang="en-US" b="1" dirty="0"/>
              <a:t>Uterus</a:t>
            </a:r>
            <a:r>
              <a:rPr lang="en-US" dirty="0"/>
              <a:t>:</a:t>
            </a:r>
          </a:p>
          <a:p>
            <a:pPr>
              <a:buFont typeface="+mj-lt"/>
              <a:buAutoNum type="arabicPeriod"/>
            </a:pPr>
            <a:r>
              <a:rPr lang="en-US" dirty="0"/>
              <a:t>A hollow muscular organ where a fertilized ovum is implanted, an embryo forms, and a fetus develops.</a:t>
            </a:r>
          </a:p>
          <a:p>
            <a:pPr>
              <a:buFont typeface="+mj-lt"/>
              <a:buAutoNum type="arabicPeriod"/>
            </a:pPr>
            <a:r>
              <a:rPr lang="en-US" dirty="0"/>
              <a:t>Shaped like an upside-down pear or light bulb.</a:t>
            </a:r>
          </a:p>
          <a:p>
            <a:pPr>
              <a:buFont typeface="+mj-lt"/>
              <a:buAutoNum type="arabicPeriod"/>
            </a:pPr>
            <a:r>
              <a:rPr lang="en-US" dirty="0"/>
              <a:t>In a mature, </a:t>
            </a:r>
            <a:r>
              <a:rPr lang="en-US" dirty="0" err="1"/>
              <a:t>nonpregnant</a:t>
            </a:r>
            <a:r>
              <a:rPr lang="en-US" dirty="0"/>
              <a:t> woman, it weighs approximately 60 g and measures: </a:t>
            </a:r>
          </a:p>
          <a:p>
            <a:pPr marL="742950" lvl="1" indent="-285750">
              <a:buFont typeface="+mj-lt"/>
              <a:buAutoNum type="arabicPeriod"/>
            </a:pPr>
            <a:r>
              <a:rPr lang="en-US" dirty="0"/>
              <a:t>7.5 cm (3 inches) long,</a:t>
            </a:r>
          </a:p>
          <a:p>
            <a:pPr marL="742950" lvl="1" indent="-285750">
              <a:buFont typeface="+mj-lt"/>
              <a:buAutoNum type="arabicPeriod"/>
            </a:pPr>
            <a:r>
              <a:rPr lang="en-US" dirty="0"/>
              <a:t>5 cm (2 inches) wide,</a:t>
            </a:r>
          </a:p>
          <a:p>
            <a:pPr marL="742950" lvl="1" indent="-285750">
              <a:buFont typeface="+mj-lt"/>
              <a:buAutoNum type="arabicPeriod"/>
            </a:pPr>
            <a:r>
              <a:rPr lang="en-US" dirty="0"/>
              <a:t>1 to 2.5 cm (0.4 to 1 inch) thick.</a:t>
            </a:r>
          </a:p>
          <a:p>
            <a:pPr>
              <a:buFont typeface="+mj-lt"/>
              <a:buAutoNum type="arabicPeriod"/>
            </a:pPr>
            <a:r>
              <a:rPr lang="en-US" dirty="0"/>
              <a:t>Lies between the bladder and rectum, above the vagina.</a:t>
            </a:r>
          </a:p>
          <a:p>
            <a:r>
              <a:rPr lang="en-US" b="1" dirty="0"/>
              <a:t>Ligaments Supporting the Uterus</a:t>
            </a:r>
            <a:r>
              <a:rPr lang="en-US" dirty="0"/>
              <a:t>:</a:t>
            </a:r>
          </a:p>
          <a:p>
            <a:pPr>
              <a:buFont typeface="+mj-lt"/>
              <a:buAutoNum type="arabicPeriod"/>
            </a:pPr>
            <a:r>
              <a:rPr lang="en-US" b="1" dirty="0"/>
              <a:t>Broad Ligament</a:t>
            </a:r>
            <a:r>
              <a:rPr lang="en-US" dirty="0"/>
              <a:t>: Provides stability to the uterus in the pelvic cavity.</a:t>
            </a:r>
          </a:p>
          <a:p>
            <a:pPr>
              <a:buFont typeface="+mj-lt"/>
              <a:buAutoNum type="arabicPeriod"/>
            </a:pPr>
            <a:r>
              <a:rPr lang="en-US" b="1" dirty="0"/>
              <a:t>Round Ligament</a:t>
            </a:r>
            <a:r>
              <a:rPr lang="en-US" dirty="0"/>
              <a:t>: Surrounded by muscles that enlarge during pregnancy to keep the uterus in place.</a:t>
            </a:r>
          </a:p>
          <a:p>
            <a:pPr>
              <a:buFont typeface="+mj-lt"/>
              <a:buAutoNum type="arabicPeriod"/>
            </a:pPr>
            <a:r>
              <a:rPr lang="en-US" b="1" dirty="0"/>
              <a:t>Cardinal Ligaments</a:t>
            </a:r>
            <a:r>
              <a:rPr lang="en-US" dirty="0"/>
              <a:t>: Prevent uterine prolapse.</a:t>
            </a:r>
          </a:p>
          <a:p>
            <a:pPr>
              <a:buFont typeface="+mj-lt"/>
              <a:buAutoNum type="arabicPeriod"/>
            </a:pPr>
            <a:r>
              <a:rPr lang="en-US" b="1" dirty="0"/>
              <a:t>Uterosacral Ligaments</a:t>
            </a:r>
            <a:r>
              <a:rPr lang="en-US" dirty="0"/>
              <a:t>: Surrounded by smooth muscle and contain sensory nerve fibers, which may contribute to the sensation of dysmenorrhea (painful menstruation).</a:t>
            </a:r>
          </a:p>
          <a:p>
            <a:r>
              <a:rPr lang="en-US" b="1" dirty="0"/>
              <a:t>Discomfort</a:t>
            </a:r>
            <a:r>
              <a:rPr lang="en-US" dirty="0"/>
              <a:t>:</a:t>
            </a:r>
          </a:p>
          <a:p>
            <a:pPr>
              <a:buFont typeface="Arial"/>
              <a:buChar char="•"/>
            </a:pPr>
            <a:r>
              <a:rPr lang="en-US" dirty="0"/>
              <a:t>Stretching of the uterine ligaments during pregnancy can cause minor discomfort for the mother.</a:t>
            </a:r>
          </a:p>
        </p:txBody>
      </p:sp>
    </p:spTree>
    <p:extLst>
      <p:ext uri="{BB962C8B-B14F-4D97-AF65-F5344CB8AC3E}">
        <p14:creationId xmlns:p14="http://schemas.microsoft.com/office/powerpoint/2010/main" val="361115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915400" cy="6999684"/>
          </a:xfrm>
          <a:prstGeom prst="rect">
            <a:avLst/>
          </a:prstGeom>
        </p:spPr>
        <p:txBody>
          <a:bodyPr wrap="square">
            <a:spAutoFit/>
          </a:bodyPr>
          <a:lstStyle/>
          <a:p>
            <a:r>
              <a:rPr lang="en-US" b="1" dirty="0" smtClean="0"/>
              <a:t>puberty</a:t>
            </a:r>
            <a:r>
              <a:rPr lang="en-US" b="1" dirty="0"/>
              <a:t>:</a:t>
            </a:r>
          </a:p>
          <a:p>
            <a:pPr>
              <a:buFont typeface="+mj-lt"/>
              <a:buAutoNum type="arabicPeriod"/>
            </a:pPr>
            <a:r>
              <a:rPr lang="en-US" b="1" dirty="0"/>
              <a:t>Definition of Puberty</a:t>
            </a:r>
            <a:r>
              <a:rPr lang="en-US" dirty="0"/>
              <a:t>:</a:t>
            </a:r>
          </a:p>
          <a:p>
            <a:pPr marL="742950" lvl="1" indent="-285750">
              <a:buFont typeface="+mj-lt"/>
              <a:buAutoNum type="arabicPeriod"/>
            </a:pPr>
            <a:r>
              <a:rPr lang="en-US" dirty="0"/>
              <a:t>A period of rapid physical, psychological, and social changes.</a:t>
            </a:r>
          </a:p>
          <a:p>
            <a:pPr marL="742950" lvl="1" indent="-285750">
              <a:buFont typeface="+mj-lt"/>
              <a:buAutoNum type="arabicPeriod"/>
            </a:pPr>
            <a:r>
              <a:rPr lang="en-US" dirty="0"/>
              <a:t>Boys and girls develop secondary sexual characteristics and mature reproductive systems.</a:t>
            </a:r>
          </a:p>
          <a:p>
            <a:pPr>
              <a:buFont typeface="+mj-lt"/>
              <a:buAutoNum type="arabicPeriod"/>
            </a:pPr>
            <a:r>
              <a:rPr lang="en-US" b="1" dirty="0"/>
              <a:t>Physical Changes</a:t>
            </a:r>
            <a:r>
              <a:rPr lang="en-US" dirty="0"/>
              <a:t>:</a:t>
            </a:r>
          </a:p>
          <a:p>
            <a:pPr marL="742950" lvl="1" indent="-285750">
              <a:buFont typeface="+mj-lt"/>
              <a:buAutoNum type="arabicPeriod"/>
            </a:pPr>
            <a:r>
              <a:rPr lang="en-US" b="1" dirty="0"/>
              <a:t>Boys</a:t>
            </a:r>
            <a:r>
              <a:rPr lang="en-US" dirty="0"/>
              <a:t>: </a:t>
            </a:r>
          </a:p>
          <a:p>
            <a:pPr marL="1143000" lvl="2" indent="-228600">
              <a:buFont typeface="+mj-lt"/>
              <a:buAutoNum type="arabicPeriod"/>
            </a:pPr>
            <a:r>
              <a:rPr lang="en-US" dirty="0"/>
              <a:t>Growth of pubic hair.</a:t>
            </a:r>
          </a:p>
          <a:p>
            <a:pPr marL="1143000" lvl="2" indent="-228600">
              <a:buFont typeface="+mj-lt"/>
              <a:buAutoNum type="arabicPeriod"/>
            </a:pPr>
            <a:r>
              <a:rPr lang="en-US" dirty="0"/>
              <a:t>Deepening of voice.</a:t>
            </a:r>
          </a:p>
          <a:p>
            <a:pPr marL="1143000" lvl="2" indent="-228600">
              <a:buFont typeface="+mj-lt"/>
              <a:buAutoNum type="arabicPeriod"/>
            </a:pPr>
            <a:r>
              <a:rPr lang="en-US" dirty="0"/>
              <a:t>Increased muscle mass.</a:t>
            </a:r>
          </a:p>
          <a:p>
            <a:pPr marL="1143000" lvl="2" indent="-228600">
              <a:buFont typeface="+mj-lt"/>
              <a:buAutoNum type="arabicPeriod"/>
            </a:pPr>
            <a:r>
              <a:rPr lang="en-US" dirty="0"/>
              <a:t>Development of testes and production of sperm.</a:t>
            </a:r>
          </a:p>
          <a:p>
            <a:pPr marL="742950" lvl="1" indent="-285750">
              <a:buFont typeface="+mj-lt"/>
              <a:buAutoNum type="arabicPeriod"/>
            </a:pPr>
            <a:r>
              <a:rPr lang="en-US" b="1" dirty="0"/>
              <a:t>Girls</a:t>
            </a:r>
            <a:r>
              <a:rPr lang="en-US" dirty="0"/>
              <a:t>: </a:t>
            </a:r>
          </a:p>
          <a:p>
            <a:pPr marL="1143000" lvl="2" indent="-228600">
              <a:buFont typeface="+mj-lt"/>
              <a:buAutoNum type="arabicPeriod"/>
            </a:pPr>
            <a:r>
              <a:rPr lang="en-US" dirty="0"/>
              <a:t>Growth of pubic and underarm hair.</a:t>
            </a:r>
          </a:p>
          <a:p>
            <a:pPr marL="1143000" lvl="2" indent="-228600">
              <a:buFont typeface="+mj-lt"/>
              <a:buAutoNum type="arabicPeriod"/>
            </a:pPr>
            <a:r>
              <a:rPr lang="en-US" dirty="0"/>
              <a:t>Breast development.</a:t>
            </a:r>
          </a:p>
          <a:p>
            <a:pPr marL="1143000" lvl="2" indent="-228600">
              <a:buFont typeface="+mj-lt"/>
              <a:buAutoNum type="arabicPeriod"/>
            </a:pPr>
            <a:r>
              <a:rPr lang="en-US" dirty="0"/>
              <a:t>Widening of hips.</a:t>
            </a:r>
          </a:p>
          <a:p>
            <a:pPr marL="1143000" lvl="2" indent="-228600">
              <a:buFont typeface="+mj-lt"/>
              <a:buAutoNum type="arabicPeriod"/>
            </a:pPr>
            <a:r>
              <a:rPr lang="en-US" dirty="0"/>
              <a:t>Onset of menstruation.</a:t>
            </a:r>
          </a:p>
          <a:p>
            <a:pPr>
              <a:buFont typeface="+mj-lt"/>
              <a:buAutoNum type="arabicPeriod"/>
            </a:pPr>
            <a:r>
              <a:rPr lang="en-US" b="1" dirty="0"/>
              <a:t>End of Puberty</a:t>
            </a:r>
            <a:r>
              <a:rPr lang="en-US" dirty="0"/>
              <a:t>:</a:t>
            </a:r>
          </a:p>
          <a:p>
            <a:pPr marL="742950" lvl="1" indent="-285750">
              <a:buFont typeface="+mj-lt"/>
              <a:buAutoNum type="arabicPeriod"/>
            </a:pPr>
            <a:r>
              <a:rPr lang="en-US" dirty="0"/>
              <a:t>Puberty ends when: </a:t>
            </a:r>
          </a:p>
          <a:p>
            <a:pPr marL="1143000" lvl="2" indent="-228600">
              <a:buFont typeface="+mj-lt"/>
              <a:buAutoNum type="arabicPeriod"/>
            </a:pPr>
            <a:r>
              <a:rPr lang="en-US" dirty="0"/>
              <a:t>Mature sperm are formed in boys.</a:t>
            </a:r>
          </a:p>
          <a:p>
            <a:pPr marL="1143000" lvl="2" indent="-228600">
              <a:buFont typeface="+mj-lt"/>
              <a:buAutoNum type="arabicPeriod"/>
            </a:pPr>
            <a:r>
              <a:rPr lang="en-US" dirty="0"/>
              <a:t>Regular menstrual cycles begin in girls.</a:t>
            </a:r>
          </a:p>
          <a:p>
            <a:pPr>
              <a:buFont typeface="+mj-lt"/>
              <a:buAutoNum type="arabicPeriod"/>
            </a:pPr>
            <a:r>
              <a:rPr lang="en-US" b="1" dirty="0"/>
              <a:t>Ritual Circumcision</a:t>
            </a:r>
            <a:r>
              <a:rPr lang="en-US" dirty="0"/>
              <a:t>:</a:t>
            </a:r>
          </a:p>
          <a:p>
            <a:pPr marL="742950" lvl="1" indent="-285750">
              <a:buFont typeface="+mj-lt"/>
              <a:buAutoNum type="arabicPeriod"/>
            </a:pPr>
            <a:r>
              <a:rPr lang="en-US" dirty="0"/>
              <a:t>A rite of passage in some cultures and religions.</a:t>
            </a:r>
          </a:p>
          <a:p>
            <a:pPr marL="742950" lvl="1" indent="-285750">
              <a:buFont typeface="+mj-lt"/>
              <a:buAutoNum type="arabicPeriod"/>
            </a:pPr>
            <a:r>
              <a:rPr lang="en-US" dirty="0"/>
              <a:t>Symbolizes the transition from childhood to adulthood.</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9575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7346"/>
            <a:ext cx="8610600" cy="5078313"/>
          </a:xfrm>
          <a:prstGeom prst="rect">
            <a:avLst/>
          </a:prstGeom>
        </p:spPr>
        <p:txBody>
          <a:bodyPr wrap="square">
            <a:spAutoFit/>
          </a:bodyPr>
          <a:lstStyle/>
          <a:p>
            <a:r>
              <a:rPr lang="en-US" b="1" dirty="0" smtClean="0"/>
              <a:t>Nerve </a:t>
            </a:r>
            <a:r>
              <a:rPr lang="en-US" b="1" dirty="0"/>
              <a:t>Supply to the Female Reproductive System:</a:t>
            </a:r>
          </a:p>
          <a:p>
            <a:pPr>
              <a:buFont typeface="+mj-lt"/>
              <a:buAutoNum type="arabicPeriod"/>
            </a:pPr>
            <a:r>
              <a:rPr lang="en-US" b="1" dirty="0"/>
              <a:t>Autonomic Nervous System</a:t>
            </a:r>
            <a:r>
              <a:rPr lang="en-US" dirty="0"/>
              <a:t>:</a:t>
            </a:r>
          </a:p>
          <a:p>
            <a:pPr marL="742950" lvl="1" indent="-285750">
              <a:buFont typeface="+mj-lt"/>
              <a:buAutoNum type="arabicPeriod"/>
            </a:pPr>
            <a:r>
              <a:rPr lang="en-US" dirty="0"/>
              <a:t>The reproductive system is controlled by the autonomic nervous system, meaning its functions are involuntary and not consciously controlled.</a:t>
            </a:r>
          </a:p>
          <a:p>
            <a:pPr marL="742950" lvl="1" indent="-285750">
              <a:buFont typeface="+mj-lt"/>
              <a:buAutoNum type="arabicPeriod"/>
            </a:pPr>
            <a:r>
              <a:rPr lang="en-US" dirty="0"/>
              <a:t>Even a paraplegic woman can experience normal labor contractions due to the autonomic nervous system’s role.</a:t>
            </a:r>
          </a:p>
          <a:p>
            <a:pPr>
              <a:buFont typeface="+mj-lt"/>
              <a:buAutoNum type="arabicPeriod"/>
            </a:pPr>
            <a:r>
              <a:rPr lang="en-US" b="1" dirty="0"/>
              <a:t>Sensory Pathways</a:t>
            </a:r>
            <a:r>
              <a:rPr lang="en-US" dirty="0"/>
              <a:t>:</a:t>
            </a:r>
          </a:p>
          <a:p>
            <a:pPr marL="742950" lvl="1" indent="-285750">
              <a:buFont typeface="+mj-lt"/>
              <a:buAutoNum type="arabicPeriod"/>
            </a:pPr>
            <a:r>
              <a:rPr lang="en-US" dirty="0"/>
              <a:t>Sensations related to uterine contractions are transmitted to the central nervous system via the 11th and 12th thoracic nerve roots.</a:t>
            </a:r>
          </a:p>
          <a:p>
            <a:pPr marL="742950" lvl="1" indent="-285750">
              <a:buFont typeface="+mj-lt"/>
              <a:buAutoNum type="arabicPeriod"/>
            </a:pPr>
            <a:r>
              <a:rPr lang="en-US" dirty="0"/>
              <a:t>Pain from the cervix and vagina is carried through the pudendal nerves.</a:t>
            </a:r>
          </a:p>
          <a:p>
            <a:pPr>
              <a:buFont typeface="+mj-lt"/>
              <a:buAutoNum type="arabicPeriod"/>
            </a:pPr>
            <a:r>
              <a:rPr lang="en-US" b="1" dirty="0"/>
              <a:t>Motor Pathways</a:t>
            </a:r>
            <a:r>
              <a:rPr lang="en-US" dirty="0"/>
              <a:t>:</a:t>
            </a:r>
          </a:p>
          <a:p>
            <a:pPr marL="742950" lvl="1" indent="-285750">
              <a:buFont typeface="+mj-lt"/>
              <a:buAutoNum type="arabicPeriod"/>
            </a:pPr>
            <a:r>
              <a:rPr lang="en-US" dirty="0"/>
              <a:t>The motor fibers that control the uterus originate from the 7th and 8th thoracic vertebrae.</a:t>
            </a:r>
          </a:p>
          <a:p>
            <a:pPr>
              <a:buFont typeface="+mj-lt"/>
              <a:buAutoNum type="arabicPeriod"/>
            </a:pPr>
            <a:r>
              <a:rPr lang="en-US" b="1" dirty="0"/>
              <a:t>Local Anesthesia</a:t>
            </a:r>
            <a:r>
              <a:rPr lang="en-US" dirty="0"/>
              <a:t>:</a:t>
            </a:r>
          </a:p>
          <a:p>
            <a:pPr marL="742950" lvl="1" indent="-285750">
              <a:buFont typeface="+mj-lt"/>
              <a:buAutoNum type="arabicPeriod"/>
            </a:pPr>
            <a:r>
              <a:rPr lang="en-US" dirty="0"/>
              <a:t>The distinction between motor and sensory nerve pathways allows for the use of local anesthetics during labor without interrupting uterine contractions, which is critical for effective pain management.</a:t>
            </a:r>
          </a:p>
          <a:p>
            <a:endParaRPr lang="en-US" dirty="0"/>
          </a:p>
        </p:txBody>
      </p:sp>
    </p:spTree>
    <p:extLst>
      <p:ext uri="{BB962C8B-B14F-4D97-AF65-F5344CB8AC3E}">
        <p14:creationId xmlns:p14="http://schemas.microsoft.com/office/powerpoint/2010/main" val="4077132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305800" cy="4524315"/>
          </a:xfrm>
          <a:prstGeom prst="rect">
            <a:avLst/>
          </a:prstGeom>
        </p:spPr>
        <p:txBody>
          <a:bodyPr wrap="square">
            <a:spAutoFit/>
          </a:bodyPr>
          <a:lstStyle/>
          <a:p>
            <a:r>
              <a:rPr lang="en-US" b="1" dirty="0" smtClean="0"/>
              <a:t>Cervix </a:t>
            </a:r>
            <a:r>
              <a:rPr lang="en-US" b="1" dirty="0"/>
              <a:t>Functions and Structure:</a:t>
            </a:r>
          </a:p>
          <a:p>
            <a:pPr>
              <a:buFont typeface="+mj-lt"/>
              <a:buAutoNum type="arabicPeriod"/>
            </a:pPr>
            <a:r>
              <a:rPr lang="en-US" b="1" dirty="0"/>
              <a:t>Structure of the Cervix</a:t>
            </a:r>
            <a:r>
              <a:rPr lang="en-US" dirty="0"/>
              <a:t>:</a:t>
            </a:r>
          </a:p>
          <a:p>
            <a:pPr marL="742950" lvl="1" indent="-285750">
              <a:buFont typeface="+mj-lt"/>
              <a:buAutoNum type="arabicPeriod"/>
            </a:pPr>
            <a:r>
              <a:rPr lang="en-US" dirty="0"/>
              <a:t>The cervix is the lower, narrow, and tubular part of the uterus that opens into the upper vagina.</a:t>
            </a:r>
          </a:p>
          <a:p>
            <a:pPr marL="742950" lvl="1" indent="-285750">
              <a:buFont typeface="+mj-lt"/>
              <a:buAutoNum type="arabicPeriod"/>
            </a:pPr>
            <a:r>
              <a:rPr lang="en-US" dirty="0"/>
              <a:t>It consists of a cervical canal with two openings: </a:t>
            </a:r>
          </a:p>
          <a:p>
            <a:pPr marL="1143000" lvl="2" indent="-228600">
              <a:buFont typeface="+mj-lt"/>
              <a:buAutoNum type="arabicPeriod"/>
            </a:pPr>
            <a:r>
              <a:rPr lang="en-US" b="1" dirty="0"/>
              <a:t>Internal </a:t>
            </a:r>
            <a:r>
              <a:rPr lang="en-US" b="1" dirty="0" err="1"/>
              <a:t>Os</a:t>
            </a:r>
            <a:r>
              <a:rPr lang="en-US" dirty="0"/>
              <a:t>: The opening near the uterine body.</a:t>
            </a:r>
          </a:p>
          <a:p>
            <a:pPr marL="1143000" lvl="2" indent="-228600">
              <a:buFont typeface="+mj-lt"/>
              <a:buAutoNum type="arabicPeriod"/>
            </a:pPr>
            <a:r>
              <a:rPr lang="en-US" b="1" dirty="0"/>
              <a:t>External </a:t>
            </a:r>
            <a:r>
              <a:rPr lang="en-US" b="1" dirty="0" err="1"/>
              <a:t>Os</a:t>
            </a:r>
            <a:r>
              <a:rPr lang="en-US" dirty="0"/>
              <a:t>: The opening into the vagina.</a:t>
            </a:r>
          </a:p>
          <a:p>
            <a:pPr>
              <a:buFont typeface="+mj-lt"/>
              <a:buAutoNum type="arabicPeriod"/>
            </a:pPr>
            <a:r>
              <a:rPr lang="en-US" b="1" dirty="0"/>
              <a:t>Functions of the Mucosal Lining</a:t>
            </a:r>
            <a:r>
              <a:rPr lang="en-US" dirty="0"/>
              <a:t>:</a:t>
            </a:r>
          </a:p>
          <a:p>
            <a:pPr marL="742950" lvl="1" indent="-285750">
              <a:buFont typeface="+mj-lt"/>
              <a:buAutoNum type="arabicPeriod"/>
            </a:pPr>
            <a:r>
              <a:rPr lang="en-US" b="1" dirty="0"/>
              <a:t>Lubrication</a:t>
            </a:r>
            <a:r>
              <a:rPr lang="en-US" dirty="0"/>
              <a:t>: Helps to lubricate the vagina, making intercourse and childbirth smoother.</a:t>
            </a:r>
          </a:p>
          <a:p>
            <a:pPr marL="742950" lvl="1" indent="-285750">
              <a:buFont typeface="+mj-lt"/>
              <a:buAutoNum type="arabicPeriod"/>
            </a:pPr>
            <a:r>
              <a:rPr lang="en-US" b="1" dirty="0"/>
              <a:t>Bacteriostatic Action</a:t>
            </a:r>
            <a:r>
              <a:rPr lang="en-US" dirty="0"/>
              <a:t>: Acts as a barrier against infections, reducing bacterial growth in the vagina.</a:t>
            </a:r>
          </a:p>
          <a:p>
            <a:pPr marL="742950" lvl="1" indent="-285750">
              <a:buFont typeface="+mj-lt"/>
              <a:buAutoNum type="arabicPeriod"/>
            </a:pPr>
            <a:r>
              <a:rPr lang="en-US" b="1" dirty="0"/>
              <a:t>Alkaline Environment</a:t>
            </a:r>
            <a:r>
              <a:rPr lang="en-US" dirty="0"/>
              <a:t>: Provides an alkaline environment that shelters sperm from the acidic conditions of the vagina, supporting fertilization.</a:t>
            </a:r>
          </a:p>
          <a:p>
            <a:pPr marL="742950" lvl="1" indent="-285750">
              <a:buFont typeface="+mj-lt"/>
              <a:buAutoNum type="arabicPeriod"/>
            </a:pPr>
            <a:r>
              <a:rPr lang="en-US" b="1" dirty="0"/>
              <a:t>Mucous Plug</a:t>
            </a:r>
            <a:r>
              <a:rPr lang="en-US" dirty="0"/>
              <a:t>: During pregnancy, it produces a mucous plug that seals the cervical canal, protecting the uterus from infections.</a:t>
            </a:r>
          </a:p>
        </p:txBody>
      </p:sp>
    </p:spTree>
    <p:extLst>
      <p:ext uri="{BB962C8B-B14F-4D97-AF65-F5344CB8AC3E}">
        <p14:creationId xmlns:p14="http://schemas.microsoft.com/office/powerpoint/2010/main" val="2575040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7346"/>
            <a:ext cx="8305800" cy="3693319"/>
          </a:xfrm>
          <a:prstGeom prst="rect">
            <a:avLst/>
          </a:prstGeom>
        </p:spPr>
        <p:txBody>
          <a:bodyPr wrap="square">
            <a:spAutoFit/>
          </a:bodyPr>
          <a:lstStyle/>
          <a:p>
            <a:r>
              <a:rPr lang="en-US" b="1" dirty="0" smtClean="0"/>
              <a:t>Fallopian </a:t>
            </a:r>
            <a:r>
              <a:rPr lang="en-US" b="1" dirty="0"/>
              <a:t>Tubes:</a:t>
            </a:r>
          </a:p>
          <a:p>
            <a:pPr>
              <a:buFont typeface="+mj-lt"/>
              <a:buAutoNum type="arabicPeriod"/>
            </a:pPr>
            <a:r>
              <a:rPr lang="en-US" b="1" dirty="0"/>
              <a:t>General Structure</a:t>
            </a:r>
            <a:r>
              <a:rPr lang="en-US" dirty="0"/>
              <a:t>:</a:t>
            </a:r>
          </a:p>
          <a:p>
            <a:pPr marL="742950" lvl="1" indent="-285750">
              <a:buFont typeface="+mj-lt"/>
              <a:buAutoNum type="arabicPeriod"/>
            </a:pPr>
            <a:r>
              <a:rPr lang="en-US" dirty="0"/>
              <a:t>The fallopian tubes (also called uterine tubes or oviducts) extend laterally from the uterus, with one tube leading to each ovary.</a:t>
            </a:r>
          </a:p>
          <a:p>
            <a:pPr marL="742950" lvl="1" indent="-285750">
              <a:buFont typeface="+mj-lt"/>
              <a:buAutoNum type="arabicPeriod"/>
            </a:pPr>
            <a:r>
              <a:rPr lang="en-US" dirty="0"/>
              <a:t>Length: 8 to 13.5 cm (3 to 5.3 inches).</a:t>
            </a:r>
          </a:p>
          <a:p>
            <a:pPr>
              <a:buFont typeface="+mj-lt"/>
              <a:buAutoNum type="arabicPeriod"/>
            </a:pPr>
            <a:r>
              <a:rPr lang="en-US" b="1" dirty="0"/>
              <a:t>Sections of the Fallopian Tubes</a:t>
            </a:r>
            <a:r>
              <a:rPr lang="en-US" dirty="0"/>
              <a:t>:</a:t>
            </a:r>
          </a:p>
          <a:p>
            <a:pPr marL="742950" lvl="1" indent="-285750">
              <a:buFont typeface="+mj-lt"/>
              <a:buAutoNum type="arabicPeriod"/>
            </a:pPr>
            <a:r>
              <a:rPr lang="en-US" b="1" dirty="0"/>
              <a:t>Interstitial Portion</a:t>
            </a:r>
            <a:r>
              <a:rPr lang="en-US" dirty="0"/>
              <a:t>: This section extends into the uterine cavity and lies within the wall of the uterus.</a:t>
            </a:r>
          </a:p>
          <a:p>
            <a:pPr marL="742950" lvl="1" indent="-285750">
              <a:buFont typeface="+mj-lt"/>
              <a:buAutoNum type="arabicPeriod"/>
            </a:pPr>
            <a:r>
              <a:rPr lang="en-US" b="1" dirty="0"/>
              <a:t>Isthmus</a:t>
            </a:r>
            <a:r>
              <a:rPr lang="en-US" dirty="0"/>
              <a:t>: The narrow section of the tube closest to the uterus.</a:t>
            </a:r>
          </a:p>
          <a:p>
            <a:pPr marL="742950" lvl="1" indent="-285750">
              <a:buFont typeface="+mj-lt"/>
              <a:buAutoNum type="arabicPeriod"/>
            </a:pPr>
            <a:r>
              <a:rPr lang="en-US" b="1" dirty="0"/>
              <a:t>Ampulla</a:t>
            </a:r>
            <a:r>
              <a:rPr lang="en-US" dirty="0"/>
              <a:t>: The wider section, typically where fertilization occurs.</a:t>
            </a:r>
          </a:p>
          <a:p>
            <a:pPr marL="742950" lvl="1" indent="-285750">
              <a:buFont typeface="+mj-lt"/>
              <a:buAutoNum type="arabicPeriod"/>
            </a:pPr>
            <a:r>
              <a:rPr lang="en-US" b="1" dirty="0"/>
              <a:t>Infundibulum</a:t>
            </a:r>
            <a:r>
              <a:rPr lang="en-US" dirty="0"/>
              <a:t>: The funnel-shaped, enlarged distal end of the tube. The </a:t>
            </a:r>
            <a:r>
              <a:rPr lang="en-US" b="1" dirty="0"/>
              <a:t>fimbriae</a:t>
            </a:r>
            <a:r>
              <a:rPr lang="en-US" dirty="0"/>
              <a:t> (finger-like projections) from the infundibulum "capture" the egg (ovum) when it is released from the ovary during ovulation.</a:t>
            </a:r>
          </a:p>
        </p:txBody>
      </p:sp>
    </p:spTree>
    <p:extLst>
      <p:ext uri="{BB962C8B-B14F-4D97-AF65-F5344CB8AC3E}">
        <p14:creationId xmlns:p14="http://schemas.microsoft.com/office/powerpoint/2010/main" val="2301642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620000" cy="5078313"/>
          </a:xfrm>
          <a:prstGeom prst="rect">
            <a:avLst/>
          </a:prstGeom>
        </p:spPr>
        <p:txBody>
          <a:bodyPr wrap="square">
            <a:spAutoFit/>
          </a:bodyPr>
          <a:lstStyle/>
          <a:p>
            <a:r>
              <a:rPr lang="en-US" b="1" dirty="0"/>
              <a:t>Functions of the Fallopian Tubes:</a:t>
            </a:r>
          </a:p>
          <a:p>
            <a:pPr>
              <a:buFont typeface="+mj-lt"/>
              <a:buAutoNum type="arabicPeriod"/>
            </a:pPr>
            <a:r>
              <a:rPr lang="en-US" b="1" dirty="0"/>
              <a:t>Passageway for Sperm and Ovum</a:t>
            </a:r>
            <a:r>
              <a:rPr lang="en-US" dirty="0"/>
              <a:t>:</a:t>
            </a:r>
          </a:p>
          <a:p>
            <a:pPr marL="742950" lvl="1" indent="-285750">
              <a:buFont typeface="+mj-lt"/>
              <a:buAutoNum type="arabicPeriod"/>
            </a:pPr>
            <a:r>
              <a:rPr lang="en-US" dirty="0"/>
              <a:t>The fallopian tubes provide a passageway where sperm can meet the ovum for fertilization.</a:t>
            </a:r>
          </a:p>
          <a:p>
            <a:pPr>
              <a:buFont typeface="+mj-lt"/>
              <a:buAutoNum type="arabicPeriod"/>
            </a:pPr>
            <a:r>
              <a:rPr lang="en-US" b="1" dirty="0"/>
              <a:t>Site of Fertilization</a:t>
            </a:r>
            <a:r>
              <a:rPr lang="en-US" dirty="0"/>
              <a:t>:</a:t>
            </a:r>
          </a:p>
          <a:p>
            <a:pPr marL="742950" lvl="1" indent="-285750">
              <a:buFont typeface="+mj-lt"/>
              <a:buAutoNum type="arabicPeriod"/>
            </a:pPr>
            <a:r>
              <a:rPr lang="en-US" dirty="0"/>
              <a:t>Fertilization typically occurs in the outer one-third of the fallopian tube, known as the ampulla.</a:t>
            </a:r>
          </a:p>
          <a:p>
            <a:pPr>
              <a:buFont typeface="+mj-lt"/>
              <a:buAutoNum type="arabicPeriod"/>
            </a:pPr>
            <a:r>
              <a:rPr lang="en-US" b="1" dirty="0"/>
              <a:t>Nourishing Environment</a:t>
            </a:r>
            <a:r>
              <a:rPr lang="en-US" dirty="0"/>
              <a:t>:</a:t>
            </a:r>
          </a:p>
          <a:p>
            <a:pPr marL="742950" lvl="1" indent="-285750">
              <a:buFont typeface="+mj-lt"/>
              <a:buAutoNum type="arabicPeriod"/>
            </a:pPr>
            <a:r>
              <a:rPr lang="en-US" dirty="0"/>
              <a:t>The tubes offer a safe and nourishing environment for the ovum or zygote (fertilized egg) to develop before moving to the uterus.</a:t>
            </a:r>
          </a:p>
          <a:p>
            <a:pPr>
              <a:buFont typeface="+mj-lt"/>
              <a:buAutoNum type="arabicPeriod"/>
            </a:pPr>
            <a:r>
              <a:rPr lang="en-US" b="1" dirty="0"/>
              <a:t>Transport of Ovum/Zygote</a:t>
            </a:r>
            <a:r>
              <a:rPr lang="en-US" dirty="0"/>
              <a:t>:</a:t>
            </a:r>
          </a:p>
          <a:p>
            <a:pPr marL="742950" lvl="1" indent="-285750">
              <a:buFont typeface="+mj-lt"/>
              <a:buAutoNum type="arabicPeriod"/>
            </a:pPr>
            <a:r>
              <a:rPr lang="en-US" dirty="0"/>
              <a:t>The fallopian tubes help transport the ovum or fertilized zygote toward the uterus for implantation.</a:t>
            </a:r>
          </a:p>
          <a:p>
            <a:r>
              <a:rPr lang="en-US" dirty="0"/>
              <a:t>Additionally:</a:t>
            </a:r>
          </a:p>
          <a:p>
            <a:pPr>
              <a:buFont typeface="Arial"/>
              <a:buChar char="•"/>
            </a:pPr>
            <a:r>
              <a:rPr lang="en-US" b="1" dirty="0"/>
              <a:t>Cilia Movement</a:t>
            </a:r>
            <a:r>
              <a:rPr lang="en-US" dirty="0"/>
              <a:t>: Cells within the fallopian tubes have cilia (hair-like projections) that beat rhythmically, helping move the ovum toward the uterus.</a:t>
            </a:r>
          </a:p>
          <a:p>
            <a:pPr>
              <a:buFont typeface="Arial"/>
              <a:buChar char="•"/>
            </a:pPr>
            <a:r>
              <a:rPr lang="en-US" b="1" dirty="0"/>
              <a:t>Protein-rich Fluid</a:t>
            </a:r>
            <a:r>
              <a:rPr lang="en-US" dirty="0"/>
              <a:t>: Other cells secrete a nourishing, protein-rich fluid to support the ovum after its release from the ovary.</a:t>
            </a:r>
          </a:p>
        </p:txBody>
      </p:sp>
    </p:spTree>
    <p:extLst>
      <p:ext uri="{BB962C8B-B14F-4D97-AF65-F5344CB8AC3E}">
        <p14:creationId xmlns:p14="http://schemas.microsoft.com/office/powerpoint/2010/main" val="3711533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74345"/>
            <a:ext cx="8077200" cy="5909310"/>
          </a:xfrm>
          <a:prstGeom prst="rect">
            <a:avLst/>
          </a:prstGeom>
        </p:spPr>
        <p:txBody>
          <a:bodyPr wrap="square">
            <a:spAutoFit/>
          </a:bodyPr>
          <a:lstStyle/>
          <a:p>
            <a:r>
              <a:rPr lang="en-US" b="1" dirty="0"/>
              <a:t>Ovaries Overview:</a:t>
            </a:r>
          </a:p>
          <a:p>
            <a:pPr>
              <a:buFont typeface="Arial"/>
              <a:buChar char="•"/>
            </a:pPr>
            <a:r>
              <a:rPr lang="en-US" b="1" dirty="0"/>
              <a:t>Structure and Location</a:t>
            </a:r>
            <a:r>
              <a:rPr lang="en-US" dirty="0"/>
              <a:t>:</a:t>
            </a:r>
          </a:p>
          <a:p>
            <a:pPr marL="742950" lvl="1" indent="-285750">
              <a:buFont typeface="Arial"/>
              <a:buChar char="•"/>
            </a:pPr>
            <a:r>
              <a:rPr lang="en-US" dirty="0"/>
              <a:t>The ovaries are two almond-shaped glands, approximately the size of a walnut.</a:t>
            </a:r>
          </a:p>
          <a:p>
            <a:pPr marL="742950" lvl="1" indent="-285750">
              <a:buFont typeface="Arial"/>
              <a:buChar char="•"/>
            </a:pPr>
            <a:r>
              <a:rPr lang="en-US" dirty="0"/>
              <a:t>Located in the lower abdominal cavity, one on each side of the uterus.</a:t>
            </a:r>
          </a:p>
          <a:p>
            <a:pPr marL="742950" lvl="1" indent="-285750">
              <a:buFont typeface="Arial"/>
              <a:buChar char="•"/>
            </a:pPr>
            <a:r>
              <a:rPr lang="en-US" dirty="0"/>
              <a:t>Held in place by ovarian and uterine ligaments.</a:t>
            </a:r>
          </a:p>
          <a:p>
            <a:pPr>
              <a:buFont typeface="Arial"/>
              <a:buChar char="•"/>
            </a:pPr>
            <a:r>
              <a:rPr lang="en-US" b="1" dirty="0"/>
              <a:t>Primary Functions</a:t>
            </a:r>
            <a:r>
              <a:rPr lang="en-US" dirty="0"/>
              <a:t>:</a:t>
            </a:r>
          </a:p>
          <a:p>
            <a:pPr marL="742950" lvl="1" indent="-285750">
              <a:buFont typeface="Arial"/>
              <a:buChar char="•"/>
            </a:pPr>
            <a:r>
              <a:rPr lang="en-US" b="1" dirty="0"/>
              <a:t>Hormone Production</a:t>
            </a:r>
            <a:r>
              <a:rPr lang="en-US" dirty="0"/>
              <a:t>: </a:t>
            </a:r>
          </a:p>
          <a:p>
            <a:pPr marL="1143000" lvl="2" indent="-228600">
              <a:buFont typeface="Arial"/>
              <a:buChar char="•"/>
            </a:pPr>
            <a:r>
              <a:rPr lang="en-US" dirty="0"/>
              <a:t>Produce hormones, chiefly </a:t>
            </a:r>
            <a:r>
              <a:rPr lang="en-US" b="1" dirty="0"/>
              <a:t>estrogen</a:t>
            </a:r>
            <a:r>
              <a:rPr lang="en-US" dirty="0"/>
              <a:t> and </a:t>
            </a:r>
            <a:r>
              <a:rPr lang="en-US" b="1" dirty="0"/>
              <a:t>progesterone</a:t>
            </a:r>
            <a:r>
              <a:rPr lang="en-US" dirty="0"/>
              <a:t>, which regulate the menstrual cycle and support reproductive health.</a:t>
            </a:r>
          </a:p>
          <a:p>
            <a:pPr marL="742950" lvl="1" indent="-285750">
              <a:buFont typeface="Arial"/>
              <a:buChar char="•"/>
            </a:pPr>
            <a:r>
              <a:rPr lang="en-US" b="1" dirty="0"/>
              <a:t>Ovum Maturation</a:t>
            </a:r>
            <a:r>
              <a:rPr lang="en-US" dirty="0"/>
              <a:t>: </a:t>
            </a:r>
          </a:p>
          <a:p>
            <a:pPr marL="1143000" lvl="2" indent="-228600">
              <a:buFont typeface="Arial"/>
              <a:buChar char="•"/>
            </a:pPr>
            <a:r>
              <a:rPr lang="en-US" dirty="0"/>
              <a:t>Stimulate the maturation of an ovum (egg) each menstrual cycle.</a:t>
            </a:r>
          </a:p>
          <a:p>
            <a:pPr>
              <a:buFont typeface="Arial"/>
              <a:buChar char="•"/>
            </a:pPr>
            <a:r>
              <a:rPr lang="en-US" b="1" dirty="0"/>
              <a:t>Oocyte Development</a:t>
            </a:r>
            <a:r>
              <a:rPr lang="en-US" dirty="0"/>
              <a:t>:</a:t>
            </a:r>
          </a:p>
          <a:p>
            <a:pPr marL="742950" lvl="1" indent="-285750">
              <a:buFont typeface="Arial"/>
              <a:buChar char="•"/>
            </a:pPr>
            <a:r>
              <a:rPr lang="en-US" dirty="0"/>
              <a:t>At birth, a female has all the oocytes (ova) she will have during her reproductive years—approximately </a:t>
            </a:r>
            <a:r>
              <a:rPr lang="en-US" b="1" dirty="0"/>
              <a:t>2 million oocytes</a:t>
            </a:r>
            <a:r>
              <a:rPr lang="en-US" dirty="0"/>
              <a:t>.</a:t>
            </a:r>
          </a:p>
          <a:p>
            <a:pPr marL="742950" lvl="1" indent="-285750">
              <a:buFont typeface="Arial"/>
              <a:buChar char="•"/>
            </a:pPr>
            <a:r>
              <a:rPr lang="en-US" dirty="0"/>
              <a:t>Over time, these oocytes degenerate, leaving only a few thousand by adulthood.</a:t>
            </a:r>
          </a:p>
          <a:p>
            <a:pPr marL="742950" lvl="1" indent="-285750">
              <a:buFont typeface="Arial"/>
              <a:buChar char="•"/>
            </a:pPr>
            <a:r>
              <a:rPr lang="en-US" dirty="0"/>
              <a:t>Approximately </a:t>
            </a:r>
            <a:r>
              <a:rPr lang="en-US" b="1" dirty="0"/>
              <a:t>400 oocytes</a:t>
            </a:r>
            <a:r>
              <a:rPr lang="en-US" dirty="0"/>
              <a:t> are released during the reproductive years, one per cycle.</a:t>
            </a:r>
          </a:p>
          <a:p>
            <a:pPr marL="742950" lvl="1" indent="-285750">
              <a:buFont typeface="Arial"/>
              <a:buChar char="•"/>
            </a:pPr>
            <a:r>
              <a:rPr lang="en-US" dirty="0"/>
              <a:t>After </a:t>
            </a:r>
            <a:r>
              <a:rPr lang="en-US" b="1" dirty="0"/>
              <a:t>menopause</a:t>
            </a:r>
            <a:r>
              <a:rPr lang="en-US" dirty="0"/>
              <a:t> (the climacteric), any remaining oocytes no longer respond to hormonal stimulation for maturation.</a:t>
            </a:r>
          </a:p>
        </p:txBody>
      </p:sp>
    </p:spTree>
    <p:extLst>
      <p:ext uri="{BB962C8B-B14F-4D97-AF65-F5344CB8AC3E}">
        <p14:creationId xmlns:p14="http://schemas.microsoft.com/office/powerpoint/2010/main" val="347976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7346"/>
            <a:ext cx="8382000" cy="5909310"/>
          </a:xfrm>
          <a:prstGeom prst="rect">
            <a:avLst/>
          </a:prstGeom>
        </p:spPr>
        <p:txBody>
          <a:bodyPr wrap="square">
            <a:spAutoFit/>
          </a:bodyPr>
          <a:lstStyle/>
          <a:p>
            <a:r>
              <a:rPr lang="en-US" b="1" dirty="0"/>
              <a:t>Pelvis</a:t>
            </a:r>
            <a:r>
              <a:rPr lang="en-US" dirty="0"/>
              <a:t>:</a:t>
            </a:r>
          </a:p>
          <a:p>
            <a:pPr>
              <a:buFont typeface="+mj-lt"/>
              <a:buAutoNum type="arabicPeriod"/>
            </a:pPr>
            <a:r>
              <a:rPr lang="en-US" dirty="0"/>
              <a:t>The bony pelvis occupies the lower portion of the trunk of the body.</a:t>
            </a:r>
          </a:p>
          <a:p>
            <a:pPr>
              <a:buFont typeface="+mj-lt"/>
              <a:buAutoNum type="arabicPeriod"/>
            </a:pPr>
            <a:r>
              <a:rPr lang="en-US" dirty="0"/>
              <a:t>Four bones attached to the lower spine form the pelvis:</a:t>
            </a:r>
          </a:p>
          <a:p>
            <a:pPr marL="742950" lvl="1" indent="-285750">
              <a:buFont typeface="+mj-lt"/>
              <a:buAutoNum type="arabicPeriod"/>
            </a:pPr>
            <a:r>
              <a:rPr lang="en-US" b="1" dirty="0"/>
              <a:t>Two innominate bones</a:t>
            </a:r>
            <a:endParaRPr lang="en-US" dirty="0"/>
          </a:p>
          <a:p>
            <a:pPr marL="742950" lvl="1" indent="-285750">
              <a:buFont typeface="+mj-lt"/>
              <a:buAutoNum type="arabicPeriod"/>
            </a:pPr>
            <a:r>
              <a:rPr lang="en-US" b="1" dirty="0"/>
              <a:t>Sacrum</a:t>
            </a:r>
            <a:endParaRPr lang="en-US" dirty="0"/>
          </a:p>
          <a:p>
            <a:pPr marL="742950" lvl="1" indent="-285750">
              <a:buFont typeface="+mj-lt"/>
              <a:buAutoNum type="arabicPeriod"/>
            </a:pPr>
            <a:r>
              <a:rPr lang="en-US" b="1" dirty="0"/>
              <a:t>Coccyx</a:t>
            </a:r>
            <a:endParaRPr lang="en-US" dirty="0"/>
          </a:p>
          <a:p>
            <a:pPr>
              <a:buFont typeface="+mj-lt"/>
              <a:buAutoNum type="arabicPeriod"/>
            </a:pPr>
            <a:r>
              <a:rPr lang="en-US" b="1" dirty="0"/>
              <a:t>Innominate Bones</a:t>
            </a:r>
            <a:r>
              <a:rPr lang="en-US" dirty="0"/>
              <a:t>:</a:t>
            </a:r>
          </a:p>
          <a:p>
            <a:pPr marL="742950" lvl="1" indent="-285750">
              <a:buFont typeface="+mj-lt"/>
              <a:buAutoNum type="arabicPeriod"/>
            </a:pPr>
            <a:r>
              <a:rPr lang="en-US" dirty="0"/>
              <a:t>Each innominate bone is made up of the </a:t>
            </a:r>
            <a:r>
              <a:rPr lang="en-US" b="1" dirty="0"/>
              <a:t>ilium</a:t>
            </a:r>
            <a:r>
              <a:rPr lang="en-US" dirty="0"/>
              <a:t>, </a:t>
            </a:r>
            <a:r>
              <a:rPr lang="en-US" b="1" dirty="0"/>
              <a:t>pubis</a:t>
            </a:r>
            <a:r>
              <a:rPr lang="en-US" dirty="0"/>
              <a:t>, and </a:t>
            </a:r>
            <a:r>
              <a:rPr lang="en-US" b="1" dirty="0"/>
              <a:t>ischium</a:t>
            </a:r>
            <a:r>
              <a:rPr lang="en-US" dirty="0"/>
              <a:t>, which are separate during childhood but fuse by adulthood.</a:t>
            </a:r>
          </a:p>
          <a:p>
            <a:pPr marL="742950" lvl="1" indent="-285750">
              <a:buFont typeface="+mj-lt"/>
              <a:buAutoNum type="arabicPeriod"/>
            </a:pPr>
            <a:r>
              <a:rPr lang="en-US" b="1" dirty="0"/>
              <a:t>Ilium</a:t>
            </a:r>
            <a:r>
              <a:rPr lang="en-US" dirty="0"/>
              <a:t>: The lateral portion of the hip bone.</a:t>
            </a:r>
          </a:p>
          <a:p>
            <a:pPr marL="742950" lvl="1" indent="-285750">
              <a:buFont typeface="+mj-lt"/>
              <a:buAutoNum type="arabicPeriod"/>
            </a:pPr>
            <a:r>
              <a:rPr lang="en-US" b="1" dirty="0"/>
              <a:t>Pubis</a:t>
            </a:r>
            <a:r>
              <a:rPr lang="en-US" dirty="0"/>
              <a:t>: The anterior portion of the hip bone. The ilium and pubis join to form the </a:t>
            </a:r>
            <a:r>
              <a:rPr lang="en-US" b="1" dirty="0"/>
              <a:t>symphysis pubis</a:t>
            </a:r>
            <a:r>
              <a:rPr lang="en-US" dirty="0"/>
              <a:t>.</a:t>
            </a:r>
          </a:p>
          <a:p>
            <a:pPr marL="742950" lvl="1" indent="-285750">
              <a:buFont typeface="+mj-lt"/>
              <a:buAutoNum type="arabicPeriod"/>
            </a:pPr>
            <a:r>
              <a:rPr lang="en-US" dirty="0"/>
              <a:t>The curved space under the symphysis pubis is called the </a:t>
            </a:r>
            <a:r>
              <a:rPr lang="en-US" b="1" dirty="0"/>
              <a:t>pubic arch</a:t>
            </a:r>
            <a:r>
              <a:rPr lang="en-US" dirty="0"/>
              <a:t>.</a:t>
            </a:r>
          </a:p>
          <a:p>
            <a:pPr marL="742950" lvl="1" indent="-285750">
              <a:buFont typeface="+mj-lt"/>
              <a:buAutoNum type="arabicPeriod"/>
            </a:pPr>
            <a:r>
              <a:rPr lang="en-US" b="1" dirty="0"/>
              <a:t>Ischium</a:t>
            </a:r>
            <a:r>
              <a:rPr lang="en-US" dirty="0"/>
              <a:t>: Located below the ilium, it supports the seated body. The </a:t>
            </a:r>
            <a:r>
              <a:rPr lang="en-US" b="1" dirty="0"/>
              <a:t>ischial spines</a:t>
            </a:r>
            <a:r>
              <a:rPr lang="en-US" dirty="0"/>
              <a:t>, one from each ischium, jut inward to varying degrees and serve as a reference point for the descent of the fetus during labor.</a:t>
            </a:r>
          </a:p>
          <a:p>
            <a:pPr>
              <a:buFont typeface="+mj-lt"/>
              <a:buAutoNum type="arabicPeriod"/>
            </a:pPr>
            <a:r>
              <a:rPr lang="en-US" b="1" dirty="0"/>
              <a:t>Sacrum and Coccyx</a:t>
            </a:r>
            <a:r>
              <a:rPr lang="en-US" dirty="0"/>
              <a:t>:</a:t>
            </a:r>
          </a:p>
          <a:p>
            <a:pPr marL="742950" lvl="1" indent="-285750">
              <a:buFont typeface="+mj-lt"/>
              <a:buAutoNum type="arabicPeriod"/>
            </a:pPr>
            <a:r>
              <a:rPr lang="en-US" dirty="0"/>
              <a:t>The </a:t>
            </a:r>
            <a:r>
              <a:rPr lang="en-US" b="1" dirty="0"/>
              <a:t>sacrum</a:t>
            </a:r>
            <a:r>
              <a:rPr lang="en-US" dirty="0"/>
              <a:t> consists of five fused, triangular vertebrae at the base of the spine.</a:t>
            </a:r>
          </a:p>
          <a:p>
            <a:pPr marL="742950" lvl="1" indent="-285750">
              <a:buFont typeface="+mj-lt"/>
              <a:buAutoNum type="arabicPeriod"/>
            </a:pPr>
            <a:r>
              <a:rPr lang="en-US" dirty="0"/>
              <a:t>The </a:t>
            </a:r>
            <a:r>
              <a:rPr lang="en-US" b="1" dirty="0"/>
              <a:t>sacrum</a:t>
            </a:r>
            <a:r>
              <a:rPr lang="en-US" dirty="0"/>
              <a:t> may jut into the pelvic cavity, causing a narrowing of the birth passageway.</a:t>
            </a:r>
          </a:p>
          <a:p>
            <a:pPr marL="742950" lvl="1" indent="-285750">
              <a:buFont typeface="+mj-lt"/>
              <a:buAutoNum type="arabicPeriod"/>
            </a:pPr>
            <a:r>
              <a:rPr lang="en-US" dirty="0"/>
              <a:t>The </a:t>
            </a:r>
            <a:r>
              <a:rPr lang="en-US" b="1" dirty="0"/>
              <a:t>coccyx</a:t>
            </a:r>
            <a:r>
              <a:rPr lang="en-US" dirty="0"/>
              <a:t> is the lowest part of the spine, located below the sacrum.</a:t>
            </a:r>
          </a:p>
        </p:txBody>
      </p:sp>
    </p:spTree>
    <p:extLst>
      <p:ext uri="{BB962C8B-B14F-4D97-AF65-F5344CB8AC3E}">
        <p14:creationId xmlns:p14="http://schemas.microsoft.com/office/powerpoint/2010/main" val="1545336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66800"/>
            <a:ext cx="7772400" cy="3139321"/>
          </a:xfrm>
          <a:prstGeom prst="rect">
            <a:avLst/>
          </a:prstGeom>
        </p:spPr>
        <p:txBody>
          <a:bodyPr wrap="square">
            <a:spAutoFit/>
          </a:bodyPr>
          <a:lstStyle/>
          <a:p>
            <a:r>
              <a:rPr lang="en-US" b="1" dirty="0"/>
              <a:t>Functions of the Bony Pelvis:</a:t>
            </a:r>
          </a:p>
          <a:p>
            <a:pPr>
              <a:buFont typeface="+mj-lt"/>
              <a:buAutoNum type="arabicPeriod"/>
            </a:pPr>
            <a:r>
              <a:rPr lang="en-US" b="1" dirty="0"/>
              <a:t>Supports and Distributes Body Weight</a:t>
            </a:r>
            <a:r>
              <a:rPr lang="en-US" dirty="0"/>
              <a:t>:</a:t>
            </a:r>
          </a:p>
          <a:p>
            <a:pPr marL="742950" lvl="1" indent="-285750">
              <a:buFont typeface="+mj-lt"/>
              <a:buAutoNum type="arabicPeriod"/>
            </a:pPr>
            <a:r>
              <a:rPr lang="en-US" dirty="0"/>
              <a:t>The pelvis bears and transfers the weight of the upper body to the lower limbs while maintaining balance during standing and walking.</a:t>
            </a:r>
          </a:p>
          <a:p>
            <a:pPr>
              <a:buFont typeface="+mj-lt"/>
              <a:buAutoNum type="arabicPeriod"/>
            </a:pPr>
            <a:r>
              <a:rPr lang="en-US" b="1" dirty="0"/>
              <a:t>Supports and Protects Pelvic Organs</a:t>
            </a:r>
            <a:r>
              <a:rPr lang="en-US" dirty="0"/>
              <a:t>:</a:t>
            </a:r>
          </a:p>
          <a:p>
            <a:pPr marL="742950" lvl="1" indent="-285750">
              <a:buFont typeface="+mj-lt"/>
              <a:buAutoNum type="arabicPeriod"/>
            </a:pPr>
            <a:r>
              <a:rPr lang="en-US" dirty="0"/>
              <a:t>The bony structure of the pelvis surrounds and protects the internal pelvic organs such as the bladder, rectum, and reproductive organs (uterus, ovaries, and vagina).</a:t>
            </a:r>
          </a:p>
          <a:p>
            <a:pPr>
              <a:buFont typeface="+mj-lt"/>
              <a:buAutoNum type="arabicPeriod"/>
            </a:pPr>
            <a:r>
              <a:rPr lang="en-US" b="1" dirty="0"/>
              <a:t>Forms the Birth Passageway</a:t>
            </a:r>
            <a:r>
              <a:rPr lang="en-US" dirty="0"/>
              <a:t>:</a:t>
            </a:r>
          </a:p>
          <a:p>
            <a:pPr marL="742950" lvl="1" indent="-285750">
              <a:buFont typeface="+mj-lt"/>
              <a:buAutoNum type="arabicPeriod"/>
            </a:pPr>
            <a:r>
              <a:rPr lang="en-US" dirty="0"/>
              <a:t>The pelvis provides the structural framework for the birth canal, enabling the passage of the baby during childbirth.</a:t>
            </a:r>
          </a:p>
        </p:txBody>
      </p:sp>
    </p:spTree>
    <p:extLst>
      <p:ext uri="{BB962C8B-B14F-4D97-AF65-F5344CB8AC3E}">
        <p14:creationId xmlns:p14="http://schemas.microsoft.com/office/powerpoint/2010/main" val="3387093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1295401"/>
            <a:ext cx="84105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294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74345"/>
            <a:ext cx="8305800" cy="4832092"/>
          </a:xfrm>
          <a:prstGeom prst="rect">
            <a:avLst/>
          </a:prstGeom>
        </p:spPr>
        <p:txBody>
          <a:bodyPr wrap="square">
            <a:spAutoFit/>
          </a:bodyPr>
          <a:lstStyle/>
          <a:p>
            <a:r>
              <a:rPr lang="en-US" b="1" dirty="0"/>
              <a:t>Types of </a:t>
            </a:r>
            <a:r>
              <a:rPr lang="en-US" b="1" dirty="0" err="1"/>
              <a:t>Pelves</a:t>
            </a:r>
            <a:r>
              <a:rPr lang="en-US" dirty="0"/>
              <a:t>:</a:t>
            </a:r>
          </a:p>
          <a:p>
            <a:pPr>
              <a:buFont typeface="+mj-lt"/>
              <a:buAutoNum type="arabicPeriod"/>
            </a:pPr>
            <a:r>
              <a:rPr lang="en-US" b="1" dirty="0" err="1"/>
              <a:t>Gynecoid</a:t>
            </a:r>
            <a:r>
              <a:rPr lang="en-US" b="1" dirty="0"/>
              <a:t> Pelvis</a:t>
            </a:r>
            <a:r>
              <a:rPr lang="en-US" dirty="0"/>
              <a:t>:</a:t>
            </a:r>
          </a:p>
          <a:p>
            <a:pPr marL="742950" lvl="1" indent="-285750">
              <a:buFont typeface="+mj-lt"/>
              <a:buAutoNum type="arabicPeriod"/>
            </a:pPr>
            <a:r>
              <a:rPr lang="en-US" dirty="0"/>
              <a:t>The classic female pelvis with rounded anterior and posterior segments.</a:t>
            </a:r>
          </a:p>
          <a:p>
            <a:pPr marL="742950" lvl="1" indent="-285750">
              <a:buFont typeface="+mj-lt"/>
              <a:buAutoNum type="arabicPeriod"/>
            </a:pPr>
            <a:r>
              <a:rPr lang="en-US" dirty="0"/>
              <a:t>Most favorable for vaginal birth.</a:t>
            </a:r>
          </a:p>
          <a:p>
            <a:pPr>
              <a:buFont typeface="+mj-lt"/>
              <a:buAutoNum type="arabicPeriod"/>
            </a:pPr>
            <a:r>
              <a:rPr lang="en-US" b="1" dirty="0"/>
              <a:t>Android Pelvis</a:t>
            </a:r>
            <a:r>
              <a:rPr lang="en-US" dirty="0"/>
              <a:t>:</a:t>
            </a:r>
          </a:p>
          <a:p>
            <a:pPr marL="742950" lvl="1" indent="-285750">
              <a:buFont typeface="+mj-lt"/>
              <a:buAutoNum type="arabicPeriod"/>
            </a:pPr>
            <a:r>
              <a:rPr lang="en-US" dirty="0"/>
              <a:t>Has a wedge-shaped inlet with a narrow anterior segment.</a:t>
            </a:r>
          </a:p>
          <a:p>
            <a:pPr marL="742950" lvl="1" indent="-285750">
              <a:buFont typeface="+mj-lt"/>
              <a:buAutoNum type="arabicPeriod"/>
            </a:pPr>
            <a:r>
              <a:rPr lang="en-US" dirty="0"/>
              <a:t>Typical of the male anatomy.</a:t>
            </a:r>
          </a:p>
          <a:p>
            <a:pPr>
              <a:buFont typeface="+mj-lt"/>
              <a:buAutoNum type="arabicPeriod"/>
            </a:pPr>
            <a:r>
              <a:rPr lang="en-US" b="1" dirty="0"/>
              <a:t>Anthropoid Pelvis</a:t>
            </a:r>
            <a:r>
              <a:rPr lang="en-US" dirty="0"/>
              <a:t>:</a:t>
            </a:r>
          </a:p>
          <a:p>
            <a:pPr marL="742950" lvl="1" indent="-285750">
              <a:buFont typeface="+mj-lt"/>
              <a:buAutoNum type="arabicPeriod"/>
            </a:pPr>
            <a:r>
              <a:rPr lang="en-US" dirty="0"/>
              <a:t>Anteroposterior diameter equals or exceeds its transverse diameter.</a:t>
            </a:r>
          </a:p>
          <a:p>
            <a:pPr marL="742950" lvl="1" indent="-285750">
              <a:buFont typeface="+mj-lt"/>
              <a:buAutoNum type="arabicPeriod"/>
            </a:pPr>
            <a:r>
              <a:rPr lang="en-US" dirty="0"/>
              <a:t>Long, narrow oval shape.</a:t>
            </a:r>
          </a:p>
          <a:p>
            <a:pPr marL="742950" lvl="1" indent="-285750">
              <a:buFont typeface="+mj-lt"/>
              <a:buAutoNum type="arabicPeriod"/>
            </a:pPr>
            <a:r>
              <a:rPr lang="en-US" dirty="0"/>
              <a:t>Women with this type can usually deliver vaginally, but the infant is more likely to be born in the occiput posterior (back of the fetal head toward the mother’s sacrum) position.</a:t>
            </a:r>
          </a:p>
          <a:p>
            <a:pPr>
              <a:buFont typeface="+mj-lt"/>
              <a:buAutoNum type="arabicPeriod"/>
            </a:pPr>
            <a:r>
              <a:rPr lang="en-US" b="1" dirty="0" err="1"/>
              <a:t>Platypelloid</a:t>
            </a:r>
            <a:r>
              <a:rPr lang="en-US" b="1" dirty="0"/>
              <a:t> Pelvis</a:t>
            </a:r>
            <a:r>
              <a:rPr lang="en-US" dirty="0"/>
              <a:t>:</a:t>
            </a:r>
          </a:p>
          <a:p>
            <a:pPr marL="742950" lvl="1" indent="-285750">
              <a:buFont typeface="+mj-lt"/>
              <a:buAutoNum type="arabicPeriod"/>
            </a:pPr>
            <a:r>
              <a:rPr lang="en-US" dirty="0"/>
              <a:t>Shortened anteroposterior diameter and a flat, transverse oval shape.</a:t>
            </a:r>
          </a:p>
          <a:p>
            <a:pPr marL="742950" lvl="1" indent="-285750">
              <a:buFont typeface="+mj-lt"/>
              <a:buAutoNum type="arabicPeriod"/>
            </a:pPr>
            <a:r>
              <a:rPr lang="en-US" dirty="0"/>
              <a:t>Unfavorable for vaginal birth.</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744741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7620000" cy="4555093"/>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False and true </a:t>
            </a:r>
            <a:r>
              <a:rPr lang="en-US" sz="2000" b="1" dirty="0" err="1">
                <a:solidFill>
                  <a:srgbClr val="FF0000"/>
                </a:solidFill>
                <a:latin typeface="Times New Roman" pitchFamily="18" charset="0"/>
                <a:cs typeface="Times New Roman" pitchFamily="18" charset="0"/>
              </a:rPr>
              <a:t>pelves</a:t>
            </a:r>
            <a:r>
              <a:rPr lang="en-US" sz="2000" b="1" dirty="0">
                <a:solidFill>
                  <a:srgbClr val="FF0000"/>
                </a:solidFill>
                <a:latin typeface="Times New Roman" pitchFamily="18" charset="0"/>
                <a:cs typeface="Times New Roman" pitchFamily="18" charset="0"/>
              </a:rPr>
              <a:t> </a:t>
            </a:r>
          </a:p>
          <a:p>
            <a:r>
              <a:rPr lang="en-US" b="1" dirty="0"/>
              <a:t>The Pelvis is Divided into</a:t>
            </a:r>
            <a:r>
              <a:rPr lang="en-US" dirty="0"/>
              <a:t>:</a:t>
            </a:r>
          </a:p>
          <a:p>
            <a:pPr>
              <a:buFont typeface="+mj-lt"/>
              <a:buAutoNum type="arabicPeriod"/>
            </a:pPr>
            <a:r>
              <a:rPr lang="en-US" b="1" dirty="0"/>
              <a:t>False Pelvis</a:t>
            </a:r>
            <a:r>
              <a:rPr lang="en-US" dirty="0"/>
              <a:t>:</a:t>
            </a:r>
          </a:p>
          <a:p>
            <a:pPr marL="742950" lvl="1" indent="-285750">
              <a:buFont typeface="+mj-lt"/>
              <a:buAutoNum type="arabicPeriod"/>
            </a:pPr>
            <a:r>
              <a:rPr lang="en-US" dirty="0"/>
              <a:t>The upper portion of the pelvis.</a:t>
            </a:r>
          </a:p>
          <a:p>
            <a:pPr marL="742950" lvl="1" indent="-285750">
              <a:buFont typeface="+mj-lt"/>
              <a:buAutoNum type="arabicPeriod"/>
            </a:pPr>
            <a:r>
              <a:rPr lang="en-US" dirty="0"/>
              <a:t>Supports the enlarging uterus and guides the fetus into the true pelvis.</a:t>
            </a:r>
          </a:p>
          <a:p>
            <a:pPr>
              <a:buFont typeface="+mj-lt"/>
              <a:buAutoNum type="arabicPeriod"/>
            </a:pPr>
            <a:r>
              <a:rPr lang="en-US" b="1" dirty="0"/>
              <a:t>True Pelvis</a:t>
            </a:r>
            <a:r>
              <a:rPr lang="en-US" dirty="0"/>
              <a:t>:</a:t>
            </a:r>
          </a:p>
          <a:p>
            <a:pPr marL="742950" lvl="1" indent="-285750">
              <a:buFont typeface="+mj-lt"/>
              <a:buAutoNum type="arabicPeriod"/>
            </a:pPr>
            <a:r>
              <a:rPr lang="en-US" dirty="0"/>
              <a:t>The lower portion of the pelvis, consisting of: </a:t>
            </a:r>
          </a:p>
          <a:p>
            <a:pPr marL="1143000" lvl="2" indent="-228600">
              <a:buFont typeface="+mj-lt"/>
              <a:buAutoNum type="arabicPeriod"/>
            </a:pPr>
            <a:r>
              <a:rPr lang="en-US" b="1" dirty="0"/>
              <a:t>Pelvic inlet</a:t>
            </a:r>
            <a:endParaRPr lang="en-US" dirty="0"/>
          </a:p>
          <a:p>
            <a:pPr marL="1143000" lvl="2" indent="-228600">
              <a:buFont typeface="+mj-lt"/>
              <a:buAutoNum type="arabicPeriod"/>
            </a:pPr>
            <a:r>
              <a:rPr lang="en-US" b="1" dirty="0"/>
              <a:t>Pelvic cavity</a:t>
            </a:r>
            <a:endParaRPr lang="en-US" dirty="0"/>
          </a:p>
          <a:p>
            <a:pPr marL="1143000" lvl="2" indent="-228600">
              <a:buFont typeface="+mj-lt"/>
              <a:buAutoNum type="arabicPeriod"/>
            </a:pPr>
            <a:r>
              <a:rPr lang="en-US" b="1" dirty="0"/>
              <a:t>Pelvic outlet</a:t>
            </a:r>
            <a:endParaRPr lang="en-US" dirty="0"/>
          </a:p>
          <a:p>
            <a:pPr marL="742950" lvl="1" indent="-285750">
              <a:buFont typeface="+mj-lt"/>
              <a:buAutoNum type="arabicPeriod"/>
            </a:pPr>
            <a:r>
              <a:rPr lang="en-US" dirty="0"/>
              <a:t>Dictates the bony limits of the birth canal, making it crucial for labor and delivery.</a:t>
            </a:r>
          </a:p>
          <a:p>
            <a:r>
              <a:rPr lang="en-US" b="1" dirty="0"/>
              <a:t>Division</a:t>
            </a:r>
            <a:r>
              <a:rPr lang="en-US" dirty="0"/>
              <a:t>:</a:t>
            </a:r>
          </a:p>
          <a:p>
            <a:pPr>
              <a:buFont typeface="Arial"/>
              <a:buChar char="•"/>
            </a:pPr>
            <a:r>
              <a:rPr lang="en-US" dirty="0"/>
              <a:t>The false and true </a:t>
            </a:r>
            <a:r>
              <a:rPr lang="en-US" dirty="0" err="1"/>
              <a:t>pelves</a:t>
            </a:r>
            <a:r>
              <a:rPr lang="en-US" dirty="0"/>
              <a:t> are separated by an imaginary line called the </a:t>
            </a:r>
            <a:r>
              <a:rPr lang="en-US" b="1" dirty="0" err="1"/>
              <a:t>linea</a:t>
            </a:r>
            <a:r>
              <a:rPr lang="en-US" b="1" dirty="0"/>
              <a:t> terminalis</a:t>
            </a:r>
            <a:r>
              <a:rPr lang="en-US" dirty="0"/>
              <a:t>, which extends from the sacroiliac joint to the anterior </a:t>
            </a:r>
            <a:r>
              <a:rPr lang="en-US" dirty="0" err="1"/>
              <a:t>iliopubic</a:t>
            </a:r>
            <a:r>
              <a:rPr lang="en-US" dirty="0"/>
              <a:t> prominence.</a:t>
            </a:r>
          </a:p>
        </p:txBody>
      </p:sp>
    </p:spTree>
    <p:extLst>
      <p:ext uri="{BB962C8B-B14F-4D97-AF65-F5344CB8AC3E}">
        <p14:creationId xmlns:p14="http://schemas.microsoft.com/office/powerpoint/2010/main" val="368427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153400" cy="5386090"/>
          </a:xfrm>
          <a:prstGeom prst="rect">
            <a:avLst/>
          </a:prstGeom>
        </p:spPr>
        <p:txBody>
          <a:bodyPr wrap="square">
            <a:spAutoFit/>
          </a:bodyPr>
          <a:lstStyle/>
          <a:p>
            <a:r>
              <a:rPr lang="en-US" b="1" dirty="0" smtClean="0"/>
              <a:t>Age </a:t>
            </a:r>
            <a:r>
              <a:rPr lang="en-US" b="1" dirty="0"/>
              <a:t>of </a:t>
            </a:r>
            <a:r>
              <a:rPr lang="en-US" b="1" dirty="0" smtClean="0"/>
              <a:t>Onset</a:t>
            </a:r>
            <a:r>
              <a:rPr lang="en-US" sz="2000" dirty="0">
                <a:solidFill>
                  <a:prstClr val="black"/>
                </a:solidFill>
                <a:latin typeface="Times New Roman" panose="02020603050405020304" pitchFamily="18" charset="0"/>
                <a:cs typeface="Times New Roman" panose="02020603050405020304" pitchFamily="18" charset="0"/>
              </a:rPr>
              <a:t> Puberty </a:t>
            </a:r>
            <a:r>
              <a:rPr lang="en-US" dirty="0" smtClean="0"/>
              <a:t>:</a:t>
            </a:r>
            <a:endParaRPr lang="en-US" dirty="0"/>
          </a:p>
          <a:p>
            <a:pPr marL="742950" lvl="1" indent="-285750">
              <a:buFont typeface="+mj-lt"/>
              <a:buAutoNum type="arabicPeriod"/>
            </a:pPr>
            <a:r>
              <a:rPr lang="en-US" dirty="0"/>
              <a:t>Hormonal changes typically begin between ages 10 and 16.</a:t>
            </a:r>
          </a:p>
          <a:p>
            <a:pPr>
              <a:buFont typeface="+mj-lt"/>
              <a:buAutoNum type="arabicPeriod"/>
            </a:pPr>
            <a:r>
              <a:rPr lang="en-US" b="1" dirty="0"/>
              <a:t>Physical Changes</a:t>
            </a:r>
            <a:r>
              <a:rPr lang="en-US" dirty="0"/>
              <a:t>:</a:t>
            </a:r>
          </a:p>
          <a:p>
            <a:pPr marL="742950" lvl="1" indent="-285750">
              <a:buFont typeface="+mj-lt"/>
              <a:buAutoNum type="arabicPeriod"/>
            </a:pPr>
            <a:r>
              <a:rPr lang="en-US" dirty="0"/>
              <a:t>Increase in penis and testes size.</a:t>
            </a:r>
          </a:p>
          <a:p>
            <a:pPr marL="742950" lvl="1" indent="-285750">
              <a:buFont typeface="+mj-lt"/>
              <a:buAutoNum type="arabicPeriod"/>
            </a:pPr>
            <a:r>
              <a:rPr lang="en-US" dirty="0"/>
              <a:t>Growth spurts.</a:t>
            </a:r>
          </a:p>
          <a:p>
            <a:pPr marL="742950" lvl="1" indent="-285750">
              <a:buFont typeface="+mj-lt"/>
              <a:buAutoNum type="arabicPeriod"/>
            </a:pPr>
            <a:r>
              <a:rPr lang="en-US" dirty="0"/>
              <a:t>Development of secondary sex characteristics like pubic hair, facial hair, and a deeper voice.</a:t>
            </a:r>
          </a:p>
          <a:p>
            <a:pPr>
              <a:buFont typeface="+mj-lt"/>
              <a:buAutoNum type="arabicPeriod"/>
            </a:pPr>
            <a:r>
              <a:rPr lang="en-US" b="1" dirty="0"/>
              <a:t>Testosterone</a:t>
            </a:r>
            <a:r>
              <a:rPr lang="en-US" dirty="0"/>
              <a:t>:</a:t>
            </a:r>
          </a:p>
          <a:p>
            <a:pPr marL="742950" lvl="1" indent="-285750">
              <a:buFont typeface="+mj-lt"/>
              <a:buAutoNum type="arabicPeriod"/>
            </a:pPr>
            <a:r>
              <a:rPr lang="en-US" dirty="0"/>
              <a:t>This primary male sex hormone causes boys to grow taller, become more muscular, and develop secondary sex characteristics.</a:t>
            </a:r>
          </a:p>
          <a:p>
            <a:pPr marL="742950" lvl="1" indent="-285750">
              <a:buFont typeface="+mj-lt"/>
              <a:buAutoNum type="arabicPeriod"/>
            </a:pPr>
            <a:r>
              <a:rPr lang="en-US" dirty="0"/>
              <a:t>Testosterone levels are constant but may decrease with age, reaching about 50% of peak levels by age 80.</a:t>
            </a:r>
          </a:p>
          <a:p>
            <a:pPr>
              <a:buFont typeface="+mj-lt"/>
              <a:buAutoNum type="arabicPeriod"/>
            </a:pPr>
            <a:r>
              <a:rPr lang="en-US" b="1" dirty="0"/>
              <a:t>Voice Changes</a:t>
            </a:r>
            <a:r>
              <a:rPr lang="en-US" dirty="0"/>
              <a:t>:</a:t>
            </a:r>
          </a:p>
          <a:p>
            <a:pPr marL="742950" lvl="1" indent="-285750">
              <a:buFont typeface="+mj-lt"/>
              <a:buAutoNum type="arabicPeriod"/>
            </a:pPr>
            <a:r>
              <a:rPr lang="en-US" dirty="0"/>
              <a:t>The voice deepens, often characterized by squeaks or cracks before reaching its final pitch.</a:t>
            </a:r>
          </a:p>
          <a:p>
            <a:pPr>
              <a:buFont typeface="+mj-lt"/>
              <a:buAutoNum type="arabicPeriod"/>
            </a:pPr>
            <a:r>
              <a:rPr lang="en-US" b="1" dirty="0"/>
              <a:t>Nocturnal Emissions</a:t>
            </a:r>
            <a:r>
              <a:rPr lang="en-US" dirty="0"/>
              <a:t>:</a:t>
            </a:r>
          </a:p>
          <a:p>
            <a:pPr marL="742950" lvl="1" indent="-285750">
              <a:buFont typeface="+mj-lt"/>
              <a:buAutoNum type="arabicPeriod"/>
            </a:pPr>
            <a:r>
              <a:rPr lang="en-US" dirty="0"/>
              <a:t>"Wet dreams" can occur without sexual stimulation and usually don't contain sperm.</a:t>
            </a:r>
          </a:p>
          <a:p>
            <a:pPr marL="342900" indent="-342900">
              <a:buFont typeface="Arial" panose="020B0604020202020204" pitchFamily="34" charset="0"/>
              <a:buChar char="•"/>
            </a:pPr>
            <a:endParaRPr lang="en-US" sz="2000" b="1" dirty="0"/>
          </a:p>
        </p:txBody>
      </p:sp>
    </p:spTree>
    <p:extLst>
      <p:ext uri="{BB962C8B-B14F-4D97-AF65-F5344CB8AC3E}">
        <p14:creationId xmlns:p14="http://schemas.microsoft.com/office/powerpoint/2010/main" val="1450033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010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911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58847"/>
            <a:ext cx="8610600" cy="6771084"/>
          </a:xfrm>
          <a:prstGeom prst="rect">
            <a:avLst/>
          </a:prstGeom>
        </p:spPr>
        <p:txBody>
          <a:bodyPr wrap="square">
            <a:spAutoFit/>
          </a:bodyPr>
          <a:lstStyle/>
          <a:p>
            <a:r>
              <a:rPr lang="en-US" b="1" dirty="0"/>
              <a:t>Pelvic Inlet</a:t>
            </a:r>
            <a:r>
              <a:rPr lang="en-US" dirty="0"/>
              <a:t>:</a:t>
            </a:r>
          </a:p>
          <a:p>
            <a:pPr>
              <a:buFont typeface="Arial"/>
              <a:buChar char="•"/>
            </a:pPr>
            <a:r>
              <a:rPr lang="en-US" dirty="0"/>
              <a:t>Located just below the </a:t>
            </a:r>
            <a:r>
              <a:rPr lang="en-US" b="1" dirty="0" err="1"/>
              <a:t>linea</a:t>
            </a:r>
            <a:r>
              <a:rPr lang="en-US" b="1" dirty="0"/>
              <a:t> terminalis</a:t>
            </a:r>
            <a:r>
              <a:rPr lang="en-US" dirty="0"/>
              <a:t>, the pelvic inlet has several obstetrically important diameters.</a:t>
            </a:r>
          </a:p>
          <a:p>
            <a:pPr>
              <a:buFont typeface="+mj-lt"/>
              <a:buAutoNum type="arabicPeriod"/>
            </a:pPr>
            <a:r>
              <a:rPr lang="en-US" b="1" dirty="0"/>
              <a:t>Anteroposterior Diameter</a:t>
            </a:r>
            <a:r>
              <a:rPr lang="en-US" dirty="0"/>
              <a:t>:</a:t>
            </a:r>
          </a:p>
          <a:p>
            <a:pPr marL="742950" lvl="1" indent="-285750">
              <a:buFont typeface="+mj-lt"/>
              <a:buAutoNum type="arabicPeriod"/>
            </a:pPr>
            <a:r>
              <a:rPr lang="en-US" dirty="0"/>
              <a:t>Measured between the </a:t>
            </a:r>
            <a:r>
              <a:rPr lang="en-US" b="1" dirty="0"/>
              <a:t>symphysis pubis</a:t>
            </a:r>
            <a:r>
              <a:rPr lang="en-US" dirty="0"/>
              <a:t> and the </a:t>
            </a:r>
            <a:r>
              <a:rPr lang="en-US" b="1" dirty="0"/>
              <a:t>sacrum</a:t>
            </a:r>
            <a:r>
              <a:rPr lang="en-US" dirty="0"/>
              <a:t>.</a:t>
            </a:r>
          </a:p>
          <a:p>
            <a:pPr marL="742950" lvl="1" indent="-285750">
              <a:buFont typeface="+mj-lt"/>
              <a:buAutoNum type="arabicPeriod"/>
            </a:pPr>
            <a:r>
              <a:rPr lang="en-US" dirty="0"/>
              <a:t>This is the shortest inlet diameter.</a:t>
            </a:r>
          </a:p>
          <a:p>
            <a:pPr>
              <a:buFont typeface="+mj-lt"/>
              <a:buAutoNum type="arabicPeriod"/>
            </a:pPr>
            <a:r>
              <a:rPr lang="en-US" b="1" dirty="0"/>
              <a:t>Transverse Diameter</a:t>
            </a:r>
            <a:r>
              <a:rPr lang="en-US" dirty="0"/>
              <a:t>:</a:t>
            </a:r>
          </a:p>
          <a:p>
            <a:pPr marL="742950" lvl="1" indent="-285750">
              <a:buFont typeface="+mj-lt"/>
              <a:buAutoNum type="arabicPeriod"/>
            </a:pPr>
            <a:r>
              <a:rPr lang="en-US" dirty="0"/>
              <a:t>Measured across the </a:t>
            </a:r>
            <a:r>
              <a:rPr lang="en-US" b="1" dirty="0" err="1"/>
              <a:t>linea</a:t>
            </a:r>
            <a:r>
              <a:rPr lang="en-US" b="1" dirty="0"/>
              <a:t> terminalis</a:t>
            </a:r>
            <a:r>
              <a:rPr lang="en-US" dirty="0"/>
              <a:t>.</a:t>
            </a:r>
          </a:p>
          <a:p>
            <a:pPr marL="742950" lvl="1" indent="-285750">
              <a:buFont typeface="+mj-lt"/>
              <a:buAutoNum type="arabicPeriod"/>
            </a:pPr>
            <a:r>
              <a:rPr lang="en-US" dirty="0"/>
              <a:t>This is the largest inlet diameter.</a:t>
            </a:r>
          </a:p>
          <a:p>
            <a:pPr>
              <a:buFont typeface="+mj-lt"/>
              <a:buAutoNum type="arabicPeriod"/>
            </a:pPr>
            <a:r>
              <a:rPr lang="en-US" b="1" dirty="0"/>
              <a:t>Oblique Diameters</a:t>
            </a:r>
            <a:r>
              <a:rPr lang="en-US" dirty="0"/>
              <a:t>:</a:t>
            </a:r>
          </a:p>
          <a:p>
            <a:pPr marL="742950" lvl="1" indent="-285750">
              <a:buFont typeface="+mj-lt"/>
              <a:buAutoNum type="arabicPeriod"/>
            </a:pPr>
            <a:r>
              <a:rPr lang="en-US" dirty="0"/>
              <a:t>Measured from the </a:t>
            </a:r>
            <a:r>
              <a:rPr lang="en-US" b="1" dirty="0"/>
              <a:t>right or left sacroiliac joint</a:t>
            </a:r>
            <a:r>
              <a:rPr lang="en-US" dirty="0"/>
              <a:t> to the prominence of the </a:t>
            </a:r>
            <a:r>
              <a:rPr lang="en-US" b="1" dirty="0" err="1"/>
              <a:t>linea</a:t>
            </a:r>
            <a:r>
              <a:rPr lang="en-US" b="1" dirty="0"/>
              <a:t> terminalis</a:t>
            </a:r>
            <a:r>
              <a:rPr lang="en-US" dirty="0"/>
              <a:t>.</a:t>
            </a:r>
          </a:p>
          <a:p>
            <a:r>
              <a:rPr lang="en-US" b="1" dirty="0"/>
              <a:t>Measurements of the Pelvic Inlet</a:t>
            </a:r>
            <a:r>
              <a:rPr lang="en-US" dirty="0"/>
              <a:t>:</a:t>
            </a:r>
          </a:p>
          <a:p>
            <a:pPr>
              <a:buFont typeface="Arial"/>
              <a:buChar char="•"/>
            </a:pPr>
            <a:r>
              <a:rPr lang="en-US" b="1" dirty="0"/>
              <a:t>Diagonal Conjugate</a:t>
            </a:r>
            <a:r>
              <a:rPr lang="en-US" dirty="0"/>
              <a:t>:</a:t>
            </a:r>
          </a:p>
          <a:p>
            <a:pPr marL="742950" lvl="1" indent="-285750">
              <a:buFont typeface="Arial"/>
              <a:buChar char="•"/>
            </a:pPr>
            <a:r>
              <a:rPr lang="en-US" dirty="0"/>
              <a:t>The distance between the </a:t>
            </a:r>
            <a:r>
              <a:rPr lang="en-US" b="1" dirty="0"/>
              <a:t>suprapubic angle</a:t>
            </a:r>
            <a:r>
              <a:rPr lang="en-US" dirty="0"/>
              <a:t> and the </a:t>
            </a:r>
            <a:r>
              <a:rPr lang="en-US" b="1" dirty="0"/>
              <a:t>sacral promontory</a:t>
            </a:r>
            <a:r>
              <a:rPr lang="en-US" dirty="0"/>
              <a:t>.</a:t>
            </a:r>
          </a:p>
          <a:p>
            <a:pPr marL="742950" lvl="1" indent="-285750">
              <a:buFont typeface="Arial"/>
              <a:buChar char="•"/>
            </a:pPr>
            <a:r>
              <a:rPr lang="en-US" dirty="0"/>
              <a:t>Assessed during a manual pelvic examination by a healthcare provider.</a:t>
            </a:r>
          </a:p>
          <a:p>
            <a:pPr>
              <a:buFont typeface="Arial"/>
              <a:buChar char="•"/>
            </a:pPr>
            <a:r>
              <a:rPr lang="en-US" b="1" dirty="0"/>
              <a:t>Obstetric Conjugate</a:t>
            </a:r>
            <a:r>
              <a:rPr lang="en-US" dirty="0"/>
              <a:t> (the smallest inlet diameter):</a:t>
            </a:r>
          </a:p>
          <a:p>
            <a:pPr marL="742950" lvl="1" indent="-285750">
              <a:buFont typeface="Arial"/>
              <a:buChar char="•"/>
            </a:pPr>
            <a:r>
              <a:rPr lang="en-US" dirty="0"/>
              <a:t>Estimated by subtracting </a:t>
            </a:r>
            <a:r>
              <a:rPr lang="en-US" b="1" dirty="0"/>
              <a:t>1.5 to 2 cm</a:t>
            </a:r>
            <a:r>
              <a:rPr lang="en-US" dirty="0"/>
              <a:t> from the diagonal conjugate (approximate thickness of the pubic bone).</a:t>
            </a:r>
          </a:p>
          <a:p>
            <a:pPr marL="742950" lvl="1" indent="-285750">
              <a:buFont typeface="Arial"/>
              <a:buChar char="•"/>
            </a:pPr>
            <a:r>
              <a:rPr lang="en-US" dirty="0"/>
              <a:t>This measurement determines whether the fetus can pass through the birth canal.</a:t>
            </a:r>
          </a:p>
          <a:p>
            <a:pPr>
              <a:buFont typeface="Arial"/>
              <a:buChar char="•"/>
            </a:pPr>
            <a:r>
              <a:rPr lang="en-US" b="1" dirty="0"/>
              <a:t>Transverse Diameter</a:t>
            </a:r>
            <a:r>
              <a:rPr lang="en-US" dirty="0"/>
              <a:t>:</a:t>
            </a:r>
          </a:p>
          <a:p>
            <a:pPr marL="742950" lvl="1" indent="-285750">
              <a:buFont typeface="Arial"/>
              <a:buChar char="•"/>
            </a:pPr>
            <a:r>
              <a:rPr lang="en-US" dirty="0"/>
              <a:t>The largest diameter of the inlet.</a:t>
            </a:r>
          </a:p>
          <a:p>
            <a:pPr marL="742950" lvl="1" indent="-285750">
              <a:buFont typeface="Arial"/>
              <a:buChar char="•"/>
            </a:pPr>
            <a:r>
              <a:rPr lang="en-US" dirty="0"/>
              <a:t>It determines the shape of the inlet.</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258992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7346"/>
            <a:ext cx="8458200" cy="6186309"/>
          </a:xfrm>
          <a:prstGeom prst="rect">
            <a:avLst/>
          </a:prstGeom>
        </p:spPr>
        <p:txBody>
          <a:bodyPr wrap="square">
            <a:spAutoFit/>
          </a:bodyPr>
          <a:lstStyle/>
          <a:p>
            <a:r>
              <a:rPr lang="en-US" b="1" dirty="0"/>
              <a:t>Pelvic Outlet</a:t>
            </a:r>
            <a:r>
              <a:rPr lang="en-US" dirty="0"/>
              <a:t>:</a:t>
            </a:r>
          </a:p>
          <a:p>
            <a:pPr>
              <a:buFont typeface="+mj-lt"/>
              <a:buAutoNum type="arabicPeriod"/>
            </a:pPr>
            <a:r>
              <a:rPr lang="en-US" b="1" dirty="0"/>
              <a:t>Transverse Diameter</a:t>
            </a:r>
            <a:r>
              <a:rPr lang="en-US" dirty="0"/>
              <a:t>:</a:t>
            </a:r>
          </a:p>
          <a:p>
            <a:pPr marL="742950" lvl="1" indent="-285750">
              <a:buFont typeface="+mj-lt"/>
              <a:buAutoNum type="arabicPeriod"/>
            </a:pPr>
            <a:r>
              <a:rPr lang="en-US" dirty="0"/>
              <a:t>Measured as the distance between the inner surfaces of the </a:t>
            </a:r>
            <a:r>
              <a:rPr lang="en-US" b="1" dirty="0"/>
              <a:t>ischial </a:t>
            </a:r>
            <a:r>
              <a:rPr lang="en-US" b="1" dirty="0" err="1"/>
              <a:t>tuberosities</a:t>
            </a:r>
            <a:r>
              <a:rPr lang="en-US" dirty="0"/>
              <a:t>.</a:t>
            </a:r>
          </a:p>
          <a:p>
            <a:pPr marL="742950" lvl="1" indent="-285750">
              <a:buFont typeface="+mj-lt"/>
              <a:buAutoNum type="arabicPeriod"/>
            </a:pPr>
            <a:r>
              <a:rPr lang="en-US" dirty="0"/>
              <a:t>Known as the </a:t>
            </a:r>
            <a:r>
              <a:rPr lang="en-US" b="1" dirty="0" err="1"/>
              <a:t>biischial</a:t>
            </a:r>
            <a:r>
              <a:rPr lang="en-US" b="1" dirty="0"/>
              <a:t> diameter</a:t>
            </a:r>
            <a:r>
              <a:rPr lang="en-US" dirty="0"/>
              <a:t>.</a:t>
            </a:r>
          </a:p>
          <a:p>
            <a:pPr>
              <a:buFont typeface="+mj-lt"/>
              <a:buAutoNum type="arabicPeriod"/>
            </a:pPr>
            <a:r>
              <a:rPr lang="en-US" b="1" dirty="0"/>
              <a:t>Anteroposterior Measurement</a:t>
            </a:r>
            <a:r>
              <a:rPr lang="en-US" dirty="0"/>
              <a:t>:</a:t>
            </a:r>
          </a:p>
          <a:p>
            <a:pPr marL="742950" lvl="1" indent="-285750">
              <a:buFont typeface="+mj-lt"/>
              <a:buAutoNum type="arabicPeriod"/>
            </a:pPr>
            <a:r>
              <a:rPr lang="en-US" dirty="0"/>
              <a:t>The distance between the lower border of the </a:t>
            </a:r>
            <a:r>
              <a:rPr lang="en-US" b="1" dirty="0"/>
              <a:t>symphysis pubis</a:t>
            </a:r>
            <a:r>
              <a:rPr lang="en-US" dirty="0"/>
              <a:t> and the tip of the </a:t>
            </a:r>
            <a:r>
              <a:rPr lang="en-US" b="1" dirty="0"/>
              <a:t>sacrum</a:t>
            </a:r>
            <a:r>
              <a:rPr lang="en-US" dirty="0"/>
              <a:t>.</a:t>
            </a:r>
          </a:p>
          <a:p>
            <a:pPr marL="742950" lvl="1" indent="-285750">
              <a:buFont typeface="+mj-lt"/>
              <a:buAutoNum type="arabicPeriod"/>
            </a:pPr>
            <a:r>
              <a:rPr lang="en-US" dirty="0"/>
              <a:t>This can be measured by vaginal examination.</a:t>
            </a:r>
          </a:p>
          <a:p>
            <a:pPr>
              <a:buFont typeface="+mj-lt"/>
              <a:buAutoNum type="arabicPeriod"/>
            </a:pPr>
            <a:r>
              <a:rPr lang="en-US" b="1" dirty="0"/>
              <a:t>Sagittal Diameters</a:t>
            </a:r>
            <a:r>
              <a:rPr lang="en-US" dirty="0"/>
              <a:t>:</a:t>
            </a:r>
          </a:p>
          <a:p>
            <a:pPr marL="742950" lvl="1" indent="-285750">
              <a:buFont typeface="+mj-lt"/>
              <a:buAutoNum type="arabicPeriod"/>
            </a:pPr>
            <a:r>
              <a:rPr lang="en-US" dirty="0"/>
              <a:t>Measured from the middle of the transverse diameter to the </a:t>
            </a:r>
            <a:r>
              <a:rPr lang="en-US" b="1" dirty="0"/>
              <a:t>pubic bone</a:t>
            </a:r>
            <a:r>
              <a:rPr lang="en-US" dirty="0"/>
              <a:t> anteriorly and to the </a:t>
            </a:r>
            <a:r>
              <a:rPr lang="en-US" b="1" dirty="0" err="1"/>
              <a:t>sacrococcygeal</a:t>
            </a:r>
            <a:r>
              <a:rPr lang="en-US" b="1" dirty="0"/>
              <a:t> bone</a:t>
            </a:r>
            <a:r>
              <a:rPr lang="en-US" dirty="0"/>
              <a:t> posteriorly.</a:t>
            </a:r>
          </a:p>
          <a:p>
            <a:pPr>
              <a:buFont typeface="+mj-lt"/>
              <a:buAutoNum type="arabicPeriod"/>
            </a:pPr>
            <a:r>
              <a:rPr lang="en-US" b="1" dirty="0"/>
              <a:t>Coccyx</a:t>
            </a:r>
            <a:r>
              <a:rPr lang="en-US" dirty="0"/>
              <a:t>:</a:t>
            </a:r>
          </a:p>
          <a:p>
            <a:pPr marL="742950" lvl="1" indent="-285750">
              <a:buFont typeface="+mj-lt"/>
              <a:buAutoNum type="arabicPeriod"/>
            </a:pPr>
            <a:r>
              <a:rPr lang="en-US" dirty="0"/>
              <a:t>The coccyx can move or break during the passage of the fetal head.</a:t>
            </a:r>
          </a:p>
          <a:p>
            <a:pPr marL="742950" lvl="1" indent="-285750">
              <a:buFont typeface="+mj-lt"/>
              <a:buAutoNum type="arabicPeriod"/>
            </a:pPr>
            <a:r>
              <a:rPr lang="en-US" dirty="0"/>
              <a:t>An </a:t>
            </a:r>
            <a:r>
              <a:rPr lang="en-US" b="1" dirty="0"/>
              <a:t>immobile coccyx</a:t>
            </a:r>
            <a:r>
              <a:rPr lang="en-US" dirty="0"/>
              <a:t> can decrease the size of the pelvic outlet, potentially making vaginal birth difficult.</a:t>
            </a:r>
          </a:p>
          <a:p>
            <a:pPr>
              <a:buFont typeface="+mj-lt"/>
              <a:buAutoNum type="arabicPeriod"/>
            </a:pPr>
            <a:r>
              <a:rPr lang="en-US" b="1" dirty="0"/>
              <a:t>Pubic Arch</a:t>
            </a:r>
            <a:r>
              <a:rPr lang="en-US" dirty="0"/>
              <a:t>:</a:t>
            </a:r>
          </a:p>
          <a:p>
            <a:pPr marL="742950" lvl="1" indent="-285750">
              <a:buFont typeface="+mj-lt"/>
              <a:buAutoNum type="arabicPeriod"/>
            </a:pPr>
            <a:r>
              <a:rPr lang="en-US" dirty="0"/>
              <a:t>A narrow </a:t>
            </a:r>
            <a:r>
              <a:rPr lang="en-US" b="1" dirty="0"/>
              <a:t>pubic arch</a:t>
            </a:r>
            <a:r>
              <a:rPr lang="en-US" dirty="0"/>
              <a:t> can also affect the passage of the fetal head through the birth canal.</a:t>
            </a:r>
          </a:p>
          <a:p>
            <a:r>
              <a:rPr lang="en-US" b="1" dirty="0"/>
              <a:t>Importance of Adequate Pelvic Measurements</a:t>
            </a:r>
            <a:r>
              <a:rPr lang="en-US" dirty="0"/>
              <a:t>:</a:t>
            </a:r>
          </a:p>
          <a:p>
            <a:pPr>
              <a:buFont typeface="Arial"/>
              <a:buChar char="•"/>
            </a:pPr>
            <a:r>
              <a:rPr lang="en-US" dirty="0"/>
              <a:t>Adequate pelvic measurements are essential for a successful vaginal birth.</a:t>
            </a:r>
          </a:p>
          <a:p>
            <a:pPr>
              <a:buFont typeface="Arial"/>
              <a:buChar char="•"/>
            </a:pPr>
            <a:r>
              <a:rPr lang="en-US" dirty="0"/>
              <a:t>Conditions like a history of </a:t>
            </a:r>
            <a:r>
              <a:rPr lang="en-US" b="1" dirty="0"/>
              <a:t>pelvic fractures</a:t>
            </a:r>
            <a:r>
              <a:rPr lang="en-US" dirty="0"/>
              <a:t> or </a:t>
            </a:r>
            <a:r>
              <a:rPr lang="en-US" b="1" dirty="0"/>
              <a:t>rickets</a:t>
            </a:r>
            <a:r>
              <a:rPr lang="en-US" dirty="0"/>
              <a:t> can result in a small pelvis, potentially necessitating a </a:t>
            </a:r>
            <a:r>
              <a:rPr lang="en-US" b="1" dirty="0"/>
              <a:t>cesarean section</a:t>
            </a:r>
            <a:r>
              <a:rPr lang="en-US" dirty="0"/>
              <a:t> for delivery.</a:t>
            </a:r>
          </a:p>
        </p:txBody>
      </p:sp>
    </p:spTree>
    <p:extLst>
      <p:ext uri="{BB962C8B-B14F-4D97-AF65-F5344CB8AC3E}">
        <p14:creationId xmlns:p14="http://schemas.microsoft.com/office/powerpoint/2010/main" val="1105377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7535694" cy="426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682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638175"/>
            <a:ext cx="826770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642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533400" y="529694"/>
            <a:ext cx="8382000"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anose="020B0604020202020204" pitchFamily="34" charset="0"/>
              </a:rPr>
              <a:t>Female Breasts (Mammary Glands)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b="1" i="0" u="none" strike="noStrike" cap="none" normalizeH="0" baseline="0" dirty="0" smtClean="0">
                <a:ln>
                  <a:noFill/>
                </a:ln>
                <a:solidFill>
                  <a:schemeClr val="tx1"/>
                </a:solidFill>
                <a:effectLst/>
                <a:latin typeface="Arial" panose="020B0604020202020204" pitchFamily="34" charset="0"/>
              </a:rPr>
              <a:t>Accessory Organs of Reproduction:</a:t>
            </a: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Female breasts are considered accessory organs of reproduction.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Their primary function is to produce milk after childbirth.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800" b="1" i="0" u="none" strike="noStrike" cap="none" normalizeH="0" baseline="0" dirty="0" smtClean="0">
                <a:ln>
                  <a:noFill/>
                </a:ln>
                <a:solidFill>
                  <a:schemeClr val="tx1"/>
                </a:solidFill>
                <a:effectLst/>
                <a:latin typeface="Arial" panose="020B0604020202020204" pitchFamily="34" charset="0"/>
              </a:rPr>
              <a:t>Milk Production: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Breasts produce milk to nourish the infant.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Milk contains maternal antibodies to protect the baby from infections.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800" b="1" i="0" u="none" strike="noStrike" cap="none" normalizeH="0" baseline="0" dirty="0" smtClean="0">
                <a:ln>
                  <a:noFill/>
                </a:ln>
                <a:solidFill>
                  <a:schemeClr val="tx1"/>
                </a:solidFill>
                <a:effectLst/>
                <a:latin typeface="Arial" panose="020B0604020202020204" pitchFamily="34" charset="0"/>
              </a:rPr>
              <a:t>Nipple and Areola:</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 nipple is located at the center of each breast.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It is surrounded by a pigmented area known as the areola. </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800" b="1" i="0" u="none" strike="noStrike" cap="none" normalizeH="0" baseline="0" dirty="0" smtClean="0">
                <a:ln>
                  <a:noFill/>
                </a:ln>
                <a:solidFill>
                  <a:schemeClr val="tx1"/>
                </a:solidFill>
                <a:effectLst/>
                <a:latin typeface="Arial" panose="020B0604020202020204" pitchFamily="34" charset="0"/>
              </a:rPr>
              <a:t>Montgomery Glands (Tubercles):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Small sebaceous glands found in the areola.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They secrete a substance that lubricates and protects the breasts during lactation.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anose="020B0604020202020204" pitchFamily="34" charset="0"/>
              </a:rPr>
              <a:t>Key Functions: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Arial" panose="020B0604020202020204" pitchFamily="34" charset="0"/>
              </a:rPr>
              <a:t>Nourishment and immune support for the infant.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Protection and lubrication of the breast during lactation through Montgomery glands.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10208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62403"/>
            <a:ext cx="8839200" cy="660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anose="020B0604020202020204" pitchFamily="34" charset="0"/>
              </a:rPr>
              <a:t>Structure and Function of Female Breasts:</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b="1" i="0" u="none" strike="noStrike" cap="none" normalizeH="0" baseline="0" dirty="0" smtClean="0">
                <a:ln>
                  <a:noFill/>
                </a:ln>
                <a:solidFill>
                  <a:schemeClr val="tx1"/>
                </a:solidFill>
                <a:effectLst/>
                <a:latin typeface="Arial" panose="020B0604020202020204" pitchFamily="34" charset="0"/>
              </a:rPr>
              <a:t>Lobes:</a:t>
            </a: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Each breast contains </a:t>
            </a:r>
            <a:r>
              <a:rPr kumimoji="0" lang="en-US" altLang="en-US" sz="1800" b="1" i="0" u="none" strike="noStrike" cap="none" normalizeH="0" baseline="0" dirty="0" smtClean="0">
                <a:ln>
                  <a:noFill/>
                </a:ln>
                <a:solidFill>
                  <a:schemeClr val="tx1"/>
                </a:solidFill>
                <a:effectLst/>
                <a:latin typeface="Arial" panose="020B0604020202020204" pitchFamily="34" charset="0"/>
              </a:rPr>
              <a:t>15 to 24 lobes</a:t>
            </a:r>
            <a:r>
              <a:rPr kumimoji="0" lang="en-US" altLang="en-US" sz="1800" b="0" i="0" u="none" strike="noStrike" cap="none" normalizeH="0" baseline="0" dirty="0" smtClean="0">
                <a:ln>
                  <a:noFill/>
                </a:ln>
                <a:solidFill>
                  <a:schemeClr val="tx1"/>
                </a:solidFill>
                <a:effectLst/>
                <a:latin typeface="Arial" panose="020B0604020202020204" pitchFamily="34" charset="0"/>
              </a:rPr>
              <a:t>, arranged like the spokes of a wheel.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These lobes are separated by </a:t>
            </a:r>
            <a:r>
              <a:rPr kumimoji="0" lang="en-US" altLang="en-US" sz="1800" b="1" i="0" u="none" strike="noStrike" cap="none" normalizeH="0" baseline="0" dirty="0" smtClean="0">
                <a:ln>
                  <a:noFill/>
                </a:ln>
                <a:solidFill>
                  <a:schemeClr val="tx1"/>
                </a:solidFill>
                <a:effectLst/>
                <a:latin typeface="Arial" panose="020B0604020202020204" pitchFamily="34" charset="0"/>
              </a:rPr>
              <a:t>adipose (fatty)</a:t>
            </a:r>
            <a:r>
              <a:rPr kumimoji="0" lang="en-US" altLang="en-US" sz="1800" b="0" i="0" u="none" strike="noStrike" cap="none" normalizeH="0" baseline="0" dirty="0" smtClean="0">
                <a:ln>
                  <a:noFill/>
                </a:ln>
                <a:solidFill>
                  <a:schemeClr val="tx1"/>
                </a:solidFill>
                <a:effectLst/>
                <a:latin typeface="Arial" panose="020B0604020202020204" pitchFamily="34" charset="0"/>
              </a:rPr>
              <a:t> and </a:t>
            </a:r>
            <a:r>
              <a:rPr kumimoji="0" lang="en-US" altLang="en-US" sz="1800" b="1" i="0" u="none" strike="noStrike" cap="none" normalizeH="0" baseline="0" dirty="0" smtClean="0">
                <a:ln>
                  <a:noFill/>
                </a:ln>
                <a:solidFill>
                  <a:schemeClr val="tx1"/>
                </a:solidFill>
                <a:effectLst/>
                <a:latin typeface="Arial" panose="020B0604020202020204" pitchFamily="34" charset="0"/>
              </a:rPr>
              <a:t>fibrous tissues</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800" b="1" i="0" u="none" strike="noStrike" cap="none" normalizeH="0" baseline="0" dirty="0" smtClean="0">
                <a:ln>
                  <a:noFill/>
                </a:ln>
                <a:solidFill>
                  <a:schemeClr val="tx1"/>
                </a:solidFill>
                <a:effectLst/>
                <a:latin typeface="Arial" panose="020B0604020202020204" pitchFamily="34" charset="0"/>
              </a:rPr>
              <a:t>Adipose Tissue: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 amount of </a:t>
            </a:r>
            <a:r>
              <a:rPr kumimoji="0" lang="en-US" altLang="en-US" sz="1800" b="1" i="0" u="none" strike="noStrike" cap="none" normalizeH="0" baseline="0" dirty="0" smtClean="0">
                <a:ln>
                  <a:noFill/>
                </a:ln>
                <a:solidFill>
                  <a:schemeClr val="tx1"/>
                </a:solidFill>
                <a:effectLst/>
                <a:latin typeface="Arial" panose="020B0604020202020204" pitchFamily="34" charset="0"/>
              </a:rPr>
              <a:t>adipose tissue</a:t>
            </a:r>
            <a:r>
              <a:rPr kumimoji="0" lang="en-US" altLang="en-US" sz="1800" b="0" i="0" u="none" strike="noStrike" cap="none" normalizeH="0" baseline="0" dirty="0" smtClean="0">
                <a:ln>
                  <a:noFill/>
                </a:ln>
                <a:solidFill>
                  <a:schemeClr val="tx1"/>
                </a:solidFill>
                <a:effectLst/>
                <a:latin typeface="Arial" panose="020B0604020202020204" pitchFamily="34" charset="0"/>
              </a:rPr>
              <a:t> influences the size and firmness of the breasts.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It also gives the breasts a smooth outline.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Breast size</a:t>
            </a:r>
            <a:r>
              <a:rPr kumimoji="0" lang="en-US" altLang="en-US" sz="1800" b="0" i="0" u="none" strike="noStrike" cap="none" normalizeH="0" baseline="0" dirty="0" smtClean="0">
                <a:ln>
                  <a:noFill/>
                </a:ln>
                <a:solidFill>
                  <a:schemeClr val="tx1"/>
                </a:solidFill>
                <a:effectLst/>
                <a:latin typeface="Arial" panose="020B0604020202020204" pitchFamily="34" charset="0"/>
              </a:rPr>
              <a:t> is primarily determined by the amount of fatty tissue, not by a woman’s ability to produce milk.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800" b="1" i="0" u="none" strike="noStrike" cap="none" normalizeH="0" baseline="0" dirty="0" smtClean="0">
                <a:ln>
                  <a:noFill/>
                </a:ln>
                <a:solidFill>
                  <a:schemeClr val="tx1"/>
                </a:solidFill>
                <a:effectLst/>
                <a:latin typeface="Arial" panose="020B0604020202020204" pitchFamily="34" charset="0"/>
              </a:rPr>
              <a:t>Alveoli (Lobules):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 </a:t>
            </a:r>
            <a:r>
              <a:rPr kumimoji="0" lang="en-US" altLang="en-US" sz="1800" b="1" i="0" u="none" strike="noStrike" cap="none" normalizeH="0" baseline="0" dirty="0" smtClean="0">
                <a:ln>
                  <a:noFill/>
                </a:ln>
                <a:solidFill>
                  <a:schemeClr val="tx1"/>
                </a:solidFill>
                <a:effectLst/>
                <a:latin typeface="Arial" panose="020B0604020202020204" pitchFamily="34" charset="0"/>
              </a:rPr>
              <a:t>alveoli</a:t>
            </a:r>
            <a:r>
              <a:rPr kumimoji="0" lang="en-US" altLang="en-US" sz="1800" b="0" i="0" u="none" strike="noStrike" cap="none" normalizeH="0" baseline="0" dirty="0" smtClean="0">
                <a:ln>
                  <a:noFill/>
                </a:ln>
                <a:solidFill>
                  <a:schemeClr val="tx1"/>
                </a:solidFill>
                <a:effectLst/>
                <a:latin typeface="Arial" panose="020B0604020202020204" pitchFamily="34" charset="0"/>
              </a:rPr>
              <a:t> (or </a:t>
            </a:r>
            <a:r>
              <a:rPr kumimoji="0" lang="en-US" altLang="en-US" sz="1800" b="1" i="0" u="none" strike="noStrike" cap="none" normalizeH="0" baseline="0" dirty="0" smtClean="0">
                <a:ln>
                  <a:noFill/>
                </a:ln>
                <a:solidFill>
                  <a:schemeClr val="tx1"/>
                </a:solidFill>
                <a:effectLst/>
                <a:latin typeface="Arial" panose="020B0604020202020204" pitchFamily="34" charset="0"/>
              </a:rPr>
              <a:t>lobules</a:t>
            </a:r>
            <a:r>
              <a:rPr kumimoji="0" lang="en-US" altLang="en-US" sz="1800" b="0" i="0" u="none" strike="noStrike" cap="none" normalizeH="0" baseline="0" dirty="0" smtClean="0">
                <a:ln>
                  <a:noFill/>
                </a:ln>
                <a:solidFill>
                  <a:schemeClr val="tx1"/>
                </a:solidFill>
                <a:effectLst/>
                <a:latin typeface="Arial" panose="020B0604020202020204" pitchFamily="34" charset="0"/>
              </a:rPr>
              <a:t>) are the glands responsible for </a:t>
            </a:r>
            <a:r>
              <a:rPr kumimoji="0" lang="en-US" altLang="en-US" sz="1800" b="1" i="0" u="none" strike="noStrike" cap="none" normalizeH="0" baseline="0" dirty="0" smtClean="0">
                <a:ln>
                  <a:noFill/>
                </a:ln>
                <a:solidFill>
                  <a:schemeClr val="tx1"/>
                </a:solidFill>
                <a:effectLst/>
                <a:latin typeface="Arial" panose="020B0604020202020204" pitchFamily="34" charset="0"/>
              </a:rPr>
              <a:t>milk secretion</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800" b="1" i="0" u="none" strike="noStrike" cap="none" normalizeH="0" baseline="0" dirty="0" smtClean="0">
                <a:ln>
                  <a:noFill/>
                </a:ln>
                <a:solidFill>
                  <a:schemeClr val="tx1"/>
                </a:solidFill>
                <a:effectLst/>
                <a:latin typeface="Arial" panose="020B0604020202020204" pitchFamily="34" charset="0"/>
              </a:rPr>
              <a:t>Lactiferous Ducts: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Milk from the alveoli empties into approximately </a:t>
            </a:r>
            <a:r>
              <a:rPr kumimoji="0" lang="en-US" altLang="en-US" sz="1800" b="1" i="0" u="none" strike="noStrike" cap="none" normalizeH="0" baseline="0" dirty="0" smtClean="0">
                <a:ln>
                  <a:noFill/>
                </a:ln>
                <a:solidFill>
                  <a:schemeClr val="tx1"/>
                </a:solidFill>
                <a:effectLst/>
                <a:latin typeface="Arial" panose="020B0604020202020204" pitchFamily="34" charset="0"/>
              </a:rPr>
              <a:t>20 lactiferous (milk-carrying) ducts</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800" b="1" i="0" u="none" strike="noStrike" cap="none" normalizeH="0" baseline="0" dirty="0" smtClean="0">
                <a:ln>
                  <a:noFill/>
                </a:ln>
                <a:solidFill>
                  <a:schemeClr val="tx1"/>
                </a:solidFill>
                <a:effectLst/>
                <a:latin typeface="Arial" panose="020B0604020202020204" pitchFamily="34" charset="0"/>
              </a:rPr>
              <a:t>Milk Storage: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Milk is briefly stored in </a:t>
            </a:r>
            <a:r>
              <a:rPr kumimoji="0" lang="en-US" altLang="en-US" sz="1800" b="1" i="0" u="none" strike="noStrike" cap="none" normalizeH="0" baseline="0" dirty="0" smtClean="0">
                <a:ln>
                  <a:noFill/>
                </a:ln>
                <a:solidFill>
                  <a:schemeClr val="tx1"/>
                </a:solidFill>
                <a:effectLst/>
                <a:latin typeface="Arial" panose="020B0604020202020204" pitchFamily="34" charset="0"/>
              </a:rPr>
              <a:t>widened areas of the ducts</a:t>
            </a:r>
            <a:r>
              <a:rPr kumimoji="0" lang="en-US" altLang="en-US" sz="1800" b="0" i="0" u="none" strike="noStrike" cap="none" normalizeH="0" baseline="0" dirty="0" smtClean="0">
                <a:ln>
                  <a:noFill/>
                </a:ln>
                <a:solidFill>
                  <a:schemeClr val="tx1"/>
                </a:solidFill>
                <a:effectLst/>
                <a:latin typeface="Arial" panose="020B0604020202020204" pitchFamily="34" charset="0"/>
              </a:rPr>
              <a:t>, called </a:t>
            </a:r>
            <a:r>
              <a:rPr kumimoji="0" lang="en-US" altLang="en-US" sz="1800" b="1" i="0" u="none" strike="noStrike" cap="none" normalizeH="0" baseline="0" dirty="0" err="1" smtClean="0">
                <a:ln>
                  <a:noFill/>
                </a:ln>
                <a:solidFill>
                  <a:schemeClr val="tx1"/>
                </a:solidFill>
                <a:effectLst/>
                <a:latin typeface="Arial" panose="020B0604020202020204" pitchFamily="34" charset="0"/>
              </a:rPr>
              <a:t>ampullae</a:t>
            </a:r>
            <a:r>
              <a:rPr kumimoji="0" lang="en-US" altLang="en-US" sz="1800" b="0" i="0" u="none" strike="noStrike" cap="none" normalizeH="0" baseline="0" dirty="0" smtClean="0">
                <a:ln>
                  <a:noFill/>
                </a:ln>
                <a:solidFill>
                  <a:schemeClr val="tx1"/>
                </a:solidFill>
                <a:effectLst/>
                <a:latin typeface="Arial" panose="020B0604020202020204" pitchFamily="34" charset="0"/>
              </a:rPr>
              <a:t> or </a:t>
            </a:r>
            <a:r>
              <a:rPr kumimoji="0" lang="en-US" altLang="en-US" sz="1800" b="1" i="0" u="none" strike="noStrike" cap="none" normalizeH="0" baseline="0" dirty="0" smtClean="0">
                <a:ln>
                  <a:noFill/>
                </a:ln>
                <a:solidFill>
                  <a:schemeClr val="tx1"/>
                </a:solidFill>
                <a:effectLst/>
                <a:latin typeface="Arial" panose="020B0604020202020204" pitchFamily="34" charset="0"/>
              </a:rPr>
              <a:t>lactiferous sinuses</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anose="020B0604020202020204" pitchFamily="34" charset="0"/>
              </a:rPr>
              <a:t>Key Points: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smtClean="0">
                <a:ln>
                  <a:noFill/>
                </a:ln>
                <a:solidFill>
                  <a:schemeClr val="tx1"/>
                </a:solidFill>
                <a:effectLst/>
                <a:latin typeface="Arial" panose="020B0604020202020204" pitchFamily="34" charset="0"/>
              </a:rPr>
              <a:t>Lobes</a:t>
            </a:r>
            <a:r>
              <a:rPr kumimoji="0" lang="en-US" altLang="en-US" sz="1800" b="0" i="0" u="none" strike="noStrike" cap="none" normalizeH="0" baseline="0" dirty="0" smtClean="0">
                <a:ln>
                  <a:noFill/>
                </a:ln>
                <a:solidFill>
                  <a:schemeClr val="tx1"/>
                </a:solidFill>
                <a:effectLst/>
                <a:latin typeface="Arial" panose="020B0604020202020204" pitchFamily="34" charset="0"/>
              </a:rPr>
              <a:t> are the main structural units of the breast.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Adipose tissue</a:t>
            </a:r>
            <a:r>
              <a:rPr kumimoji="0" lang="en-US" altLang="en-US" sz="1800" b="0" i="0" u="none" strike="noStrike" cap="none" normalizeH="0" baseline="0" dirty="0" smtClean="0">
                <a:ln>
                  <a:noFill/>
                </a:ln>
                <a:solidFill>
                  <a:schemeClr val="tx1"/>
                </a:solidFill>
                <a:effectLst/>
                <a:latin typeface="Arial" panose="020B0604020202020204" pitchFamily="34" charset="0"/>
              </a:rPr>
              <a:t> determines size, while </a:t>
            </a:r>
            <a:r>
              <a:rPr kumimoji="0" lang="en-US" altLang="en-US" sz="1800" b="1" i="0" u="none" strike="noStrike" cap="none" normalizeH="0" baseline="0" dirty="0" smtClean="0">
                <a:ln>
                  <a:noFill/>
                </a:ln>
                <a:solidFill>
                  <a:schemeClr val="tx1"/>
                </a:solidFill>
                <a:effectLst/>
                <a:latin typeface="Arial" panose="020B0604020202020204" pitchFamily="34" charset="0"/>
              </a:rPr>
              <a:t>alveoli</a:t>
            </a:r>
            <a:r>
              <a:rPr kumimoji="0" lang="en-US" altLang="en-US" sz="1800" b="0" i="0" u="none" strike="noStrike" cap="none" normalizeH="0" baseline="0" dirty="0" smtClean="0">
                <a:ln>
                  <a:noFill/>
                </a:ln>
                <a:solidFill>
                  <a:schemeClr val="tx1"/>
                </a:solidFill>
                <a:effectLst/>
                <a:latin typeface="Arial" panose="020B0604020202020204" pitchFamily="34" charset="0"/>
              </a:rPr>
              <a:t> are responsible for milk production.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Milk is transported and briefly stored in </a:t>
            </a:r>
            <a:r>
              <a:rPr kumimoji="0" lang="en-US" altLang="en-US" sz="1800" b="1" i="0" u="none" strike="noStrike" cap="none" normalizeH="0" baseline="0" dirty="0" smtClean="0">
                <a:ln>
                  <a:noFill/>
                </a:ln>
                <a:solidFill>
                  <a:schemeClr val="tx1"/>
                </a:solidFill>
                <a:effectLst/>
                <a:latin typeface="Arial" panose="020B0604020202020204" pitchFamily="34" charset="0"/>
              </a:rPr>
              <a:t>lactiferous ducts</a:t>
            </a:r>
            <a:r>
              <a:rPr kumimoji="0" lang="en-US" altLang="en-US" sz="1800" b="0" i="0" u="none" strike="noStrike" cap="none" normalizeH="0" baseline="0" dirty="0" smtClean="0">
                <a:ln>
                  <a:noFill/>
                </a:ln>
                <a:solidFill>
                  <a:schemeClr val="tx1"/>
                </a:solidFill>
                <a:effectLst/>
                <a:latin typeface="Arial" panose="020B0604020202020204" pitchFamily="34" charset="0"/>
              </a:rPr>
              <a:t> and </a:t>
            </a:r>
            <a:r>
              <a:rPr kumimoji="0" lang="en-US" altLang="en-US" sz="1800" b="1" i="0" u="none" strike="noStrike" cap="none" normalizeH="0" baseline="0" dirty="0" smtClean="0">
                <a:ln>
                  <a:noFill/>
                </a:ln>
                <a:solidFill>
                  <a:schemeClr val="tx1"/>
                </a:solidFill>
                <a:effectLst/>
                <a:latin typeface="Arial" panose="020B0604020202020204" pitchFamily="34" charset="0"/>
              </a:rPr>
              <a:t>sinuses</a:t>
            </a:r>
            <a:r>
              <a:rPr kumimoji="0" lang="en-US" altLang="en-US" sz="1800" b="0" i="0" u="none" strike="noStrike" cap="none" normalizeH="0" baseline="0" dirty="0" smtClean="0">
                <a:ln>
                  <a:noFill/>
                </a:ln>
                <a:solidFill>
                  <a:schemeClr val="tx1"/>
                </a:solidFill>
                <a:effectLst/>
                <a:latin typeface="Arial" panose="020B0604020202020204" pitchFamily="34" charset="0"/>
              </a:rPr>
              <a:t> before being released.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79422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2296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387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12845"/>
            <a:ext cx="8458200" cy="5355312"/>
          </a:xfrm>
          <a:prstGeom prst="rect">
            <a:avLst/>
          </a:prstGeom>
        </p:spPr>
        <p:txBody>
          <a:bodyPr wrap="square">
            <a:spAutoFit/>
          </a:bodyPr>
          <a:lstStyle/>
          <a:p>
            <a:r>
              <a:rPr lang="en-US" b="1" dirty="0"/>
              <a:t>Reproductive Cycle and Menstruation</a:t>
            </a:r>
            <a:r>
              <a:rPr lang="en-US" dirty="0"/>
              <a:t>:</a:t>
            </a:r>
          </a:p>
          <a:p>
            <a:pPr>
              <a:buFont typeface="+mj-lt"/>
              <a:buAutoNum type="arabicPeriod"/>
            </a:pPr>
            <a:r>
              <a:rPr lang="en-US" dirty="0"/>
              <a:t>The </a:t>
            </a:r>
            <a:r>
              <a:rPr lang="en-US" b="1" dirty="0"/>
              <a:t>female reproductive cycle</a:t>
            </a:r>
            <a:r>
              <a:rPr lang="en-US" dirty="0"/>
              <a:t> involves regular changes in the secretions of the </a:t>
            </a:r>
            <a:r>
              <a:rPr lang="en-US" b="1" dirty="0"/>
              <a:t>anterior pituitary gland</a:t>
            </a:r>
            <a:r>
              <a:rPr lang="en-US" dirty="0"/>
              <a:t>, the </a:t>
            </a:r>
            <a:r>
              <a:rPr lang="en-US" b="1" dirty="0"/>
              <a:t>ovary</a:t>
            </a:r>
            <a:r>
              <a:rPr lang="en-US" dirty="0"/>
              <a:t>, and the </a:t>
            </a:r>
            <a:r>
              <a:rPr lang="en-US" b="1" dirty="0"/>
              <a:t>endometrial lining</a:t>
            </a:r>
            <a:r>
              <a:rPr lang="en-US" dirty="0"/>
              <a:t> of the uterus.</a:t>
            </a:r>
          </a:p>
          <a:p>
            <a:pPr>
              <a:buFont typeface="+mj-lt"/>
              <a:buAutoNum type="arabicPeriod"/>
            </a:pPr>
            <a:r>
              <a:rPr lang="en-US" dirty="0"/>
              <a:t>In response to the </a:t>
            </a:r>
            <a:r>
              <a:rPr lang="en-US" b="1" dirty="0"/>
              <a:t>hypothalamus</a:t>
            </a:r>
            <a:r>
              <a:rPr lang="en-US" dirty="0"/>
              <a:t>, the </a:t>
            </a:r>
            <a:r>
              <a:rPr lang="en-US" b="1" dirty="0"/>
              <a:t>anterior pituitary gland</a:t>
            </a:r>
            <a:r>
              <a:rPr lang="en-US" dirty="0"/>
              <a:t> secretes:</a:t>
            </a:r>
          </a:p>
          <a:p>
            <a:pPr marL="742950" lvl="1" indent="-285750">
              <a:buFont typeface="+mj-lt"/>
              <a:buAutoNum type="arabicPeriod"/>
            </a:pPr>
            <a:r>
              <a:rPr lang="en-US" b="1" dirty="0"/>
              <a:t>Follicle-stimulating hormone (FSH)</a:t>
            </a:r>
            <a:r>
              <a:rPr lang="en-US" dirty="0"/>
              <a:t>: Stimulates the maturation of a follicle in the ovary that contains a single ovum.</a:t>
            </a:r>
          </a:p>
          <a:p>
            <a:pPr marL="742950" lvl="1" indent="-285750">
              <a:buFont typeface="+mj-lt"/>
              <a:buAutoNum type="arabicPeriod"/>
            </a:pPr>
            <a:r>
              <a:rPr lang="en-US" b="1" dirty="0"/>
              <a:t>Luteinizing hormone (LH)</a:t>
            </a:r>
            <a:r>
              <a:rPr lang="en-US" dirty="0"/>
              <a:t>: Plays a role in the final maturation and release of the ovum.</a:t>
            </a:r>
          </a:p>
          <a:p>
            <a:pPr>
              <a:buFont typeface="+mj-lt"/>
              <a:buAutoNum type="arabicPeriod"/>
            </a:pPr>
            <a:r>
              <a:rPr lang="en-US" b="1" dirty="0"/>
              <a:t>Follicle Development</a:t>
            </a:r>
            <a:r>
              <a:rPr lang="en-US" dirty="0"/>
              <a:t>:</a:t>
            </a:r>
          </a:p>
          <a:p>
            <a:pPr marL="742950" lvl="1" indent="-285750">
              <a:buFont typeface="+mj-lt"/>
              <a:buAutoNum type="arabicPeriod"/>
            </a:pPr>
            <a:r>
              <a:rPr lang="en-US" dirty="0"/>
              <a:t>Several follicles begin to mature during each cycle, but usually, only one reaches final maturity.</a:t>
            </a:r>
          </a:p>
          <a:p>
            <a:pPr marL="742950" lvl="1" indent="-285750">
              <a:buFont typeface="+mj-lt"/>
              <a:buAutoNum type="arabicPeriod"/>
            </a:pPr>
            <a:r>
              <a:rPr lang="en-US" dirty="0"/>
              <a:t>The </a:t>
            </a:r>
            <a:r>
              <a:rPr lang="en-US" b="1" dirty="0"/>
              <a:t>maturing ovum</a:t>
            </a:r>
            <a:r>
              <a:rPr lang="en-US" dirty="0"/>
              <a:t> and the </a:t>
            </a:r>
            <a:r>
              <a:rPr lang="en-US" b="1" dirty="0"/>
              <a:t>corpus luteum</a:t>
            </a:r>
            <a:r>
              <a:rPr lang="en-US" dirty="0"/>
              <a:t> (the empty follicle after the ovum is released) produce increasing amounts of </a:t>
            </a:r>
            <a:r>
              <a:rPr lang="en-US" b="1" dirty="0"/>
              <a:t>estrogen</a:t>
            </a:r>
            <a:r>
              <a:rPr lang="en-US" dirty="0"/>
              <a:t> and </a:t>
            </a:r>
            <a:r>
              <a:rPr lang="en-US" b="1" dirty="0"/>
              <a:t>progesterone</a:t>
            </a:r>
            <a:r>
              <a:rPr lang="en-US" dirty="0"/>
              <a:t>, which cause the </a:t>
            </a:r>
            <a:r>
              <a:rPr lang="en-US" b="1" dirty="0"/>
              <a:t>endometrium</a:t>
            </a:r>
            <a:r>
              <a:rPr lang="en-US" dirty="0"/>
              <a:t> to enlarge.</a:t>
            </a:r>
          </a:p>
          <a:p>
            <a:pPr>
              <a:buFont typeface="+mj-lt"/>
              <a:buAutoNum type="arabicPeriod"/>
            </a:pPr>
            <a:r>
              <a:rPr lang="en-US" b="1" dirty="0"/>
              <a:t>Ovulation</a:t>
            </a:r>
            <a:r>
              <a:rPr lang="en-US" dirty="0"/>
              <a:t>:</a:t>
            </a:r>
          </a:p>
          <a:p>
            <a:pPr marL="742950" lvl="1" indent="-285750">
              <a:buFont typeface="+mj-lt"/>
              <a:buAutoNum type="arabicPeriod"/>
            </a:pPr>
            <a:r>
              <a:rPr lang="en-US" dirty="0"/>
              <a:t>A surge in </a:t>
            </a:r>
            <a:r>
              <a:rPr lang="en-US" b="1" dirty="0"/>
              <a:t>LH</a:t>
            </a:r>
            <a:r>
              <a:rPr lang="en-US" dirty="0"/>
              <a:t> triggers the final maturation of the ovum and its release (ovulation).</a:t>
            </a:r>
          </a:p>
          <a:p>
            <a:pPr marL="742950" lvl="1" indent="-285750">
              <a:buFont typeface="+mj-lt"/>
              <a:buAutoNum type="arabicPeriod"/>
            </a:pPr>
            <a:r>
              <a:rPr lang="en-US" dirty="0"/>
              <a:t>Approximately </a:t>
            </a:r>
            <a:r>
              <a:rPr lang="en-US" b="1" dirty="0"/>
              <a:t>2 days before ovulation</a:t>
            </a:r>
            <a:r>
              <a:rPr lang="en-US" dirty="0"/>
              <a:t>, there is an increase in </a:t>
            </a:r>
            <a:r>
              <a:rPr lang="en-US" b="1" dirty="0"/>
              <a:t>vaginal secretions</a:t>
            </a:r>
            <a:r>
              <a:rPr lang="en-US" dirty="0"/>
              <a:t>.</a:t>
            </a:r>
          </a:p>
        </p:txBody>
      </p:sp>
    </p:spTree>
    <p:extLst>
      <p:ext uri="{BB962C8B-B14F-4D97-AF65-F5344CB8AC3E}">
        <p14:creationId xmlns:p14="http://schemas.microsoft.com/office/powerpoint/2010/main" val="918786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915400" cy="6463308"/>
          </a:xfrm>
          <a:prstGeom prst="rect">
            <a:avLst/>
          </a:prstGeom>
        </p:spPr>
        <p:txBody>
          <a:bodyPr wrap="square">
            <a:spAutoFit/>
          </a:bodyPr>
          <a:lstStyle/>
          <a:p>
            <a:r>
              <a:rPr lang="en-US" dirty="0"/>
              <a:t>The </a:t>
            </a:r>
            <a:r>
              <a:rPr lang="en-US" b="1" dirty="0"/>
              <a:t>female reproductive cycle</a:t>
            </a:r>
            <a:r>
              <a:rPr lang="en-US" dirty="0"/>
              <a:t> is regulated by the interrelationships between the hypothalamus, pituitary gland, ovaries, and uterus, typically over a </a:t>
            </a:r>
            <a:r>
              <a:rPr lang="en-US" b="1" dirty="0"/>
              <a:t>28-day</a:t>
            </a:r>
            <a:r>
              <a:rPr lang="en-US" dirty="0"/>
              <a:t> period:</a:t>
            </a:r>
          </a:p>
          <a:p>
            <a:pPr>
              <a:buFont typeface="+mj-lt"/>
              <a:buAutoNum type="arabicPeriod"/>
            </a:pPr>
            <a:r>
              <a:rPr lang="en-US" b="1" dirty="0"/>
              <a:t>Hypothalamus</a:t>
            </a:r>
            <a:r>
              <a:rPr lang="en-US" dirty="0"/>
              <a:t>:</a:t>
            </a:r>
          </a:p>
          <a:p>
            <a:pPr marL="742950" lvl="1" indent="-285750">
              <a:buFont typeface="+mj-lt"/>
              <a:buAutoNum type="arabicPeriod"/>
            </a:pPr>
            <a:r>
              <a:rPr lang="en-US" dirty="0"/>
              <a:t>Releases </a:t>
            </a:r>
            <a:r>
              <a:rPr lang="en-US" b="1" dirty="0"/>
              <a:t>GnRH</a:t>
            </a:r>
            <a:r>
              <a:rPr lang="en-US" dirty="0"/>
              <a:t> (gonadotropin-releasing hormone) to stimulate the pituitary gland. GnRH fluctuates rhythmically, leading to the release of </a:t>
            </a:r>
            <a:r>
              <a:rPr lang="en-US" b="1" dirty="0"/>
              <a:t>FSH</a:t>
            </a:r>
            <a:r>
              <a:rPr lang="en-US" dirty="0"/>
              <a:t> and </a:t>
            </a:r>
            <a:r>
              <a:rPr lang="en-US" b="1" dirty="0"/>
              <a:t>LH</a:t>
            </a:r>
            <a:r>
              <a:rPr lang="en-US" dirty="0"/>
              <a:t>.</a:t>
            </a:r>
          </a:p>
          <a:p>
            <a:pPr>
              <a:buFont typeface="+mj-lt"/>
              <a:buAutoNum type="arabicPeriod"/>
            </a:pPr>
            <a:r>
              <a:rPr lang="en-US" b="1" dirty="0"/>
              <a:t>Pituitary Gland</a:t>
            </a:r>
            <a:r>
              <a:rPr lang="en-US" dirty="0"/>
              <a:t>:</a:t>
            </a:r>
          </a:p>
          <a:p>
            <a:pPr marL="742950" lvl="1" indent="-285750">
              <a:buFont typeface="+mj-lt"/>
              <a:buAutoNum type="arabicPeriod"/>
            </a:pPr>
            <a:r>
              <a:rPr lang="en-US" b="1" dirty="0"/>
              <a:t>FSH</a:t>
            </a:r>
            <a:r>
              <a:rPr lang="en-US" dirty="0"/>
              <a:t> promotes ovarian follicle maturation, and </a:t>
            </a:r>
            <a:r>
              <a:rPr lang="en-US" b="1" dirty="0"/>
              <a:t>LH</a:t>
            </a:r>
            <a:r>
              <a:rPr lang="en-US" dirty="0"/>
              <a:t> triggers ovulation. The secretion of FSH and LH is regulated by estrogen and progesterone feedback mechanisms.</a:t>
            </a:r>
          </a:p>
          <a:p>
            <a:pPr>
              <a:buFont typeface="+mj-lt"/>
              <a:buAutoNum type="arabicPeriod"/>
            </a:pPr>
            <a:r>
              <a:rPr lang="en-US" b="1" dirty="0"/>
              <a:t>Ovaries</a:t>
            </a:r>
            <a:r>
              <a:rPr lang="en-US" dirty="0"/>
              <a:t>:</a:t>
            </a:r>
          </a:p>
          <a:p>
            <a:pPr marL="742950" lvl="1" indent="-285750">
              <a:buFont typeface="+mj-lt"/>
              <a:buAutoNum type="arabicPeriod"/>
            </a:pPr>
            <a:r>
              <a:rPr lang="en-US" b="1" dirty="0"/>
              <a:t>Follicular Phase (Day 1-14)</a:t>
            </a:r>
            <a:r>
              <a:rPr lang="en-US" dirty="0"/>
              <a:t>: Several follicles mature, with one becoming dominant. The dominant follicle secretes estrogen, which helps prepare the uterus for potential pregnancy.</a:t>
            </a:r>
          </a:p>
          <a:p>
            <a:pPr marL="742950" lvl="1" indent="-285750">
              <a:buFont typeface="+mj-lt"/>
              <a:buAutoNum type="arabicPeriod"/>
            </a:pPr>
            <a:r>
              <a:rPr lang="en-US" b="1" dirty="0"/>
              <a:t>Ovulation (Day 14)</a:t>
            </a:r>
            <a:r>
              <a:rPr lang="en-US" dirty="0"/>
              <a:t>: A surge in LH, triggered by rising estrogen levels, causes the release of a mature egg.</a:t>
            </a:r>
          </a:p>
          <a:p>
            <a:pPr marL="742950" lvl="1" indent="-285750">
              <a:buFont typeface="+mj-lt"/>
              <a:buAutoNum type="arabicPeriod"/>
            </a:pPr>
            <a:r>
              <a:rPr lang="en-US" b="1" dirty="0"/>
              <a:t>Luteal Phase (Day 15-28)</a:t>
            </a:r>
            <a:r>
              <a:rPr lang="en-US" dirty="0"/>
              <a:t>: The ruptured follicle becomes the </a:t>
            </a:r>
            <a:r>
              <a:rPr lang="en-US" b="1" dirty="0"/>
              <a:t>corpus luteum</a:t>
            </a:r>
            <a:r>
              <a:rPr lang="en-US" dirty="0"/>
              <a:t>, which secretes progesterone to maintain the uterine lining for potential implantation.</a:t>
            </a:r>
          </a:p>
          <a:p>
            <a:pPr>
              <a:buFont typeface="+mj-lt"/>
              <a:buAutoNum type="arabicPeriod"/>
            </a:pPr>
            <a:r>
              <a:rPr lang="en-US" b="1" dirty="0"/>
              <a:t>Uterus</a:t>
            </a:r>
            <a:r>
              <a:rPr lang="en-US" dirty="0"/>
              <a:t>:</a:t>
            </a:r>
          </a:p>
          <a:p>
            <a:pPr marL="742950" lvl="1" indent="-285750">
              <a:buFont typeface="+mj-lt"/>
              <a:buAutoNum type="arabicPeriod"/>
            </a:pPr>
            <a:r>
              <a:rPr lang="en-US" b="1" dirty="0"/>
              <a:t>Menstruation (Day 1-5)</a:t>
            </a:r>
            <a:r>
              <a:rPr lang="en-US" dirty="0"/>
              <a:t>: Without fertilization, estrogen and progesterone levels drop, leading to the shedding of the endometrial lining.</a:t>
            </a:r>
          </a:p>
          <a:p>
            <a:pPr marL="742950" lvl="1" indent="-285750">
              <a:buFont typeface="+mj-lt"/>
              <a:buAutoNum type="arabicPeriod"/>
            </a:pPr>
            <a:r>
              <a:rPr lang="en-US" b="1" dirty="0"/>
              <a:t>Proliferative Phase (Day 6-14)</a:t>
            </a:r>
            <a:r>
              <a:rPr lang="en-US" dirty="0"/>
              <a:t>: Estrogen thickens the endometrial lining in preparation for possible pregnancy.</a:t>
            </a:r>
          </a:p>
          <a:p>
            <a:pPr marL="742950" lvl="1" indent="-285750">
              <a:buFont typeface="+mj-lt"/>
              <a:buAutoNum type="arabicPeriod"/>
            </a:pPr>
            <a:r>
              <a:rPr lang="en-US" b="1" dirty="0"/>
              <a:t>Secretory Phase (Day 15-28)</a:t>
            </a:r>
            <a:r>
              <a:rPr lang="en-US" dirty="0"/>
              <a:t>: Progesterone from the corpus luteum maintains the endometrial lining for implantation</a:t>
            </a:r>
            <a:r>
              <a:rPr lang="en-US" dirty="0" smtClean="0"/>
              <a:t>.</a:t>
            </a:r>
            <a:endParaRPr lang="en-US" dirty="0"/>
          </a:p>
        </p:txBody>
      </p:sp>
    </p:spTree>
    <p:extLst>
      <p:ext uri="{BB962C8B-B14F-4D97-AF65-F5344CB8AC3E}">
        <p14:creationId xmlns:p14="http://schemas.microsoft.com/office/powerpoint/2010/main" val="875765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
            <a:ext cx="8153400" cy="5632311"/>
          </a:xfrm>
          <a:prstGeom prst="rect">
            <a:avLst/>
          </a:prstGeom>
        </p:spPr>
        <p:txBody>
          <a:bodyPr wrap="square">
            <a:spAutoFit/>
          </a:bodyPr>
          <a:lstStyle/>
          <a:p>
            <a:r>
              <a:rPr lang="en-US" b="1" dirty="0" smtClean="0"/>
              <a:t>female </a:t>
            </a:r>
            <a:r>
              <a:rPr lang="en-US" b="1" dirty="0"/>
              <a:t>puberty:</a:t>
            </a:r>
          </a:p>
          <a:p>
            <a:r>
              <a:rPr lang="en-US" b="1" dirty="0"/>
              <a:t>Female Puberty Changes:</a:t>
            </a:r>
          </a:p>
          <a:p>
            <a:pPr>
              <a:buFont typeface="+mj-lt"/>
              <a:buAutoNum type="arabicPeriod"/>
            </a:pPr>
            <a:r>
              <a:rPr lang="en-US" b="1" dirty="0"/>
              <a:t>Breast Development:</a:t>
            </a:r>
            <a:endParaRPr lang="en-US" dirty="0"/>
          </a:p>
          <a:p>
            <a:pPr marL="742950" lvl="1" indent="-285750">
              <a:buFont typeface="+mj-lt"/>
              <a:buAutoNum type="arabicPeriod"/>
            </a:pPr>
            <a:r>
              <a:rPr lang="en-US" dirty="0"/>
              <a:t>The first outward sign of puberty in girls is the development of the breasts.</a:t>
            </a:r>
          </a:p>
          <a:p>
            <a:pPr>
              <a:buFont typeface="+mj-lt"/>
              <a:buAutoNum type="arabicPeriod"/>
            </a:pPr>
            <a:r>
              <a:rPr lang="en-US" b="1" dirty="0"/>
              <a:t>Menarche (First Menstrual Period):</a:t>
            </a:r>
            <a:endParaRPr lang="en-US" dirty="0"/>
          </a:p>
          <a:p>
            <a:pPr marL="742950" lvl="1" indent="-285750">
              <a:buFont typeface="+mj-lt"/>
              <a:buAutoNum type="arabicPeriod"/>
            </a:pPr>
            <a:r>
              <a:rPr lang="en-US" dirty="0"/>
              <a:t>Occurs 1 to 2 years after breast development, typically between ages 11 to 15.</a:t>
            </a:r>
          </a:p>
          <a:p>
            <a:pPr>
              <a:buFont typeface="+mj-lt"/>
              <a:buAutoNum type="arabicPeriod"/>
            </a:pPr>
            <a:r>
              <a:rPr lang="en-US" b="1" dirty="0"/>
              <a:t>Reproductive Organ Maturation:</a:t>
            </a:r>
            <a:endParaRPr lang="en-US" dirty="0"/>
          </a:p>
          <a:p>
            <a:pPr marL="742950" lvl="1" indent="-285750">
              <a:buFont typeface="+mj-lt"/>
              <a:buAutoNum type="arabicPeriod"/>
            </a:pPr>
            <a:r>
              <a:rPr lang="en-US" dirty="0"/>
              <a:t>Female reproductive organs mature in preparation for sexual activity and potential childbearing.</a:t>
            </a:r>
          </a:p>
          <a:p>
            <a:pPr>
              <a:buFont typeface="+mj-lt"/>
              <a:buAutoNum type="arabicPeriod"/>
            </a:pPr>
            <a:r>
              <a:rPr lang="en-US" b="1" dirty="0"/>
              <a:t>Growth Spurt:</a:t>
            </a:r>
            <a:endParaRPr lang="en-US" dirty="0"/>
          </a:p>
          <a:p>
            <a:pPr marL="742950" lvl="1" indent="-285750">
              <a:buFont typeface="+mj-lt"/>
              <a:buAutoNum type="arabicPeriod"/>
            </a:pPr>
            <a:r>
              <a:rPr lang="en-US" dirty="0"/>
              <a:t>Girls experience a growth spurt, but it ends earlier than the growth spurt in boys.</a:t>
            </a:r>
          </a:p>
          <a:p>
            <a:pPr>
              <a:buFont typeface="+mj-lt"/>
              <a:buAutoNum type="arabicPeriod"/>
            </a:pPr>
            <a:r>
              <a:rPr lang="en-US" b="1" dirty="0"/>
              <a:t>Pelvic Changes:</a:t>
            </a:r>
            <a:endParaRPr lang="en-US" dirty="0"/>
          </a:p>
          <a:p>
            <a:pPr marL="742950" lvl="1" indent="-285750">
              <a:buFont typeface="+mj-lt"/>
              <a:buAutoNum type="arabicPeriod"/>
            </a:pPr>
            <a:r>
              <a:rPr lang="en-US" dirty="0"/>
              <a:t>The pelvis broadens, assuming a wider, basin-like shape that is necessary for childbirth.</a:t>
            </a:r>
          </a:p>
          <a:p>
            <a:pPr>
              <a:buFont typeface="+mj-lt"/>
              <a:buAutoNum type="arabicPeriod"/>
            </a:pPr>
            <a:r>
              <a:rPr lang="en-US" b="1" dirty="0"/>
              <a:t>Hair Growth:</a:t>
            </a:r>
            <a:endParaRPr lang="en-US" dirty="0"/>
          </a:p>
          <a:p>
            <a:pPr marL="742950" lvl="1" indent="-285750">
              <a:buFont typeface="+mj-lt"/>
              <a:buAutoNum type="arabicPeriod"/>
            </a:pPr>
            <a:r>
              <a:rPr lang="en-US" dirty="0"/>
              <a:t>Pubic and axillary (underarm) hair begin to appear.</a:t>
            </a:r>
          </a:p>
          <a:p>
            <a:pPr marL="742950" lvl="1" indent="-285750">
              <a:buFont typeface="+mj-lt"/>
              <a:buAutoNum type="arabicPeriod"/>
            </a:pPr>
            <a:r>
              <a:rPr lang="en-US" dirty="0"/>
              <a:t>The quantity and pattern of hair vary from person to person, similar to male patterns of hair growth</a:t>
            </a:r>
            <a:r>
              <a:rPr lang="en-US" dirty="0" smtClean="0"/>
              <a:t>.</a:t>
            </a:r>
            <a:endParaRPr lang="en-US" dirty="0"/>
          </a:p>
        </p:txBody>
      </p:sp>
    </p:spTree>
    <p:extLst>
      <p:ext uri="{BB962C8B-B14F-4D97-AF65-F5344CB8AC3E}">
        <p14:creationId xmlns:p14="http://schemas.microsoft.com/office/powerpoint/2010/main" val="1595450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600200"/>
            <a:ext cx="7010400" cy="4524315"/>
          </a:xfrm>
          <a:prstGeom prst="rect">
            <a:avLst/>
          </a:prstGeom>
        </p:spPr>
        <p:txBody>
          <a:bodyPr wrap="square">
            <a:spAutoFit/>
          </a:bodyPr>
          <a:lstStyle/>
          <a:p>
            <a:r>
              <a:rPr lang="en-US" dirty="0"/>
              <a:t>Basal body temperature (BBT) varies throughout the </a:t>
            </a:r>
            <a:r>
              <a:rPr lang="en-US" b="1" dirty="0"/>
              <a:t>28-day menstrual cycle</a:t>
            </a:r>
            <a:r>
              <a:rPr lang="en-US" dirty="0"/>
              <a:t> due to hormonal changes:</a:t>
            </a:r>
          </a:p>
          <a:p>
            <a:pPr>
              <a:buFont typeface="+mj-lt"/>
              <a:buAutoNum type="arabicPeriod"/>
            </a:pPr>
            <a:r>
              <a:rPr lang="en-US" b="1" dirty="0"/>
              <a:t>Follicular Phase (Days 1-14)</a:t>
            </a:r>
            <a:r>
              <a:rPr lang="en-US" dirty="0"/>
              <a:t>:</a:t>
            </a:r>
          </a:p>
          <a:p>
            <a:pPr marL="742950" lvl="1" indent="-285750">
              <a:buFont typeface="+mj-lt"/>
              <a:buAutoNum type="arabicPeriod"/>
            </a:pPr>
            <a:r>
              <a:rPr lang="en-US" dirty="0"/>
              <a:t>BBT is low, typically ranging from 36.1°C to 36.5°C (97°F to 97.7°F), influenced by estrogen.</a:t>
            </a:r>
          </a:p>
          <a:p>
            <a:pPr>
              <a:buFont typeface="+mj-lt"/>
              <a:buAutoNum type="arabicPeriod"/>
            </a:pPr>
            <a:r>
              <a:rPr lang="en-US" b="1" dirty="0"/>
              <a:t>Ovulation (Around Day 14)</a:t>
            </a:r>
            <a:r>
              <a:rPr lang="en-US" dirty="0"/>
              <a:t>:</a:t>
            </a:r>
          </a:p>
          <a:p>
            <a:pPr marL="742950" lvl="1" indent="-285750">
              <a:buFont typeface="+mj-lt"/>
              <a:buAutoNum type="arabicPeriod"/>
            </a:pPr>
            <a:r>
              <a:rPr lang="en-US" dirty="0"/>
              <a:t>A slight </a:t>
            </a:r>
            <a:r>
              <a:rPr lang="en-US" b="1" dirty="0"/>
              <a:t>BBT dip</a:t>
            </a:r>
            <a:r>
              <a:rPr lang="en-US" dirty="0"/>
              <a:t> occurs just before ovulation, followed by a </a:t>
            </a:r>
            <a:r>
              <a:rPr lang="en-US" b="1" dirty="0"/>
              <a:t>sharp rise</a:t>
            </a:r>
            <a:r>
              <a:rPr lang="en-US" dirty="0"/>
              <a:t> after ovulation due to increased </a:t>
            </a:r>
            <a:r>
              <a:rPr lang="en-US" b="1" dirty="0"/>
              <a:t>progesterone</a:t>
            </a:r>
            <a:r>
              <a:rPr lang="en-US" dirty="0"/>
              <a:t>.</a:t>
            </a:r>
          </a:p>
          <a:p>
            <a:pPr>
              <a:buFont typeface="+mj-lt"/>
              <a:buAutoNum type="arabicPeriod"/>
            </a:pPr>
            <a:r>
              <a:rPr lang="en-US" b="1" dirty="0"/>
              <a:t>Luteal Phase (Days 15-28)</a:t>
            </a:r>
            <a:r>
              <a:rPr lang="en-US" dirty="0"/>
              <a:t>:</a:t>
            </a:r>
          </a:p>
          <a:p>
            <a:pPr marL="742950" lvl="1" indent="-285750">
              <a:buFont typeface="+mj-lt"/>
              <a:buAutoNum type="arabicPeriod"/>
            </a:pPr>
            <a:r>
              <a:rPr lang="en-US" dirty="0"/>
              <a:t>BBT remains elevated (36.7°C to 37.0°C / 98.1°F to 98.6°F) due to progesterone production by the corpus luteum.</a:t>
            </a:r>
          </a:p>
          <a:p>
            <a:pPr>
              <a:buFont typeface="+mj-lt"/>
              <a:buAutoNum type="arabicPeriod"/>
            </a:pPr>
            <a:r>
              <a:rPr lang="en-US" b="1" dirty="0"/>
              <a:t>Menstruation (Days 1-5)</a:t>
            </a:r>
            <a:r>
              <a:rPr lang="en-US" dirty="0"/>
              <a:t>:</a:t>
            </a:r>
          </a:p>
          <a:p>
            <a:pPr marL="742950" lvl="1" indent="-285750">
              <a:buFont typeface="+mj-lt"/>
              <a:buAutoNum type="arabicPeriod"/>
            </a:pPr>
            <a:r>
              <a:rPr lang="en-US" dirty="0"/>
              <a:t>BBT drops when progesterone levels fall, signaling the start of a new cycle.</a:t>
            </a:r>
          </a:p>
          <a:p>
            <a:r>
              <a:rPr lang="en-US" dirty="0"/>
              <a:t>Tracking BBT helps identify ovulation and the hormonal shifts that support pregnancy or menstruation.</a:t>
            </a:r>
          </a:p>
        </p:txBody>
      </p:sp>
    </p:spTree>
    <p:extLst>
      <p:ext uri="{BB962C8B-B14F-4D97-AF65-F5344CB8AC3E}">
        <p14:creationId xmlns:p14="http://schemas.microsoft.com/office/powerpoint/2010/main" val="3179933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7696200" cy="6217087"/>
          </a:xfrm>
          <a:prstGeom prst="rect">
            <a:avLst/>
          </a:prstGeom>
        </p:spPr>
        <p:txBody>
          <a:bodyPr wrap="square">
            <a:spAutoFit/>
          </a:bodyPr>
          <a:lstStyle/>
          <a:p>
            <a:pPr lvl="0"/>
            <a:r>
              <a:rPr lang="en-US" b="1" dirty="0">
                <a:solidFill>
                  <a:prstClr val="black"/>
                </a:solidFill>
              </a:rPr>
              <a:t>Female Reproductive Cycles</a:t>
            </a:r>
            <a:r>
              <a:rPr lang="en-US" dirty="0">
                <a:solidFill>
                  <a:prstClr val="black"/>
                </a:solidFill>
              </a:rPr>
              <a:t>:</a:t>
            </a:r>
          </a:p>
          <a:p>
            <a:pPr lvl="0">
              <a:buFont typeface="+mj-lt"/>
              <a:buAutoNum type="arabicPeriod"/>
            </a:pPr>
            <a:r>
              <a:rPr lang="en-US" b="1" dirty="0" smtClean="0">
                <a:solidFill>
                  <a:prstClr val="black"/>
                </a:solidFill>
              </a:rPr>
              <a:t>Ovulation</a:t>
            </a:r>
            <a:r>
              <a:rPr lang="en-US" dirty="0">
                <a:solidFill>
                  <a:prstClr val="black"/>
                </a:solidFill>
              </a:rPr>
              <a:t>:</a:t>
            </a:r>
          </a:p>
          <a:p>
            <a:pPr marL="742950" lvl="1" indent="-285750">
              <a:buFont typeface="+mj-lt"/>
              <a:buAutoNum type="arabicPeriod"/>
            </a:pPr>
            <a:r>
              <a:rPr lang="en-US" b="1" dirty="0">
                <a:solidFill>
                  <a:prstClr val="black"/>
                </a:solidFill>
              </a:rPr>
              <a:t>Ovulation</a:t>
            </a:r>
            <a:r>
              <a:rPr lang="en-US" dirty="0">
                <a:solidFill>
                  <a:prstClr val="black"/>
                </a:solidFill>
              </a:rPr>
              <a:t> occurs when a mature ovum is released from the follicle, about </a:t>
            </a:r>
            <a:r>
              <a:rPr lang="en-US" b="1" dirty="0">
                <a:solidFill>
                  <a:prstClr val="black"/>
                </a:solidFill>
              </a:rPr>
              <a:t>14 days</a:t>
            </a:r>
            <a:r>
              <a:rPr lang="en-US" dirty="0">
                <a:solidFill>
                  <a:prstClr val="black"/>
                </a:solidFill>
              </a:rPr>
              <a:t> before the onset of the next menstrual period.</a:t>
            </a:r>
          </a:p>
          <a:p>
            <a:pPr lvl="0">
              <a:buFont typeface="+mj-lt"/>
              <a:buAutoNum type="arabicPeriod"/>
            </a:pPr>
            <a:r>
              <a:rPr lang="en-US" b="1" dirty="0">
                <a:solidFill>
                  <a:prstClr val="black"/>
                </a:solidFill>
              </a:rPr>
              <a:t>Corpus Luteum</a:t>
            </a:r>
            <a:r>
              <a:rPr lang="en-US" dirty="0">
                <a:solidFill>
                  <a:prstClr val="black"/>
                </a:solidFill>
              </a:rPr>
              <a:t>:</a:t>
            </a:r>
          </a:p>
          <a:p>
            <a:pPr marL="742950" lvl="1" indent="-285750">
              <a:buFont typeface="+mj-lt"/>
              <a:buAutoNum type="arabicPeriod"/>
            </a:pPr>
            <a:r>
              <a:rPr lang="en-US" dirty="0">
                <a:solidFill>
                  <a:prstClr val="black"/>
                </a:solidFill>
              </a:rPr>
              <a:t>After ovulation, the </a:t>
            </a:r>
            <a:r>
              <a:rPr lang="en-US" b="1" dirty="0">
                <a:solidFill>
                  <a:prstClr val="black"/>
                </a:solidFill>
              </a:rPr>
              <a:t>corpus luteum</a:t>
            </a:r>
            <a:r>
              <a:rPr lang="en-US" dirty="0">
                <a:solidFill>
                  <a:prstClr val="black"/>
                </a:solidFill>
              </a:rPr>
              <a:t> turns yellow (luteinizing) and begins to secrete increasing quantities of </a:t>
            </a:r>
            <a:r>
              <a:rPr lang="en-US" b="1" dirty="0">
                <a:solidFill>
                  <a:prstClr val="black"/>
                </a:solidFill>
              </a:rPr>
              <a:t>progesterone</a:t>
            </a:r>
            <a:r>
              <a:rPr lang="en-US" dirty="0">
                <a:solidFill>
                  <a:prstClr val="black"/>
                </a:solidFill>
              </a:rPr>
              <a:t> to prepare the uterine lining for the potential implantation of a fertilized ovum.</a:t>
            </a:r>
          </a:p>
          <a:p>
            <a:pPr lvl="0">
              <a:buFont typeface="+mj-lt"/>
              <a:buAutoNum type="arabicPeriod"/>
            </a:pPr>
            <a:r>
              <a:rPr lang="en-US" b="1" dirty="0">
                <a:solidFill>
                  <a:prstClr val="black"/>
                </a:solidFill>
              </a:rPr>
              <a:t>If Fertilization Does Not Occur</a:t>
            </a:r>
            <a:r>
              <a:rPr lang="en-US" dirty="0">
                <a:solidFill>
                  <a:prstClr val="black"/>
                </a:solidFill>
              </a:rPr>
              <a:t>:</a:t>
            </a:r>
          </a:p>
          <a:p>
            <a:pPr marL="742950" lvl="1" indent="-285750">
              <a:buFont typeface="+mj-lt"/>
              <a:buAutoNum type="arabicPeriod"/>
            </a:pPr>
            <a:r>
              <a:rPr lang="en-US" dirty="0">
                <a:solidFill>
                  <a:prstClr val="black"/>
                </a:solidFill>
              </a:rPr>
              <a:t>Approximately </a:t>
            </a:r>
            <a:r>
              <a:rPr lang="en-US" b="1" dirty="0">
                <a:solidFill>
                  <a:prstClr val="black"/>
                </a:solidFill>
              </a:rPr>
              <a:t>12 days after ovulation</a:t>
            </a:r>
            <a:r>
              <a:rPr lang="en-US" dirty="0">
                <a:solidFill>
                  <a:prstClr val="black"/>
                </a:solidFill>
              </a:rPr>
              <a:t>, the </a:t>
            </a:r>
            <a:r>
              <a:rPr lang="en-US" b="1" dirty="0">
                <a:solidFill>
                  <a:prstClr val="black"/>
                </a:solidFill>
              </a:rPr>
              <a:t>corpus luteum</a:t>
            </a:r>
            <a:r>
              <a:rPr lang="en-US" dirty="0">
                <a:solidFill>
                  <a:prstClr val="black"/>
                </a:solidFill>
              </a:rPr>
              <a:t> degenerates if fertilization has not occurred.</a:t>
            </a:r>
          </a:p>
          <a:p>
            <a:pPr marL="742950" lvl="1" indent="-285750">
              <a:buFont typeface="+mj-lt"/>
              <a:buAutoNum type="arabicPeriod"/>
            </a:pPr>
            <a:r>
              <a:rPr lang="en-US" dirty="0">
                <a:solidFill>
                  <a:prstClr val="black"/>
                </a:solidFill>
              </a:rPr>
              <a:t>This causes a decrease in </a:t>
            </a:r>
            <a:r>
              <a:rPr lang="en-US" b="1" dirty="0">
                <a:solidFill>
                  <a:prstClr val="black"/>
                </a:solidFill>
              </a:rPr>
              <a:t>progesterone</a:t>
            </a:r>
            <a:r>
              <a:rPr lang="en-US" dirty="0">
                <a:solidFill>
                  <a:prstClr val="black"/>
                </a:solidFill>
              </a:rPr>
              <a:t> and </a:t>
            </a:r>
            <a:r>
              <a:rPr lang="en-US" b="1" dirty="0">
                <a:solidFill>
                  <a:prstClr val="black"/>
                </a:solidFill>
              </a:rPr>
              <a:t>estrogen</a:t>
            </a:r>
            <a:r>
              <a:rPr lang="en-US" dirty="0">
                <a:solidFill>
                  <a:prstClr val="black"/>
                </a:solidFill>
              </a:rPr>
              <a:t> levels.</a:t>
            </a:r>
          </a:p>
          <a:p>
            <a:pPr lvl="0">
              <a:buFont typeface="+mj-lt"/>
              <a:buAutoNum type="arabicPeriod"/>
            </a:pPr>
            <a:r>
              <a:rPr lang="en-US" b="1" dirty="0">
                <a:solidFill>
                  <a:prstClr val="black"/>
                </a:solidFill>
              </a:rPr>
              <a:t>Menstruation</a:t>
            </a:r>
            <a:r>
              <a:rPr lang="en-US" dirty="0">
                <a:solidFill>
                  <a:prstClr val="black"/>
                </a:solidFill>
              </a:rPr>
              <a:t>:</a:t>
            </a:r>
          </a:p>
          <a:p>
            <a:pPr marL="742950" lvl="1" indent="-285750">
              <a:buFont typeface="+mj-lt"/>
              <a:buAutoNum type="arabicPeriod"/>
            </a:pPr>
            <a:r>
              <a:rPr lang="en-US" dirty="0">
                <a:solidFill>
                  <a:prstClr val="black"/>
                </a:solidFill>
              </a:rPr>
              <a:t>The drop in estrogen and progesterone levels causes the </a:t>
            </a:r>
            <a:r>
              <a:rPr lang="en-US" b="1" dirty="0">
                <a:solidFill>
                  <a:prstClr val="black"/>
                </a:solidFill>
              </a:rPr>
              <a:t>endometrium</a:t>
            </a:r>
            <a:r>
              <a:rPr lang="en-US" dirty="0">
                <a:solidFill>
                  <a:prstClr val="black"/>
                </a:solidFill>
              </a:rPr>
              <a:t> to break down, resulting in </a:t>
            </a:r>
            <a:r>
              <a:rPr lang="en-US" b="1" dirty="0">
                <a:solidFill>
                  <a:prstClr val="black"/>
                </a:solidFill>
              </a:rPr>
              <a:t>menstruation</a:t>
            </a:r>
            <a:r>
              <a:rPr lang="en-US" dirty="0">
                <a:solidFill>
                  <a:prstClr val="black"/>
                </a:solidFill>
              </a:rPr>
              <a:t>.</a:t>
            </a:r>
          </a:p>
          <a:p>
            <a:pPr lvl="0">
              <a:buFont typeface="+mj-lt"/>
              <a:buAutoNum type="arabicPeriod"/>
            </a:pPr>
            <a:r>
              <a:rPr lang="en-US" b="1" dirty="0">
                <a:solidFill>
                  <a:prstClr val="black"/>
                </a:solidFill>
              </a:rPr>
              <a:t>Cycle Restart</a:t>
            </a:r>
            <a:r>
              <a:rPr lang="en-US" dirty="0">
                <a:solidFill>
                  <a:prstClr val="black"/>
                </a:solidFill>
              </a:rPr>
              <a:t>:</a:t>
            </a:r>
          </a:p>
          <a:p>
            <a:pPr marL="742950" lvl="1" indent="-285750">
              <a:buFont typeface="+mj-lt"/>
              <a:buAutoNum type="arabicPeriod"/>
            </a:pPr>
            <a:r>
              <a:rPr lang="en-US" dirty="0">
                <a:solidFill>
                  <a:prstClr val="black"/>
                </a:solidFill>
              </a:rPr>
              <a:t>The </a:t>
            </a:r>
            <a:r>
              <a:rPr lang="en-US" b="1" dirty="0">
                <a:solidFill>
                  <a:prstClr val="black"/>
                </a:solidFill>
              </a:rPr>
              <a:t>anterior pituitary gland</a:t>
            </a:r>
            <a:r>
              <a:rPr lang="en-US" dirty="0">
                <a:solidFill>
                  <a:prstClr val="black"/>
                </a:solidFill>
              </a:rPr>
              <a:t> secretes more </a:t>
            </a:r>
            <a:r>
              <a:rPr lang="en-US" b="1" dirty="0">
                <a:solidFill>
                  <a:prstClr val="black"/>
                </a:solidFill>
              </a:rPr>
              <a:t>FSH</a:t>
            </a:r>
            <a:r>
              <a:rPr lang="en-US" dirty="0">
                <a:solidFill>
                  <a:prstClr val="black"/>
                </a:solidFill>
              </a:rPr>
              <a:t> and </a:t>
            </a:r>
            <a:r>
              <a:rPr lang="en-US" b="1" dirty="0">
                <a:solidFill>
                  <a:prstClr val="black"/>
                </a:solidFill>
              </a:rPr>
              <a:t>LH</a:t>
            </a:r>
            <a:r>
              <a:rPr lang="en-US" dirty="0">
                <a:solidFill>
                  <a:prstClr val="black"/>
                </a:solidFill>
              </a:rPr>
              <a:t>, beginning a new cycle.</a:t>
            </a:r>
          </a:p>
          <a:p>
            <a:pPr lvl="0">
              <a:buFont typeface="+mj-lt"/>
              <a:buAutoNum type="arabicPeriod"/>
            </a:pPr>
            <a:r>
              <a:rPr lang="en-US" b="1" dirty="0">
                <a:solidFill>
                  <a:prstClr val="black"/>
                </a:solidFill>
              </a:rPr>
              <a:t>Menarche</a:t>
            </a:r>
            <a:r>
              <a:rPr lang="en-US" dirty="0">
                <a:solidFill>
                  <a:prstClr val="black"/>
                </a:solidFill>
              </a:rPr>
              <a:t>:</a:t>
            </a:r>
          </a:p>
          <a:p>
            <a:pPr marL="742950" lvl="1" indent="-285750">
              <a:buFont typeface="+mj-lt"/>
              <a:buAutoNum type="arabicPeriod"/>
            </a:pPr>
            <a:r>
              <a:rPr lang="en-US" dirty="0">
                <a:solidFill>
                  <a:prstClr val="black"/>
                </a:solidFill>
              </a:rPr>
              <a:t>The beginning of menstruation, known as </a:t>
            </a:r>
            <a:r>
              <a:rPr lang="en-US" b="1" dirty="0">
                <a:solidFill>
                  <a:prstClr val="black"/>
                </a:solidFill>
              </a:rPr>
              <a:t>menarche</a:t>
            </a:r>
            <a:r>
              <a:rPr lang="en-US" dirty="0">
                <a:solidFill>
                  <a:prstClr val="black"/>
                </a:solidFill>
              </a:rPr>
              <a:t>, typically occurs between the ages of </a:t>
            </a:r>
            <a:r>
              <a:rPr lang="en-US" b="1" dirty="0">
                <a:solidFill>
                  <a:prstClr val="black"/>
                </a:solidFill>
              </a:rPr>
              <a:t>11 to 15 years</a:t>
            </a:r>
            <a:r>
              <a:rPr lang="en-US" dirty="0">
                <a:solidFill>
                  <a:prstClr val="black"/>
                </a:solidFill>
              </a:rPr>
              <a:t>.</a:t>
            </a:r>
          </a:p>
          <a:p>
            <a:pPr marL="342900" lvl="0" indent="-342900">
              <a:buFont typeface="Arial" pitchFamily="34" charset="0"/>
              <a:buChar char="•"/>
            </a:pPr>
            <a:endParaRPr lang="en-US"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559510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37443"/>
            <a:ext cx="88392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This information outlines the typical menstrual cycle characteristics, particularly in the context of adolescents and young women.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Irregular Cycles in Early Menstruation</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In the initial years after menarche (the first menstrual period), cycles are often irregular, and ovulation may not occur regularly. This is due to hormonal fluctuations as the body adjusts to reproductive function.</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Cycle Regularity Over Time</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Most individuals will see their cycles become more regular within 6 months to 2 years of menarche. This means the frequency of periods, as well as ovulation, typically stabilizes during this period.</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Average Menstrual Cycle</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 typical menstrual cycle is around 28 days, although variations of plus or minus 5 to 10 days are common. Cycles can be shorter or longer, but the range of 21 to 35 days is considered normal.</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Menstrual Flow</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The menstrual flow typically lasts 2 to 5 days. On average, a person loses about 30 to 40 mL of blood, along with an additional 30 to 50 mL of serous fluid (which contains water, electrolytes, and some proteins).</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Fibrinolysin</a:t>
            </a:r>
            <a:r>
              <a:rPr kumimoji="0" lang="en-US" altLang="en-US"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Role</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Fibrinolysin</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 enzyme, is present in the tissue of the shedding endometrium. It prevents clot formation in the menstrual blood, ensuring that the flow remains liquid rather than forming clots, which helps in the smooth expulsion of the endometrial lining.</a:t>
            </a:r>
          </a:p>
        </p:txBody>
      </p:sp>
    </p:spTree>
    <p:extLst>
      <p:ext uri="{BB962C8B-B14F-4D97-AF65-F5344CB8AC3E}">
        <p14:creationId xmlns:p14="http://schemas.microsoft.com/office/powerpoint/2010/main" val="709313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7078861"/>
          </a:xfrm>
          <a:prstGeom prst="rect">
            <a:avLst/>
          </a:prstGeom>
        </p:spPr>
        <p:txBody>
          <a:bodyPr wrap="square">
            <a:spAutoFit/>
          </a:bodyPr>
          <a:lstStyle/>
          <a:p>
            <a:pPr marL="285750" indent="-285750">
              <a:buFont typeface="Arial" pitchFamily="34" charset="0"/>
              <a:buChar char="•"/>
            </a:pPr>
            <a:r>
              <a:rPr lang="en-US" sz="2000" b="1" dirty="0">
                <a:solidFill>
                  <a:srgbClr val="FF0000"/>
                </a:solidFill>
              </a:rPr>
              <a:t>Key </a:t>
            </a:r>
            <a:r>
              <a:rPr lang="en-US" sz="2000" b="1" dirty="0" err="1" smtClean="0">
                <a:solidFill>
                  <a:srgbClr val="FF0000"/>
                </a:solidFill>
              </a:rPr>
              <a:t>Points:</a:t>
            </a:r>
            <a:r>
              <a:rPr lang="en-US" sz="2000" b="1" dirty="0" err="1" smtClean="0"/>
              <a:t>Puberty</a:t>
            </a:r>
            <a:r>
              <a:rPr lang="en-US" sz="2000" dirty="0"/>
              <a:t>:</a:t>
            </a:r>
          </a:p>
          <a:p>
            <a:pPr>
              <a:buFont typeface="+mj-lt"/>
              <a:buAutoNum type="arabicPeriod"/>
            </a:pPr>
            <a:r>
              <a:rPr lang="en-US" b="1" dirty="0" smtClean="0"/>
              <a:t>Puberty</a:t>
            </a:r>
            <a:r>
              <a:rPr lang="en-US" dirty="0"/>
              <a:t>:</a:t>
            </a:r>
          </a:p>
          <a:p>
            <a:pPr marL="742950" lvl="1" indent="-285750">
              <a:buFont typeface="+mj-lt"/>
              <a:buAutoNum type="arabicPeriod"/>
            </a:pPr>
            <a:r>
              <a:rPr lang="en-US" dirty="0"/>
              <a:t>Marks the time when reproductive organs mature and secondary sex characteristics develop.</a:t>
            </a:r>
          </a:p>
          <a:p>
            <a:pPr marL="742950" lvl="1" indent="-285750">
              <a:buFont typeface="+mj-lt"/>
              <a:buAutoNum type="arabicPeriod"/>
            </a:pPr>
            <a:r>
              <a:rPr lang="en-US" dirty="0"/>
              <a:t>A sexually active girl can become pregnant before her first menstrual period because ovulation occurs before menstruation.</a:t>
            </a:r>
          </a:p>
          <a:p>
            <a:pPr marL="742950" lvl="1" indent="-285750">
              <a:buFont typeface="+mj-lt"/>
              <a:buAutoNum type="arabicPeriod"/>
            </a:pPr>
            <a:r>
              <a:rPr lang="en-US" dirty="0"/>
              <a:t>At birth, every female has all the ova that will be available during her reproductive years.</a:t>
            </a:r>
          </a:p>
          <a:p>
            <a:pPr>
              <a:buFont typeface="+mj-lt"/>
              <a:buAutoNum type="arabicPeriod"/>
            </a:pPr>
            <a:r>
              <a:rPr lang="en-US" b="1" dirty="0"/>
              <a:t>Hormones</a:t>
            </a:r>
            <a:r>
              <a:rPr lang="en-US" dirty="0"/>
              <a:t>:</a:t>
            </a:r>
          </a:p>
          <a:p>
            <a:pPr marL="742950" lvl="1" indent="-285750">
              <a:buFont typeface="+mj-lt"/>
              <a:buAutoNum type="arabicPeriod"/>
            </a:pPr>
            <a:r>
              <a:rPr lang="en-US" b="1" dirty="0"/>
              <a:t>Testosterone</a:t>
            </a:r>
            <a:r>
              <a:rPr lang="en-US" dirty="0"/>
              <a:t> is the principal male hormone and continues to be secreted throughout a man's life.</a:t>
            </a:r>
          </a:p>
          <a:p>
            <a:pPr marL="742950" lvl="1" indent="-285750">
              <a:buFont typeface="+mj-lt"/>
              <a:buAutoNum type="arabicPeriod"/>
            </a:pPr>
            <a:r>
              <a:rPr lang="en-US" b="1" dirty="0"/>
              <a:t>Estrogen</a:t>
            </a:r>
            <a:r>
              <a:rPr lang="en-US" dirty="0"/>
              <a:t> and </a:t>
            </a:r>
            <a:r>
              <a:rPr lang="en-US" b="1" dirty="0"/>
              <a:t>progesterone</a:t>
            </a:r>
            <a:r>
              <a:rPr lang="en-US" dirty="0"/>
              <a:t> are the principal female hormones. Their secretion is very low after a woman reaches the climacteric (menopause).</a:t>
            </a:r>
          </a:p>
          <a:p>
            <a:pPr>
              <a:buFont typeface="+mj-lt"/>
              <a:buAutoNum type="arabicPeriod"/>
            </a:pPr>
            <a:r>
              <a:rPr lang="en-US" b="1" dirty="0"/>
              <a:t>Male External Genitalia</a:t>
            </a:r>
            <a:r>
              <a:rPr lang="en-US" dirty="0"/>
              <a:t>:</a:t>
            </a:r>
          </a:p>
          <a:p>
            <a:pPr marL="742950" lvl="1" indent="-285750">
              <a:buFont typeface="+mj-lt"/>
              <a:buAutoNum type="arabicPeriod"/>
            </a:pPr>
            <a:r>
              <a:rPr lang="en-US" dirty="0"/>
              <a:t>The penis and scrotum are the male external genitalia.</a:t>
            </a:r>
          </a:p>
          <a:p>
            <a:pPr marL="742950" lvl="1" indent="-285750">
              <a:buFont typeface="+mj-lt"/>
              <a:buAutoNum type="arabicPeriod"/>
            </a:pPr>
            <a:r>
              <a:rPr lang="en-US" dirty="0"/>
              <a:t>The scrotum helps keep the testes cooler than the rest of the body, promoting normal sperm production.</a:t>
            </a:r>
          </a:p>
          <a:p>
            <a:pPr marL="742950" lvl="1" indent="-285750">
              <a:buFont typeface="+mj-lt"/>
              <a:buAutoNum type="arabicPeriod"/>
            </a:pPr>
            <a:r>
              <a:rPr lang="en-US" dirty="0"/>
              <a:t>The two main functions of the testes are to manufacture sperm and to secrete male hormones (androgens), primarily testosterone.</a:t>
            </a:r>
          </a:p>
          <a:p>
            <a:pPr>
              <a:buFont typeface="+mj-lt"/>
              <a:buAutoNum type="arabicPeriod"/>
            </a:pPr>
            <a:r>
              <a:rPr lang="en-US" b="1" dirty="0"/>
              <a:t>Female Reproductive System</a:t>
            </a:r>
            <a:r>
              <a:rPr lang="en-US" dirty="0"/>
              <a:t>:</a:t>
            </a:r>
          </a:p>
          <a:p>
            <a:pPr marL="742950" lvl="1" indent="-285750">
              <a:buFont typeface="+mj-lt"/>
              <a:buAutoNum type="arabicPeriod"/>
            </a:pPr>
            <a:r>
              <a:rPr lang="en-US" dirty="0"/>
              <a:t>The </a:t>
            </a:r>
            <a:r>
              <a:rPr lang="en-US" b="1" dirty="0"/>
              <a:t>myometrium</a:t>
            </a:r>
            <a:r>
              <a:rPr lang="en-US" dirty="0"/>
              <a:t> is the middle muscular uterine layer, and it is functional during pregnancy and labor.</a:t>
            </a:r>
          </a:p>
          <a:p>
            <a:pPr marL="742950" lvl="1" indent="-285750">
              <a:buFont typeface="+mj-lt"/>
              <a:buAutoNum type="arabicPeriod"/>
            </a:pPr>
            <a:r>
              <a:rPr lang="en-US" dirty="0"/>
              <a:t>The </a:t>
            </a:r>
            <a:r>
              <a:rPr lang="en-US" b="1" dirty="0"/>
              <a:t>endometrium</a:t>
            </a:r>
            <a:r>
              <a:rPr lang="en-US" dirty="0"/>
              <a:t> is the inner uterine layer, and it is functional in menstruation and implantation of a fertilized ovum.</a:t>
            </a:r>
          </a:p>
          <a:p>
            <a:pPr marL="285750" indent="-285750">
              <a:buFont typeface="Arial" pitchFamily="34" charset="0"/>
              <a:buChar char="•"/>
            </a:pP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6339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74345"/>
            <a:ext cx="8534400" cy="6771084"/>
          </a:xfrm>
          <a:prstGeom prst="rect">
            <a:avLst/>
          </a:prstGeom>
        </p:spPr>
        <p:txBody>
          <a:bodyPr wrap="square">
            <a:spAutoFit/>
          </a:bodyPr>
          <a:lstStyle/>
          <a:p>
            <a:pPr>
              <a:buFont typeface="+mj-lt"/>
              <a:buAutoNum type="arabicPeriod"/>
            </a:pPr>
            <a:r>
              <a:rPr lang="en-US" b="1" dirty="0" smtClean="0"/>
              <a:t>Female </a:t>
            </a:r>
            <a:r>
              <a:rPr lang="en-US" b="1" dirty="0"/>
              <a:t>Breasts</a:t>
            </a:r>
            <a:r>
              <a:rPr lang="en-US" dirty="0"/>
              <a:t>:</a:t>
            </a:r>
          </a:p>
          <a:p>
            <a:pPr marL="742950" lvl="1" indent="-285750">
              <a:buFont typeface="+mj-lt"/>
              <a:buAutoNum type="arabicPeriod"/>
            </a:pPr>
            <a:r>
              <a:rPr lang="en-US" dirty="0"/>
              <a:t>The female breasts are composed of fatty and fibrous tissue and glands that can secrete milk.</a:t>
            </a:r>
          </a:p>
          <a:p>
            <a:pPr marL="742950" lvl="1" indent="-285750">
              <a:buFont typeface="+mj-lt"/>
              <a:buAutoNum type="arabicPeriod"/>
            </a:pPr>
            <a:r>
              <a:rPr lang="en-US" dirty="0"/>
              <a:t>The size of a woman’s breasts is determined by the amount of fatty tissue and does not influence her ability to secrete milk.</a:t>
            </a:r>
          </a:p>
          <a:p>
            <a:pPr>
              <a:buFont typeface="+mj-lt"/>
              <a:buAutoNum type="arabicPeriod"/>
            </a:pPr>
            <a:r>
              <a:rPr lang="en-US" b="1" dirty="0"/>
              <a:t>Female Reproductive Cycle</a:t>
            </a:r>
            <a:r>
              <a:rPr lang="en-US" dirty="0"/>
              <a:t>:</a:t>
            </a:r>
          </a:p>
          <a:p>
            <a:pPr marL="742950" lvl="1" indent="-285750">
              <a:buFont typeface="+mj-lt"/>
              <a:buAutoNum type="arabicPeriod"/>
            </a:pPr>
            <a:r>
              <a:rPr lang="en-US" dirty="0"/>
              <a:t>The female reproductive cycle consists of regular changes in hormone secretions from the anterior pituitary gland and the ovary.</a:t>
            </a:r>
          </a:p>
          <a:p>
            <a:pPr marL="742950" lvl="1" indent="-285750">
              <a:buFont typeface="+mj-lt"/>
              <a:buAutoNum type="arabicPeriod"/>
            </a:pPr>
            <a:r>
              <a:rPr lang="en-US" dirty="0"/>
              <a:t>The cycle includes the maturation and release of an ovum, and the buildup and breakdown of the uterine lining.</a:t>
            </a:r>
          </a:p>
          <a:p>
            <a:pPr>
              <a:buFont typeface="+mj-lt"/>
              <a:buAutoNum type="arabicPeriod"/>
            </a:pPr>
            <a:r>
              <a:rPr lang="en-US" b="1" dirty="0"/>
              <a:t>Pelvic Shapes</a:t>
            </a:r>
            <a:r>
              <a:rPr lang="en-US" dirty="0"/>
              <a:t>:</a:t>
            </a:r>
          </a:p>
          <a:p>
            <a:pPr marL="742950" lvl="1" indent="-285750">
              <a:buFont typeface="+mj-lt"/>
              <a:buAutoNum type="arabicPeriod"/>
            </a:pPr>
            <a:r>
              <a:rPr lang="en-US" dirty="0"/>
              <a:t>There are four basic pelvic shapes, but women often have a combination of characteristics.</a:t>
            </a:r>
          </a:p>
          <a:p>
            <a:pPr marL="742950" lvl="1" indent="-285750">
              <a:buFont typeface="+mj-lt"/>
              <a:buAutoNum type="arabicPeriod"/>
            </a:pPr>
            <a:r>
              <a:rPr lang="en-US" dirty="0"/>
              <a:t>The </a:t>
            </a:r>
            <a:r>
              <a:rPr lang="en-US" b="1" dirty="0" err="1"/>
              <a:t>gynecoid</a:t>
            </a:r>
            <a:r>
              <a:rPr lang="en-US" b="1" dirty="0"/>
              <a:t> pelvis</a:t>
            </a:r>
            <a:r>
              <a:rPr lang="en-US" dirty="0"/>
              <a:t> is the most favorable for vaginal birth.</a:t>
            </a:r>
          </a:p>
          <a:p>
            <a:pPr>
              <a:buFont typeface="+mj-lt"/>
              <a:buAutoNum type="arabicPeriod"/>
            </a:pPr>
            <a:r>
              <a:rPr lang="en-US" b="1" dirty="0"/>
              <a:t>Pelvic Structure</a:t>
            </a:r>
            <a:r>
              <a:rPr lang="en-US" dirty="0"/>
              <a:t>:</a:t>
            </a:r>
          </a:p>
          <a:p>
            <a:pPr marL="742950" lvl="1" indent="-285750">
              <a:buFont typeface="+mj-lt"/>
              <a:buAutoNum type="arabicPeriod"/>
            </a:pPr>
            <a:r>
              <a:rPr lang="en-US" dirty="0"/>
              <a:t>The pelvis is divided into a </a:t>
            </a:r>
            <a:r>
              <a:rPr lang="en-US" b="1" dirty="0"/>
              <a:t>false pelvis</a:t>
            </a:r>
            <a:r>
              <a:rPr lang="en-US" dirty="0"/>
              <a:t> above the </a:t>
            </a:r>
            <a:r>
              <a:rPr lang="en-US" dirty="0" err="1"/>
              <a:t>linea</a:t>
            </a:r>
            <a:r>
              <a:rPr lang="en-US" dirty="0"/>
              <a:t> terminalis and the </a:t>
            </a:r>
            <a:r>
              <a:rPr lang="en-US" b="1" dirty="0"/>
              <a:t>true pelvis</a:t>
            </a:r>
            <a:r>
              <a:rPr lang="en-US" dirty="0"/>
              <a:t> below this line.</a:t>
            </a:r>
          </a:p>
          <a:p>
            <a:pPr marL="742950" lvl="1" indent="-285750">
              <a:buFont typeface="+mj-lt"/>
              <a:buAutoNum type="arabicPeriod"/>
            </a:pPr>
            <a:r>
              <a:rPr lang="en-US" dirty="0"/>
              <a:t>The </a:t>
            </a:r>
            <a:r>
              <a:rPr lang="en-US" b="1" dirty="0"/>
              <a:t>true pelvis</a:t>
            </a:r>
            <a:r>
              <a:rPr lang="en-US" dirty="0"/>
              <a:t> is most important in the childbirth process.</a:t>
            </a:r>
          </a:p>
          <a:p>
            <a:pPr marL="742950" lvl="1" indent="-285750">
              <a:buFont typeface="+mj-lt"/>
              <a:buAutoNum type="arabicPeriod"/>
            </a:pPr>
            <a:r>
              <a:rPr lang="en-US" dirty="0"/>
              <a:t>The true pelvis is further divided into the pelvic </a:t>
            </a:r>
            <a:r>
              <a:rPr lang="en-US" b="1" dirty="0"/>
              <a:t>inlet</a:t>
            </a:r>
            <a:r>
              <a:rPr lang="en-US" dirty="0"/>
              <a:t>, the </a:t>
            </a:r>
            <a:r>
              <a:rPr lang="en-US" b="1" dirty="0"/>
              <a:t>pelvic cavity</a:t>
            </a:r>
            <a:r>
              <a:rPr lang="en-US" dirty="0"/>
              <a:t>, and the </a:t>
            </a:r>
            <a:r>
              <a:rPr lang="en-US" b="1" dirty="0"/>
              <a:t>pelvic outlet</a:t>
            </a:r>
            <a:r>
              <a:rPr lang="en-US" dirty="0"/>
              <a:t>.</a:t>
            </a:r>
          </a:p>
          <a:p>
            <a:pPr>
              <a:buFont typeface="+mj-lt"/>
              <a:buAutoNum type="arabicPeriod"/>
            </a:pPr>
            <a:r>
              <a:rPr lang="en-US" b="1" dirty="0"/>
              <a:t>Fertilization Window</a:t>
            </a:r>
            <a:r>
              <a:rPr lang="en-US" dirty="0"/>
              <a:t>:</a:t>
            </a:r>
          </a:p>
          <a:p>
            <a:pPr marL="742950" lvl="1" indent="-285750">
              <a:buFont typeface="+mj-lt"/>
              <a:buAutoNum type="arabicPeriod"/>
            </a:pPr>
            <a:r>
              <a:rPr lang="en-US" dirty="0"/>
              <a:t>The egg lives for only 24 hours after ovulation, and fertilization must occur during that time.</a:t>
            </a:r>
          </a:p>
          <a:p>
            <a:pPr lvl="0"/>
            <a:endParaRPr lang="en-US" sz="20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16677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6555641"/>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Review Questions for the NCLEX® Examination</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1- Spermatozoa are produced in the: </a:t>
            </a:r>
          </a:p>
          <a:p>
            <a:pPr marL="342900" indent="-342900">
              <a:buAutoNum type="arabicPeriod"/>
            </a:pPr>
            <a:r>
              <a:rPr lang="en-US" sz="2000" dirty="0">
                <a:latin typeface="Times New Roman" pitchFamily="18" charset="0"/>
                <a:cs typeface="Times New Roman" pitchFamily="18" charset="0"/>
              </a:rPr>
              <a:t>vas deferens.</a:t>
            </a:r>
          </a:p>
          <a:p>
            <a:pPr marL="342900" indent="-342900">
              <a:buAutoNum type="arabicPeriod"/>
            </a:pPr>
            <a:r>
              <a:rPr lang="en-US" sz="2000" dirty="0">
                <a:solidFill>
                  <a:srgbClr val="FF0000"/>
                </a:solidFill>
                <a:latin typeface="Times New Roman" pitchFamily="18" charset="0"/>
                <a:cs typeface="Times New Roman" pitchFamily="18" charset="0"/>
              </a:rPr>
              <a:t>seminiferous tubules. </a:t>
            </a:r>
          </a:p>
          <a:p>
            <a:pPr marL="342900" indent="-342900">
              <a:buAutoNum type="arabicPeriod"/>
            </a:pPr>
            <a:r>
              <a:rPr lang="en-US" sz="2000" dirty="0">
                <a:latin typeface="Times New Roman" pitchFamily="18" charset="0"/>
                <a:cs typeface="Times New Roman" pitchFamily="18" charset="0"/>
              </a:rPr>
              <a:t>prostate gland. </a:t>
            </a:r>
          </a:p>
          <a:p>
            <a:pPr marL="342900" indent="-342900">
              <a:buAutoNum type="arabicPeriod"/>
            </a:pPr>
            <a:r>
              <a:rPr lang="en-US" sz="2000" dirty="0" err="1">
                <a:latin typeface="Times New Roman" pitchFamily="18" charset="0"/>
                <a:cs typeface="Times New Roman" pitchFamily="18" charset="0"/>
              </a:rPr>
              <a:t>Leydig</a:t>
            </a:r>
            <a:r>
              <a:rPr lang="en-US" sz="2000" dirty="0">
                <a:latin typeface="Times New Roman" pitchFamily="18" charset="0"/>
                <a:cs typeface="Times New Roman" pitchFamily="18" charset="0"/>
              </a:rPr>
              <a:t> cells. </a:t>
            </a:r>
          </a:p>
          <a:p>
            <a:pPr marL="342900" indent="-342900">
              <a:buAutoNum type="arabicPeriod"/>
            </a:pP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2. A woman can keep a diary of her menstrual cycles to help determine her fertile period. She understands that after ovulation she will remain fertile for:</a:t>
            </a:r>
          </a:p>
          <a:p>
            <a:r>
              <a:rPr lang="en-US" sz="2000" dirty="0">
                <a:latin typeface="Times New Roman" pitchFamily="18" charset="0"/>
                <a:cs typeface="Times New Roman" pitchFamily="18" charset="0"/>
              </a:rPr>
              <a:t> 1. 2 hours. </a:t>
            </a:r>
          </a:p>
          <a:p>
            <a:r>
              <a:rPr lang="en-US" sz="2000" dirty="0">
                <a:latin typeface="Times New Roman" pitchFamily="18" charset="0"/>
                <a:cs typeface="Times New Roman" pitchFamily="18" charset="0"/>
              </a:rPr>
              <a:t>2. </a:t>
            </a:r>
            <a:r>
              <a:rPr lang="en-US" sz="2000" dirty="0">
                <a:solidFill>
                  <a:srgbClr val="FF0000"/>
                </a:solidFill>
                <a:latin typeface="Times New Roman" pitchFamily="18" charset="0"/>
                <a:cs typeface="Times New Roman" pitchFamily="18" charset="0"/>
              </a:rPr>
              <a:t>24 hours. </a:t>
            </a:r>
          </a:p>
          <a:p>
            <a:r>
              <a:rPr lang="en-US" sz="2000" dirty="0">
                <a:latin typeface="Times New Roman" pitchFamily="18" charset="0"/>
                <a:cs typeface="Times New Roman" pitchFamily="18" charset="0"/>
              </a:rPr>
              <a:t>3. 3 to 5 days. </a:t>
            </a:r>
          </a:p>
          <a:p>
            <a:r>
              <a:rPr lang="en-US" sz="2000" dirty="0">
                <a:latin typeface="Times New Roman" pitchFamily="18" charset="0"/>
                <a:cs typeface="Times New Roman" pitchFamily="18" charset="0"/>
              </a:rPr>
              <a:t>4. 7 to 14 days. </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3. Which data indicate that a woman may have pelvic dimensions that would be inadequate for a normal vaginal delivery? A woman with a(n): </a:t>
            </a:r>
          </a:p>
          <a:p>
            <a:pPr marL="342900" indent="-342900">
              <a:buAutoNum type="arabicPeriod"/>
            </a:pPr>
            <a:r>
              <a:rPr lang="en-US" sz="2000" dirty="0">
                <a:latin typeface="Times New Roman" pitchFamily="18" charset="0"/>
                <a:cs typeface="Times New Roman" pitchFamily="18" charset="0"/>
              </a:rPr>
              <a:t>anthropoid-shaped pelvis with a history of pelvic inflammatory disease </a:t>
            </a:r>
          </a:p>
          <a:p>
            <a:pPr marL="342900" indent="-342900">
              <a:buAutoNum type="arabicPeriod"/>
            </a:pPr>
            <a:r>
              <a:rPr lang="en-US" sz="2000" dirty="0" err="1">
                <a:latin typeface="Times New Roman" pitchFamily="18" charset="0"/>
                <a:cs typeface="Times New Roman" pitchFamily="18" charset="0"/>
              </a:rPr>
              <a:t>gynecoid</a:t>
            </a:r>
            <a:r>
              <a:rPr lang="en-US" sz="2000" dirty="0">
                <a:latin typeface="Times New Roman" pitchFamily="18" charset="0"/>
                <a:cs typeface="Times New Roman" pitchFamily="18" charset="0"/>
              </a:rPr>
              <a:t>-shaped pelvis </a:t>
            </a:r>
            <a:r>
              <a:rPr lang="en-US" sz="2000" dirty="0">
                <a:solidFill>
                  <a:srgbClr val="FF0000"/>
                </a:solidFill>
                <a:latin typeface="Times New Roman" pitchFamily="18" charset="0"/>
                <a:cs typeface="Times New Roman" pitchFamily="18" charset="0"/>
              </a:rPr>
              <a:t>with a history of rickets </a:t>
            </a:r>
          </a:p>
          <a:p>
            <a:pPr marL="342900" indent="-342900">
              <a:buAutoNum type="arabicPeriod"/>
            </a:pPr>
            <a:r>
              <a:rPr lang="en-US" sz="2000" dirty="0">
                <a:latin typeface="Times New Roman" pitchFamily="18" charset="0"/>
                <a:cs typeface="Times New Roman" pitchFamily="18" charset="0"/>
              </a:rPr>
              <a:t>anthropoid-shaped pelvis that previously delivered a 9-lb infant </a:t>
            </a:r>
          </a:p>
          <a:p>
            <a:pPr marL="342900" indent="-342900">
              <a:buAutoNum type="arabicPeriod"/>
            </a:pPr>
            <a:r>
              <a:rPr lang="en-US" sz="2000" dirty="0" err="1">
                <a:latin typeface="Times New Roman" pitchFamily="18" charset="0"/>
                <a:cs typeface="Times New Roman" pitchFamily="18" charset="0"/>
              </a:rPr>
              <a:t>gynecoid</a:t>
            </a:r>
            <a:r>
              <a:rPr lang="en-US" sz="2000" dirty="0">
                <a:latin typeface="Times New Roman" pitchFamily="18" charset="0"/>
                <a:cs typeface="Times New Roman" pitchFamily="18" charset="0"/>
              </a:rPr>
              <a:t>-shaped pelvis with a history of poor nutrition.</a:t>
            </a:r>
          </a:p>
        </p:txBody>
      </p:sp>
    </p:spTree>
    <p:extLst>
      <p:ext uri="{BB962C8B-B14F-4D97-AF65-F5344CB8AC3E}">
        <p14:creationId xmlns:p14="http://schemas.microsoft.com/office/powerpoint/2010/main" val="3415551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000"/>
            <a:ext cx="8915400" cy="5324535"/>
          </a:xfrm>
          <a:prstGeom prst="rect">
            <a:avLst/>
          </a:prstGeom>
        </p:spPr>
        <p:txBody>
          <a:bodyPr wrap="square">
            <a:spAutoFit/>
          </a:bodyPr>
          <a:lstStyle/>
          <a:p>
            <a:r>
              <a:rPr lang="en-US" sz="2000" b="1" dirty="0">
                <a:latin typeface="Times New Roman" pitchFamily="18" charset="0"/>
                <a:cs typeface="Times New Roman" pitchFamily="18" charset="0"/>
              </a:rPr>
              <a:t>Q1-B. Seminiferous Tubules</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Rationale: Sperm are made in the convoluted seminiferous tubules of the testes. </a:t>
            </a:r>
          </a:p>
          <a:p>
            <a:r>
              <a:rPr lang="en-US" sz="2000" b="1" dirty="0">
                <a:latin typeface="Times New Roman" pitchFamily="18" charset="0"/>
                <a:cs typeface="Times New Roman" pitchFamily="18" charset="0"/>
              </a:rPr>
              <a:t>Q2--B. 24 hours</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Rationale: The egg lives for only 24 hours after ovulation; therefore it is viable for fertilization only for 24 hours.</a:t>
            </a:r>
          </a:p>
          <a:p>
            <a:r>
              <a:rPr lang="en-US" sz="2000" b="1" dirty="0">
                <a:latin typeface="Times New Roman" pitchFamily="18" charset="0"/>
                <a:cs typeface="Times New Roman" pitchFamily="18" charset="0"/>
              </a:rPr>
              <a:t>Q3-</a:t>
            </a:r>
            <a:r>
              <a:rPr lang="en-US" sz="2000" b="1" dirty="0">
                <a:solidFill>
                  <a:srgbClr val="1A1D28"/>
                </a:solidFill>
                <a:latin typeface="Times New Roman" pitchFamily="18" charset="0"/>
                <a:cs typeface="Times New Roman" pitchFamily="18" charset="0"/>
              </a:rPr>
              <a:t>B. </a:t>
            </a:r>
            <a:r>
              <a:rPr lang="en-US" sz="2000" b="1" dirty="0" err="1">
                <a:solidFill>
                  <a:srgbClr val="1A1D28"/>
                </a:solidFill>
                <a:latin typeface="Times New Roman" pitchFamily="18" charset="0"/>
                <a:cs typeface="Times New Roman" pitchFamily="18" charset="0"/>
              </a:rPr>
              <a:t>gynecoid</a:t>
            </a:r>
            <a:r>
              <a:rPr lang="en-US" sz="2000" b="1" dirty="0">
                <a:solidFill>
                  <a:srgbClr val="1A1D28"/>
                </a:solidFill>
                <a:latin typeface="Times New Roman" pitchFamily="18" charset="0"/>
                <a:cs typeface="Times New Roman" pitchFamily="18" charset="0"/>
              </a:rPr>
              <a:t>-shaped pelvis with a history of rickets</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solidFill>
                  <a:srgbClr val="1A1D28"/>
                </a:solidFill>
                <a:latin typeface="Times New Roman" pitchFamily="18" charset="0"/>
                <a:cs typeface="Times New Roman" pitchFamily="18" charset="0"/>
              </a:rPr>
              <a:t>Rationale: Although the </a:t>
            </a:r>
            <a:r>
              <a:rPr lang="en-US" sz="2000" dirty="0" err="1">
                <a:solidFill>
                  <a:srgbClr val="1A1D28"/>
                </a:solidFill>
                <a:latin typeface="Times New Roman" pitchFamily="18" charset="0"/>
                <a:cs typeface="Times New Roman" pitchFamily="18" charset="0"/>
              </a:rPr>
              <a:t>gynecoid</a:t>
            </a:r>
            <a:r>
              <a:rPr lang="en-US" sz="2000" dirty="0">
                <a:solidFill>
                  <a:srgbClr val="1A1D28"/>
                </a:solidFill>
                <a:latin typeface="Times New Roman" pitchFamily="18" charset="0"/>
                <a:cs typeface="Times New Roman" pitchFamily="18" charset="0"/>
              </a:rPr>
              <a:t>-shaped pelvis is considered most favorable for a vaginal delivery, a woman with a history of rickets (a disease in which normal bone formation is disturbed when bone fails to mineralize and becomes soft and distorted) would be the most likely of the choices for inadequate normal vaginal delivery. </a:t>
            </a:r>
          </a:p>
          <a:p>
            <a:r>
              <a:rPr lang="en-US" sz="2000" dirty="0">
                <a:solidFill>
                  <a:srgbClr val="1A1D28"/>
                </a:solidFill>
                <a:latin typeface="Times New Roman" pitchFamily="18" charset="0"/>
                <a:cs typeface="Times New Roman" pitchFamily="18" charset="0"/>
              </a:rPr>
              <a:t>An anthropoid-shaped pelvis with a history of PID, although not most favorable, allows for possible vaginal delivery, and history of PID might interfere with conception but not delivery.</a:t>
            </a:r>
          </a:p>
          <a:p>
            <a:r>
              <a:rPr lang="en-US" sz="2000" dirty="0">
                <a:solidFill>
                  <a:srgbClr val="1A1D28"/>
                </a:solidFill>
                <a:latin typeface="Times New Roman" pitchFamily="18" charset="0"/>
                <a:cs typeface="Times New Roman" pitchFamily="18" charset="0"/>
              </a:rPr>
              <a:t> Previous delivery of a large infant is evidence of adequate pelvic dimensions for a normal vaginal delivery.</a:t>
            </a:r>
          </a:p>
          <a:p>
            <a:r>
              <a:rPr lang="en-US" sz="2000" dirty="0">
                <a:solidFill>
                  <a:srgbClr val="1A1D28"/>
                </a:solidFill>
                <a:latin typeface="Times New Roman" pitchFamily="18" charset="0"/>
                <a:cs typeface="Times New Roman" pitchFamily="18" charset="0"/>
              </a:rPr>
              <a:t> Although poor maternal nutrition can affect the health of the newborn, delivery is not necessarily affected.</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475437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686800" cy="5293757"/>
          </a:xfrm>
          <a:prstGeom prst="rect">
            <a:avLst/>
          </a:prstGeom>
        </p:spPr>
        <p:txBody>
          <a:bodyPr wrap="square">
            <a:spAutoFit/>
          </a:bodyPr>
          <a:lstStyle/>
          <a:p>
            <a:pPr marL="342900" lvl="0" indent="-342900">
              <a:buFontTx/>
              <a:buAutoNum type="arabicPeriod"/>
            </a:pPr>
            <a:endParaRPr lang="en-US" dirty="0">
              <a:solidFill>
                <a:prstClr val="black"/>
              </a:solidFill>
            </a:endParaRPr>
          </a:p>
          <a:p>
            <a:pPr lvl="0"/>
            <a:r>
              <a:rPr lang="en-US" dirty="0">
                <a:solidFill>
                  <a:prstClr val="black"/>
                </a:solidFill>
              </a:rPr>
              <a:t> </a:t>
            </a:r>
            <a:r>
              <a:rPr lang="en-US" sz="2000" dirty="0">
                <a:solidFill>
                  <a:prstClr val="black"/>
                </a:solidFill>
                <a:latin typeface="Times New Roman" pitchFamily="18" charset="0"/>
                <a:cs typeface="Times New Roman" pitchFamily="18" charset="0"/>
              </a:rPr>
              <a:t>4. The muscular layer of the uterus that is the functional unit in pregnancy and labor is the:</a:t>
            </a:r>
          </a:p>
          <a:p>
            <a:pPr lvl="0"/>
            <a:r>
              <a:rPr lang="en-US" sz="2000" dirty="0">
                <a:solidFill>
                  <a:prstClr val="black"/>
                </a:solidFill>
                <a:latin typeface="Times New Roman" pitchFamily="18" charset="0"/>
                <a:cs typeface="Times New Roman" pitchFamily="18" charset="0"/>
              </a:rPr>
              <a:t> 1. </a:t>
            </a:r>
            <a:r>
              <a:rPr lang="en-US" sz="2000" dirty="0" err="1">
                <a:solidFill>
                  <a:prstClr val="black"/>
                </a:solidFill>
                <a:latin typeface="Times New Roman" pitchFamily="18" charset="0"/>
                <a:cs typeface="Times New Roman" pitchFamily="18" charset="0"/>
              </a:rPr>
              <a:t>perimetrium</a:t>
            </a:r>
            <a:r>
              <a:rPr lang="en-US" sz="2000" dirty="0">
                <a:solidFill>
                  <a:prstClr val="black"/>
                </a:solidFill>
                <a:latin typeface="Times New Roman" pitchFamily="18" charset="0"/>
                <a:cs typeface="Times New Roman" pitchFamily="18" charset="0"/>
              </a:rPr>
              <a:t>.</a:t>
            </a:r>
          </a:p>
          <a:p>
            <a:pPr lvl="0"/>
            <a:r>
              <a:rPr lang="en-US" sz="2000" dirty="0">
                <a:solidFill>
                  <a:prstClr val="black"/>
                </a:solidFill>
                <a:latin typeface="Times New Roman" pitchFamily="18" charset="0"/>
                <a:cs typeface="Times New Roman" pitchFamily="18" charset="0"/>
              </a:rPr>
              <a:t> 2</a:t>
            </a:r>
            <a:r>
              <a:rPr lang="en-US" sz="2000" dirty="0">
                <a:solidFill>
                  <a:srgbClr val="FF0000"/>
                </a:solidFill>
                <a:latin typeface="Times New Roman" pitchFamily="18" charset="0"/>
                <a:cs typeface="Times New Roman" pitchFamily="18" charset="0"/>
              </a:rPr>
              <a:t>. myometrium. </a:t>
            </a:r>
          </a:p>
          <a:p>
            <a:pPr lvl="0"/>
            <a:r>
              <a:rPr lang="en-US" sz="2000" dirty="0">
                <a:solidFill>
                  <a:prstClr val="black"/>
                </a:solidFill>
                <a:latin typeface="Times New Roman" pitchFamily="18" charset="0"/>
                <a:cs typeface="Times New Roman" pitchFamily="18" charset="0"/>
              </a:rPr>
              <a:t>3. endometrium. </a:t>
            </a:r>
          </a:p>
          <a:p>
            <a:pPr lvl="0"/>
            <a:r>
              <a:rPr lang="en-US" sz="2000" dirty="0">
                <a:solidFill>
                  <a:prstClr val="black"/>
                </a:solidFill>
                <a:latin typeface="Times New Roman" pitchFamily="18" charset="0"/>
                <a:cs typeface="Times New Roman" pitchFamily="18" charset="0"/>
              </a:rPr>
              <a:t>4. cervix.</a:t>
            </a:r>
          </a:p>
          <a:p>
            <a:pPr lvl="0"/>
            <a:endParaRPr lang="en-US" sz="2000" dirty="0">
              <a:solidFill>
                <a:prstClr val="black"/>
              </a:solidFill>
              <a:latin typeface="Times New Roman" pitchFamily="18" charset="0"/>
              <a:cs typeface="Times New Roman" pitchFamily="18" charset="0"/>
            </a:endParaRPr>
          </a:p>
          <a:p>
            <a:pPr lvl="0"/>
            <a:r>
              <a:rPr lang="en-US" sz="2000" dirty="0">
                <a:solidFill>
                  <a:prstClr val="black"/>
                </a:solidFill>
                <a:latin typeface="Times New Roman" pitchFamily="18" charset="0"/>
                <a:cs typeface="Times New Roman" pitchFamily="18" charset="0"/>
              </a:rPr>
              <a:t> 5. During a prenatal clinic visit, a woman states that she probably will not plan to breastfeed her infant because she has very small breasts and believes she cannot provide adequate milk for a full-term infant. The best response of the nurse would be: </a:t>
            </a:r>
          </a:p>
          <a:p>
            <a:pPr marL="342900" lvl="0" indent="-342900">
              <a:buAutoNum type="arabicPeriod"/>
            </a:pPr>
            <a:r>
              <a:rPr lang="en-US" sz="2000" dirty="0">
                <a:solidFill>
                  <a:prstClr val="black"/>
                </a:solidFill>
                <a:latin typeface="Times New Roman" pitchFamily="18" charset="0"/>
                <a:cs typeface="Times New Roman" pitchFamily="18" charset="0"/>
              </a:rPr>
              <a:t>“Ask the physician if he or she will prescribe hormones to build up the breasts.”</a:t>
            </a:r>
          </a:p>
          <a:p>
            <a:pPr marL="342900" lvl="0" indent="-342900">
              <a:buAutoNum type="arabicPeriod"/>
            </a:pPr>
            <a:r>
              <a:rPr lang="en-US" sz="2000" dirty="0">
                <a:solidFill>
                  <a:prstClr val="black"/>
                </a:solidFill>
                <a:latin typeface="Times New Roman" pitchFamily="18" charset="0"/>
                <a:cs typeface="Times New Roman" pitchFamily="18" charset="0"/>
              </a:rPr>
              <a:t>  “I can provide you with exercises that will build up your breast tissue.</a:t>
            </a:r>
          </a:p>
          <a:p>
            <a:pPr marL="342900" lvl="0" indent="-342900">
              <a:buAutoNum type="arabicPeriod"/>
            </a:pPr>
            <a:r>
              <a:rPr lang="en-US" sz="2000" dirty="0">
                <a:solidFill>
                  <a:prstClr val="black"/>
                </a:solidFill>
                <a:latin typeface="Times New Roman" pitchFamily="18" charset="0"/>
                <a:cs typeface="Times New Roman" pitchFamily="18" charset="0"/>
              </a:rPr>
              <a:t> “The fluid intake of the mother will determine the milk output.”</a:t>
            </a:r>
          </a:p>
          <a:p>
            <a:pPr marL="342900" lvl="0" indent="-342900">
              <a:buAutoNum type="arabicPeriod"/>
            </a:pPr>
            <a:r>
              <a:rPr lang="en-US" sz="2000" dirty="0">
                <a:solidFill>
                  <a:srgbClr val="FF0000"/>
                </a:solidFill>
                <a:latin typeface="Times New Roman" pitchFamily="18" charset="0"/>
                <a:cs typeface="Times New Roman" pitchFamily="18" charset="0"/>
              </a:rPr>
              <a:t>The size of the breast has no relationship to the ability to produce adequate milk.”</a:t>
            </a:r>
          </a:p>
        </p:txBody>
      </p:sp>
    </p:spTree>
    <p:extLst>
      <p:ext uri="{BB962C8B-B14F-4D97-AF65-F5344CB8AC3E}">
        <p14:creationId xmlns:p14="http://schemas.microsoft.com/office/powerpoint/2010/main" val="6113582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1"/>
            <a:ext cx="8458200" cy="5324535"/>
          </a:xfrm>
          <a:prstGeom prst="rect">
            <a:avLst/>
          </a:prstGeom>
        </p:spPr>
        <p:txBody>
          <a:bodyPr wrap="square">
            <a:spAutoFit/>
          </a:bodyPr>
          <a:lstStyle/>
          <a:p>
            <a:r>
              <a:rPr lang="en-US" sz="2000" dirty="0">
                <a:solidFill>
                  <a:srgbClr val="1A1D28"/>
                </a:solidFill>
                <a:latin typeface="Times New Roman" pitchFamily="18" charset="0"/>
                <a:cs typeface="Times New Roman" pitchFamily="18" charset="0"/>
              </a:rPr>
              <a:t>Q4- B. myometrium</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solidFill>
                  <a:srgbClr val="1A1D28"/>
                </a:solidFill>
                <a:latin typeface="Times New Roman" pitchFamily="18" charset="0"/>
                <a:cs typeface="Times New Roman" pitchFamily="18" charset="0"/>
              </a:rPr>
              <a:t>Rationale: The myometrium is the middle muscular uterine layer and is functional in pregnancy and labor. </a:t>
            </a:r>
          </a:p>
          <a:p>
            <a:r>
              <a:rPr lang="en-US" sz="2000" dirty="0">
                <a:solidFill>
                  <a:srgbClr val="1A1D28"/>
                </a:solidFill>
                <a:latin typeface="Times New Roman" pitchFamily="18" charset="0"/>
                <a:cs typeface="Times New Roman" pitchFamily="18" charset="0"/>
              </a:rPr>
              <a:t>The </a:t>
            </a:r>
            <a:r>
              <a:rPr lang="en-US" sz="2000" dirty="0" err="1">
                <a:solidFill>
                  <a:srgbClr val="1A1D28"/>
                </a:solidFill>
                <a:latin typeface="Times New Roman" pitchFamily="18" charset="0"/>
                <a:cs typeface="Times New Roman" pitchFamily="18" charset="0"/>
              </a:rPr>
              <a:t>perimetrium</a:t>
            </a:r>
            <a:r>
              <a:rPr lang="en-US" sz="2000" dirty="0">
                <a:solidFill>
                  <a:srgbClr val="1A1D28"/>
                </a:solidFill>
                <a:latin typeface="Times New Roman" pitchFamily="18" charset="0"/>
                <a:cs typeface="Times New Roman" pitchFamily="18" charset="0"/>
              </a:rPr>
              <a:t> is the outermost, or </a:t>
            </a:r>
            <a:r>
              <a:rPr lang="en-US" sz="2000" dirty="0" err="1">
                <a:solidFill>
                  <a:srgbClr val="1A1D28"/>
                </a:solidFill>
                <a:latin typeface="Times New Roman" pitchFamily="18" charset="0"/>
                <a:cs typeface="Times New Roman" pitchFamily="18" charset="0"/>
              </a:rPr>
              <a:t>serosal</a:t>
            </a:r>
            <a:r>
              <a:rPr lang="en-US" sz="2000" dirty="0">
                <a:solidFill>
                  <a:srgbClr val="1A1D28"/>
                </a:solidFill>
                <a:latin typeface="Times New Roman" pitchFamily="18" charset="0"/>
                <a:cs typeface="Times New Roman" pitchFamily="18" charset="0"/>
              </a:rPr>
              <a:t>, layer that envelops the uterus. </a:t>
            </a:r>
          </a:p>
          <a:p>
            <a:r>
              <a:rPr lang="en-US" sz="2000" dirty="0">
                <a:solidFill>
                  <a:srgbClr val="1A1D28"/>
                </a:solidFill>
                <a:latin typeface="Times New Roman" pitchFamily="18" charset="0"/>
                <a:cs typeface="Times New Roman" pitchFamily="18" charset="0"/>
              </a:rPr>
              <a:t>The endometrium is the inner, or mucosal, layer that is functional during menstruation and implantation of the fertilized ovum. </a:t>
            </a:r>
          </a:p>
          <a:p>
            <a:r>
              <a:rPr lang="en-US" sz="2000" dirty="0">
                <a:solidFill>
                  <a:srgbClr val="1A1D28"/>
                </a:solidFill>
                <a:latin typeface="Times New Roman" pitchFamily="18" charset="0"/>
                <a:cs typeface="Times New Roman" pitchFamily="18" charset="0"/>
              </a:rPr>
              <a:t>The cervix is the lower part of the uterus that lubricates the vagina, acts as a bacteriostatic agent, provides an alkaline environment, and produces a mucous plug.</a:t>
            </a:r>
          </a:p>
          <a:p>
            <a:endParaRPr lang="en-US" sz="2000" dirty="0">
              <a:solidFill>
                <a:srgbClr val="1A1D28"/>
              </a:solidFill>
              <a:latin typeface="Times New Roman" pitchFamily="18" charset="0"/>
              <a:cs typeface="Times New Roman" pitchFamily="18" charset="0"/>
            </a:endParaRPr>
          </a:p>
          <a:p>
            <a:r>
              <a:rPr lang="en-US" sz="2000" dirty="0">
                <a:solidFill>
                  <a:srgbClr val="1A1D28"/>
                </a:solidFill>
                <a:latin typeface="Times New Roman" pitchFamily="18" charset="0"/>
                <a:cs typeface="Times New Roman" pitchFamily="18" charset="0"/>
              </a:rPr>
              <a:t>Q5-</a:t>
            </a:r>
            <a:r>
              <a:rPr lang="en-US" sz="2000" dirty="0">
                <a:latin typeface="Times New Roman" pitchFamily="18" charset="0"/>
                <a:cs typeface="Times New Roman" pitchFamily="18" charset="0"/>
              </a:rPr>
              <a:t>D. "The size of the breast has no relationship to the ability to produce adequate milk"</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Rationale: Breast size is primarily determined by the amount of fatty tissue and is unrelated to a woman's ability to produce milk. </a:t>
            </a:r>
          </a:p>
          <a:p>
            <a:r>
              <a:rPr lang="en-US" sz="2000" dirty="0">
                <a:latin typeface="Times New Roman" pitchFamily="18" charset="0"/>
                <a:cs typeface="Times New Roman" pitchFamily="18" charset="0"/>
              </a:rPr>
              <a:t>The other answer options are inaccurate.</a:t>
            </a:r>
          </a:p>
        </p:txBody>
      </p:sp>
    </p:spTree>
    <p:extLst>
      <p:ext uri="{BB962C8B-B14F-4D97-AF65-F5344CB8AC3E}">
        <p14:creationId xmlns:p14="http://schemas.microsoft.com/office/powerpoint/2010/main" val="851650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382000" cy="5632311"/>
          </a:xfrm>
          <a:prstGeom prst="rect">
            <a:avLst/>
          </a:prstGeom>
        </p:spPr>
        <p:txBody>
          <a:bodyPr wrap="square">
            <a:spAutoFit/>
          </a:bodyPr>
          <a:lstStyle/>
          <a:p>
            <a:pPr lvl="0"/>
            <a:r>
              <a:rPr lang="en-US" dirty="0">
                <a:solidFill>
                  <a:prstClr val="black"/>
                </a:solidFill>
              </a:rPr>
              <a:t>6. The nurse is leading a class discussing ovulation and menstruation. The nurse explains that ovulation occurs: </a:t>
            </a:r>
          </a:p>
          <a:p>
            <a:pPr marL="342900" lvl="0" indent="-342900">
              <a:buAutoNum type="alphaLcPeriod"/>
            </a:pPr>
            <a:r>
              <a:rPr lang="en-US" dirty="0">
                <a:solidFill>
                  <a:srgbClr val="FF0000"/>
                </a:solidFill>
              </a:rPr>
              <a:t>14 days after the last menstrual period</a:t>
            </a:r>
          </a:p>
          <a:p>
            <a:pPr marL="342900" lvl="0" indent="-342900">
              <a:buAutoNum type="alphaLcPeriod"/>
            </a:pPr>
            <a:r>
              <a:rPr lang="en-US" dirty="0">
                <a:solidFill>
                  <a:prstClr val="black"/>
                </a:solidFill>
              </a:rPr>
              <a:t>14 days before the next menstrual period </a:t>
            </a:r>
          </a:p>
          <a:p>
            <a:pPr marL="342900" lvl="0" indent="-342900">
              <a:buAutoNum type="alphaLcPeriod"/>
            </a:pPr>
            <a:r>
              <a:rPr lang="en-US" dirty="0">
                <a:solidFill>
                  <a:prstClr val="black"/>
                </a:solidFill>
              </a:rPr>
              <a:t>at the 16th day of a 32-day menstrual cycle </a:t>
            </a:r>
          </a:p>
          <a:p>
            <a:pPr marL="342900" lvl="0" indent="-342900">
              <a:buAutoNum type="alphaLcPeriod"/>
            </a:pPr>
            <a:r>
              <a:rPr lang="en-US" dirty="0">
                <a:solidFill>
                  <a:prstClr val="black"/>
                </a:solidFill>
              </a:rPr>
              <a:t>. 1 week before menses occurs </a:t>
            </a:r>
          </a:p>
          <a:p>
            <a:pPr marL="342900" lvl="0" indent="-342900">
              <a:buAutoNum type="alphaLcPeriod"/>
            </a:pPr>
            <a:endParaRPr lang="en-US" dirty="0">
              <a:solidFill>
                <a:prstClr val="black"/>
              </a:solidFill>
            </a:endParaRPr>
          </a:p>
          <a:p>
            <a:pPr marL="342900" lvl="0" indent="-342900">
              <a:buAutoNum type="arabicPeriod"/>
            </a:pPr>
            <a:r>
              <a:rPr lang="en-US" dirty="0">
                <a:solidFill>
                  <a:prstClr val="black"/>
                </a:solidFill>
              </a:rPr>
              <a:t>b and d</a:t>
            </a:r>
          </a:p>
          <a:p>
            <a:pPr marL="342900" lvl="0" indent="-342900">
              <a:buAutoNum type="arabicPeriod"/>
            </a:pPr>
            <a:r>
              <a:rPr lang="en-US" dirty="0">
                <a:solidFill>
                  <a:prstClr val="black"/>
                </a:solidFill>
              </a:rPr>
              <a:t>a and c</a:t>
            </a:r>
          </a:p>
          <a:p>
            <a:pPr marL="342900" lvl="0" indent="-342900">
              <a:buAutoNum type="arabicPeriod"/>
            </a:pPr>
            <a:r>
              <a:rPr lang="en-US" dirty="0">
                <a:solidFill>
                  <a:prstClr val="black"/>
                </a:solidFill>
              </a:rPr>
              <a:t>b only 4. </a:t>
            </a:r>
          </a:p>
          <a:p>
            <a:pPr marL="342900" lvl="0" indent="-342900">
              <a:buAutoNum type="arabicPeriod"/>
            </a:pPr>
            <a:r>
              <a:rPr lang="en-US" dirty="0">
                <a:solidFill>
                  <a:prstClr val="black"/>
                </a:solidFill>
              </a:rPr>
              <a:t>d only </a:t>
            </a:r>
          </a:p>
          <a:p>
            <a:pPr marL="342900" lvl="0" indent="-342900">
              <a:buAutoNum type="alphaLcPeriod"/>
            </a:pPr>
            <a:endParaRPr lang="en-US" dirty="0">
              <a:solidFill>
                <a:prstClr val="black"/>
              </a:solidFill>
            </a:endParaRPr>
          </a:p>
          <a:p>
            <a:pPr lvl="0"/>
            <a:r>
              <a:rPr lang="en-US" dirty="0">
                <a:solidFill>
                  <a:prstClr val="black"/>
                </a:solidFill>
              </a:rPr>
              <a:t>Critical Thinking Questions </a:t>
            </a:r>
          </a:p>
          <a:p>
            <a:pPr marL="342900" lvl="0" indent="-342900">
              <a:buAutoNum type="arabicPeriod"/>
            </a:pPr>
            <a:r>
              <a:rPr lang="en-US" dirty="0">
                <a:solidFill>
                  <a:prstClr val="black"/>
                </a:solidFill>
              </a:rPr>
              <a:t>A patient is admitted to the labor unit. She has not had any prenatal care. Her history shows that she sustained a fractured pelvis from an automobile accident several years previously. The patient states she is interested in natural childbirth. What is the nurse’s best response? </a:t>
            </a:r>
          </a:p>
          <a:p>
            <a:pPr marL="342900" lvl="0" indent="-342900">
              <a:buAutoNum type="arabicPeriod"/>
            </a:pPr>
            <a:r>
              <a:rPr lang="en-US" dirty="0">
                <a:solidFill>
                  <a:prstClr val="black"/>
                </a:solidFill>
              </a:rPr>
              <a:t>An adolescent boy fears he is becoming incontinent because he notices his pajama pants are wet on occasion when he awakes in the morning. He asks if there is medicine to stop this problem. What is the best response from the nurse?</a:t>
            </a:r>
          </a:p>
        </p:txBody>
      </p:sp>
    </p:spTree>
    <p:extLst>
      <p:ext uri="{BB962C8B-B14F-4D97-AF65-F5344CB8AC3E}">
        <p14:creationId xmlns:p14="http://schemas.microsoft.com/office/powerpoint/2010/main" val="1853422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0225"/>
            <a:ext cx="86868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22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04800" y="448561"/>
            <a:ext cx="8610600"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cs typeface="Arial" charset="0"/>
              </a:rPr>
              <a:t>Question:</a:t>
            </a:r>
            <a:endParaRPr kumimoji="0" lang="en-US" altLang="en-US" sz="1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1- What marks the end of puberty in boys and girls?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A) The development of secondary sexual characteristics</a:t>
            </a:r>
            <a:br>
              <a:rPr kumimoji="0" lang="en-US" altLang="en-US" sz="1600" b="0" i="0" u="none" strike="noStrike" cap="none" normalizeH="0" baseline="0" dirty="0" smtClean="0">
                <a:ln>
                  <a:noFill/>
                </a:ln>
                <a:solidFill>
                  <a:schemeClr val="tx1"/>
                </a:solidFill>
                <a:effectLst/>
                <a:latin typeface="Arial" charset="0"/>
                <a:cs typeface="Arial" charset="0"/>
              </a:rPr>
            </a:br>
            <a:r>
              <a:rPr kumimoji="0" lang="en-US" altLang="en-US" sz="1600" b="0" i="0" u="none" strike="noStrike" cap="none" normalizeH="0" baseline="0" dirty="0" smtClean="0">
                <a:ln>
                  <a:noFill/>
                </a:ln>
                <a:solidFill>
                  <a:schemeClr val="tx1"/>
                </a:solidFill>
                <a:effectLst/>
                <a:latin typeface="Arial" charset="0"/>
                <a:cs typeface="Arial" charset="0"/>
              </a:rPr>
              <a:t>B) The onset of facial hair growth</a:t>
            </a:r>
            <a:br>
              <a:rPr kumimoji="0" lang="en-US" altLang="en-US" sz="1600" b="0" i="0" u="none" strike="noStrike" cap="none" normalizeH="0" baseline="0" dirty="0" smtClean="0">
                <a:ln>
                  <a:noFill/>
                </a:ln>
                <a:solidFill>
                  <a:schemeClr val="tx1"/>
                </a:solidFill>
                <a:effectLst/>
                <a:latin typeface="Arial" charset="0"/>
                <a:cs typeface="Arial" charset="0"/>
              </a:rPr>
            </a:br>
            <a:r>
              <a:rPr kumimoji="0" lang="en-US" altLang="en-US" sz="1600" b="0" i="0" u="none" strike="noStrike" cap="none" normalizeH="0" baseline="0" dirty="0" smtClean="0">
                <a:ln>
                  <a:noFill/>
                </a:ln>
                <a:solidFill>
                  <a:schemeClr val="tx1"/>
                </a:solidFill>
                <a:effectLst/>
                <a:latin typeface="Arial" charset="0"/>
                <a:cs typeface="Arial" charset="0"/>
              </a:rPr>
              <a:t>C) The formation of mature sperm in boys and regular menstrual cycles in girls</a:t>
            </a:r>
            <a:br>
              <a:rPr kumimoji="0" lang="en-US" altLang="en-US" sz="1600" b="0" i="0" u="none" strike="noStrike" cap="none" normalizeH="0" baseline="0" dirty="0" smtClean="0">
                <a:ln>
                  <a:noFill/>
                </a:ln>
                <a:solidFill>
                  <a:schemeClr val="tx1"/>
                </a:solidFill>
                <a:effectLst/>
                <a:latin typeface="Arial" charset="0"/>
                <a:cs typeface="Arial" charset="0"/>
              </a:rPr>
            </a:br>
            <a:r>
              <a:rPr kumimoji="0" lang="en-US" altLang="en-US" sz="1600" b="0" i="0" u="none" strike="noStrike" cap="none" normalizeH="0" baseline="0" dirty="0" smtClean="0">
                <a:ln>
                  <a:noFill/>
                </a:ln>
                <a:solidFill>
                  <a:schemeClr val="tx1"/>
                </a:solidFill>
                <a:effectLst/>
                <a:latin typeface="Arial" charset="0"/>
                <a:cs typeface="Arial" charset="0"/>
              </a:rPr>
              <a:t>D) The appearance of pubic and axillary hair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cs typeface="Arial" charset="0"/>
              </a:rPr>
              <a:t>Answer:</a:t>
            </a:r>
            <a:endParaRPr kumimoji="0" lang="en-US" altLang="en-US" sz="1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C) The formation of mature sperm in boys and regular menstrual cycles in girls</a:t>
            </a:r>
          </a:p>
          <a:p>
            <a:pPr lvl="0" eaLnBrk="0" fontAlgn="base" hangingPunct="0">
              <a:spcBef>
                <a:spcPct val="0"/>
              </a:spcBef>
              <a:spcAft>
                <a:spcPct val="0"/>
              </a:spcAft>
            </a:pPr>
            <a:endParaRPr lang="en-US" altLang="en-US" sz="1600" dirty="0">
              <a:latin typeface="Arial" charset="0"/>
              <a:cs typeface="Arial" charset="0"/>
            </a:endParaRPr>
          </a:p>
          <a:p>
            <a:pPr lvl="0" eaLnBrk="0" fontAlgn="base" hangingPunct="0">
              <a:spcBef>
                <a:spcPct val="0"/>
              </a:spcBef>
              <a:spcAft>
                <a:spcPct val="0"/>
              </a:spcAft>
            </a:pPr>
            <a:r>
              <a:rPr lang="en-US" altLang="en-US" sz="1600" dirty="0" smtClean="0">
                <a:latin typeface="Arial" charset="0"/>
                <a:cs typeface="Arial" charset="0"/>
              </a:rPr>
              <a:t>2- At </a:t>
            </a:r>
            <a:r>
              <a:rPr lang="en-US" altLang="en-US" sz="1600" dirty="0">
                <a:latin typeface="Arial" charset="0"/>
                <a:cs typeface="Arial" charset="0"/>
              </a:rPr>
              <a:t>what age do hormonal changes typically begin in boys, and what is one of the primary effects of testosterone during puberty?</a:t>
            </a:r>
          </a:p>
          <a:p>
            <a:pPr lvl="0" eaLnBrk="0" fontAlgn="base" hangingPunct="0">
              <a:spcBef>
                <a:spcPct val="0"/>
              </a:spcBef>
              <a:spcAft>
                <a:spcPct val="0"/>
              </a:spcAft>
            </a:pPr>
            <a:endParaRPr lang="en-US" altLang="en-US" sz="1600" dirty="0">
              <a:latin typeface="Arial" charset="0"/>
              <a:cs typeface="Arial" charset="0"/>
            </a:endParaRPr>
          </a:p>
          <a:p>
            <a:pPr lvl="0" eaLnBrk="0" fontAlgn="base" hangingPunct="0">
              <a:spcBef>
                <a:spcPct val="0"/>
              </a:spcBef>
              <a:spcAft>
                <a:spcPct val="0"/>
              </a:spcAft>
            </a:pPr>
            <a:r>
              <a:rPr lang="en-US" altLang="en-US" sz="1600" dirty="0">
                <a:latin typeface="Arial" charset="0"/>
                <a:cs typeface="Arial" charset="0"/>
              </a:rPr>
              <a:t>A) Between ages 10 and 16; it causes the penis and testes to shrink.  </a:t>
            </a:r>
          </a:p>
          <a:p>
            <a:pPr lvl="0" eaLnBrk="0" fontAlgn="base" hangingPunct="0">
              <a:spcBef>
                <a:spcPct val="0"/>
              </a:spcBef>
              <a:spcAft>
                <a:spcPct val="0"/>
              </a:spcAft>
            </a:pPr>
            <a:r>
              <a:rPr lang="en-US" altLang="en-US" sz="1600" dirty="0">
                <a:latin typeface="Arial" charset="0"/>
                <a:cs typeface="Arial" charset="0"/>
              </a:rPr>
              <a:t>B) Between ages 10 and 16; it causes boys to grow taller and develop secondary sex characteristics.  </a:t>
            </a:r>
          </a:p>
          <a:p>
            <a:pPr lvl="0" eaLnBrk="0" fontAlgn="base" hangingPunct="0">
              <a:spcBef>
                <a:spcPct val="0"/>
              </a:spcBef>
              <a:spcAft>
                <a:spcPct val="0"/>
              </a:spcAft>
            </a:pPr>
            <a:r>
              <a:rPr lang="en-US" altLang="en-US" sz="1600" dirty="0">
                <a:latin typeface="Arial" charset="0"/>
                <a:cs typeface="Arial" charset="0"/>
              </a:rPr>
              <a:t>C) Between ages 12 and 18; it causes the voice to remain high-pitched.  </a:t>
            </a:r>
          </a:p>
          <a:p>
            <a:pPr lvl="0" eaLnBrk="0" fontAlgn="base" hangingPunct="0">
              <a:spcBef>
                <a:spcPct val="0"/>
              </a:spcBef>
              <a:spcAft>
                <a:spcPct val="0"/>
              </a:spcAft>
            </a:pPr>
            <a:r>
              <a:rPr lang="en-US" altLang="en-US" sz="1600" dirty="0">
                <a:latin typeface="Arial" charset="0"/>
                <a:cs typeface="Arial" charset="0"/>
              </a:rPr>
              <a:t>D) Between ages 12 and 18; it causes growth spurts without other secondary sex characteristics.</a:t>
            </a:r>
          </a:p>
          <a:p>
            <a:pPr lvl="0" eaLnBrk="0" fontAlgn="base" hangingPunct="0">
              <a:spcBef>
                <a:spcPct val="0"/>
              </a:spcBef>
              <a:spcAft>
                <a:spcPct val="0"/>
              </a:spcAft>
            </a:pPr>
            <a:endParaRPr lang="en-US" altLang="en-US" sz="1600" dirty="0">
              <a:latin typeface="Arial" charset="0"/>
              <a:cs typeface="Arial" charset="0"/>
            </a:endParaRPr>
          </a:p>
          <a:p>
            <a:pPr lvl="0" eaLnBrk="0" fontAlgn="base" hangingPunct="0">
              <a:spcBef>
                <a:spcPct val="0"/>
              </a:spcBef>
              <a:spcAft>
                <a:spcPct val="0"/>
              </a:spcAft>
            </a:pPr>
            <a:r>
              <a:rPr lang="en-US" altLang="en-US" sz="1600" dirty="0">
                <a:latin typeface="Arial" charset="0"/>
                <a:cs typeface="Arial" charset="0"/>
              </a:rPr>
              <a:t>**Answer:**</a:t>
            </a:r>
          </a:p>
          <a:p>
            <a:pPr lvl="0" eaLnBrk="0" fontAlgn="base" hangingPunct="0">
              <a:spcBef>
                <a:spcPct val="0"/>
              </a:spcBef>
              <a:spcAft>
                <a:spcPct val="0"/>
              </a:spcAft>
            </a:pPr>
            <a:r>
              <a:rPr lang="en-US" altLang="en-US" sz="1600" smtClean="0">
                <a:latin typeface="Arial" charset="0"/>
                <a:cs typeface="Arial" charset="0"/>
              </a:rPr>
              <a:t>B</a:t>
            </a:r>
            <a:r>
              <a:rPr lang="en-US" altLang="en-US" sz="1600" dirty="0">
                <a:latin typeface="Arial" charset="0"/>
                <a:cs typeface="Arial" charset="0"/>
              </a:rPr>
              <a:t>) Between ages 10 and 16; it causes boys to grow taller and develop secondary sex characteristics.</a:t>
            </a:r>
            <a:endParaRPr kumimoji="0" lang="en-US" altLang="en-US" sz="1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33872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646331"/>
          </a:xfrm>
          <a:prstGeom prst="rect">
            <a:avLst/>
          </a:prstGeom>
        </p:spPr>
        <p:txBody>
          <a:bodyPr>
            <a:spAutoFit/>
          </a:bodyPr>
          <a:lstStyle/>
          <a:p>
            <a:r>
              <a:rPr lang="en-US" dirty="0" err="1">
                <a:solidFill>
                  <a:srgbClr val="222222"/>
                </a:solidFill>
                <a:latin typeface="Arial"/>
              </a:rPr>
              <a:t>Leifer</a:t>
            </a:r>
            <a:r>
              <a:rPr lang="en-US" dirty="0">
                <a:solidFill>
                  <a:srgbClr val="222222"/>
                </a:solidFill>
                <a:latin typeface="Arial"/>
              </a:rPr>
              <a:t>, G. (2019). </a:t>
            </a:r>
            <a:r>
              <a:rPr lang="en-US">
                <a:solidFill>
                  <a:srgbClr val="222222"/>
                </a:solidFill>
                <a:latin typeface="Arial"/>
              </a:rPr>
              <a:t>Introduction to maternity and pediatric nursing.‏</a:t>
            </a:r>
            <a:endParaRPr lang="en-US"/>
          </a:p>
        </p:txBody>
      </p:sp>
    </p:spTree>
    <p:extLst>
      <p:ext uri="{BB962C8B-B14F-4D97-AF65-F5344CB8AC3E}">
        <p14:creationId xmlns:p14="http://schemas.microsoft.com/office/powerpoint/2010/main" val="36048400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722313" y="1600201"/>
            <a:ext cx="6897687" cy="1752599"/>
          </a:xfrm>
        </p:spPr>
        <p:txBody>
          <a:bodyPr>
            <a:normAutofit/>
          </a:bodyPr>
          <a:lstStyle/>
          <a:p>
            <a:pPr algn="ctr"/>
            <a:r>
              <a:rPr lang="en-US" sz="3600" dirty="0"/>
              <a:t>Thanks for listening</a:t>
            </a:r>
          </a:p>
        </p:txBody>
      </p:sp>
    </p:spTree>
    <p:extLst>
      <p:ext uri="{BB962C8B-B14F-4D97-AF65-F5344CB8AC3E}">
        <p14:creationId xmlns:p14="http://schemas.microsoft.com/office/powerpoint/2010/main" val="2923649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10600" cy="6186309"/>
          </a:xfrm>
          <a:prstGeom prst="rect">
            <a:avLst/>
          </a:prstGeom>
        </p:spPr>
        <p:txBody>
          <a:bodyPr wrap="square">
            <a:spAutoFit/>
          </a:bodyPr>
          <a:lstStyle/>
          <a:p>
            <a:r>
              <a:rPr lang="en-US" b="1" dirty="0" smtClean="0"/>
              <a:t>the </a:t>
            </a:r>
            <a:r>
              <a:rPr lang="en-US" b="1" dirty="0"/>
              <a:t>male external genitalia and its components</a:t>
            </a:r>
            <a:r>
              <a:rPr lang="en-US" dirty="0"/>
              <a:t>:</a:t>
            </a:r>
          </a:p>
          <a:p>
            <a:r>
              <a:rPr lang="en-US" b="1" dirty="0"/>
              <a:t>Male External Genitalia:</a:t>
            </a:r>
          </a:p>
          <a:p>
            <a:pPr>
              <a:buFont typeface="+mj-lt"/>
              <a:buAutoNum type="arabicPeriod"/>
            </a:pPr>
            <a:r>
              <a:rPr lang="en-US" b="1" dirty="0"/>
              <a:t>Penis:</a:t>
            </a:r>
            <a:endParaRPr lang="en-US" dirty="0"/>
          </a:p>
          <a:p>
            <a:pPr marL="742950" lvl="1" indent="-285750">
              <a:buFont typeface="+mj-lt"/>
              <a:buAutoNum type="arabicPeriod"/>
            </a:pPr>
            <a:r>
              <a:rPr lang="en-US" dirty="0"/>
              <a:t>The penis is composed of the glans (rounded tip) and the body.</a:t>
            </a:r>
          </a:p>
          <a:p>
            <a:pPr>
              <a:buFont typeface="+mj-lt"/>
              <a:buAutoNum type="arabicPeriod"/>
            </a:pPr>
            <a:r>
              <a:rPr lang="en-US" b="1" dirty="0"/>
              <a:t>Glans:</a:t>
            </a:r>
            <a:endParaRPr lang="en-US" dirty="0"/>
          </a:p>
          <a:p>
            <a:pPr marL="742950" lvl="1" indent="-285750">
              <a:buFont typeface="+mj-lt"/>
              <a:buAutoNum type="arabicPeriod"/>
            </a:pPr>
            <a:r>
              <a:rPr lang="en-US" dirty="0"/>
              <a:t>The glans is the visible tip of the penis. It is covered by the foreskin in an uncircumcised penis, and exposed in a circumcised penis.</a:t>
            </a:r>
          </a:p>
          <a:p>
            <a:pPr>
              <a:buFont typeface="+mj-lt"/>
              <a:buAutoNum type="arabicPeriod"/>
            </a:pPr>
            <a:r>
              <a:rPr lang="en-US" b="1" dirty="0" err="1"/>
              <a:t>Smegma</a:t>
            </a:r>
            <a:r>
              <a:rPr lang="en-US" b="1" dirty="0"/>
              <a:t>:</a:t>
            </a:r>
            <a:endParaRPr lang="en-US" dirty="0"/>
          </a:p>
          <a:p>
            <a:pPr marL="742950" lvl="1" indent="-285750">
              <a:buFont typeface="+mj-lt"/>
              <a:buAutoNum type="arabicPeriod"/>
            </a:pPr>
            <a:r>
              <a:rPr lang="en-US" dirty="0"/>
              <a:t>A cheese-like substance that may accumulate under the foreskin in uncircumcised males. It can be removed through proper hygiene.</a:t>
            </a:r>
          </a:p>
          <a:p>
            <a:pPr>
              <a:buFont typeface="+mj-lt"/>
              <a:buAutoNum type="arabicPeriod"/>
            </a:pPr>
            <a:r>
              <a:rPr lang="en-US" b="1" dirty="0"/>
              <a:t>Urethral Meatus:</a:t>
            </a:r>
            <a:endParaRPr lang="en-US" dirty="0"/>
          </a:p>
          <a:p>
            <a:pPr marL="742950" lvl="1" indent="-285750">
              <a:buFont typeface="+mj-lt"/>
              <a:buAutoNum type="arabicPeriod"/>
            </a:pPr>
            <a:r>
              <a:rPr lang="en-US" dirty="0"/>
              <a:t>The opening at the tip of the glans where both urine and sperm exit the body.</a:t>
            </a:r>
          </a:p>
          <a:p>
            <a:pPr>
              <a:buFont typeface="+mj-lt"/>
              <a:buAutoNum type="arabicPeriod"/>
            </a:pPr>
            <a:r>
              <a:rPr lang="en-US" b="1" dirty="0"/>
              <a:t>Penis Body:</a:t>
            </a:r>
            <a:endParaRPr lang="en-US" dirty="0"/>
          </a:p>
          <a:p>
            <a:pPr marL="742950" lvl="1" indent="-285750">
              <a:buFont typeface="+mj-lt"/>
              <a:buAutoNum type="arabicPeriod"/>
            </a:pPr>
            <a:r>
              <a:rPr lang="en-US" dirty="0"/>
              <a:t>Contains the urethra, which carries urine and sperm, and erectile tissues: </a:t>
            </a:r>
          </a:p>
          <a:p>
            <a:pPr marL="1143000" lvl="2" indent="-228600">
              <a:buFont typeface="+mj-lt"/>
              <a:buAutoNum type="arabicPeriod"/>
            </a:pPr>
            <a:r>
              <a:rPr lang="en-US" b="1" dirty="0"/>
              <a:t>Corpus </a:t>
            </a:r>
            <a:r>
              <a:rPr lang="en-US" b="1" dirty="0" err="1"/>
              <a:t>Spongiosum</a:t>
            </a:r>
            <a:r>
              <a:rPr lang="en-US" b="1" dirty="0"/>
              <a:t>:</a:t>
            </a:r>
            <a:r>
              <a:rPr lang="en-US" dirty="0"/>
              <a:t> Surrounds the urethra.</a:t>
            </a:r>
          </a:p>
          <a:p>
            <a:pPr marL="1143000" lvl="2" indent="-228600">
              <a:buFont typeface="+mj-lt"/>
              <a:buAutoNum type="arabicPeriod"/>
            </a:pPr>
            <a:r>
              <a:rPr lang="en-US" b="1" dirty="0"/>
              <a:t>Corpora Cavernosa:</a:t>
            </a:r>
            <a:r>
              <a:rPr lang="en-US" dirty="0"/>
              <a:t> Two columns of erectile tissue that fill with blood during arousal.</a:t>
            </a:r>
          </a:p>
          <a:p>
            <a:r>
              <a:rPr lang="en-US" b="1" dirty="0"/>
              <a:t>Functions of the Penis:</a:t>
            </a:r>
          </a:p>
          <a:p>
            <a:pPr>
              <a:buFont typeface="+mj-lt"/>
              <a:buAutoNum type="arabicPeriod"/>
            </a:pPr>
            <a:r>
              <a:rPr lang="en-US" b="1" dirty="0"/>
              <a:t>Urinary Function:</a:t>
            </a:r>
            <a:endParaRPr lang="en-US" dirty="0"/>
          </a:p>
          <a:p>
            <a:pPr marL="742950" lvl="1" indent="-285750">
              <a:buFont typeface="+mj-lt"/>
              <a:buAutoNum type="arabicPeriod"/>
            </a:pPr>
            <a:r>
              <a:rPr lang="en-US" dirty="0"/>
              <a:t>Expels urine from the bladder through the urethra.</a:t>
            </a:r>
          </a:p>
          <a:p>
            <a:pPr>
              <a:buFont typeface="+mj-lt"/>
              <a:buAutoNum type="arabicPeriod"/>
            </a:pPr>
            <a:r>
              <a:rPr lang="en-US" b="1" dirty="0"/>
              <a:t>Reproductive Function:</a:t>
            </a:r>
            <a:endParaRPr lang="en-US" dirty="0"/>
          </a:p>
          <a:p>
            <a:pPr marL="742950" lvl="1" indent="-285750">
              <a:buFont typeface="+mj-lt"/>
              <a:buAutoNum type="arabicPeriod"/>
            </a:pPr>
            <a:r>
              <a:rPr lang="en-US" dirty="0"/>
              <a:t>Deposits sperm into the vagina during sexual intercourse, aiding </a:t>
            </a:r>
            <a:r>
              <a:rPr lang="en-US"/>
              <a:t>fertilization</a:t>
            </a:r>
            <a:r>
              <a:rPr lang="en-US" smtClean="0"/>
              <a:t>.</a:t>
            </a:r>
            <a:endParaRPr lang="en-US" dirty="0"/>
          </a:p>
        </p:txBody>
      </p:sp>
    </p:spTree>
    <p:extLst>
      <p:ext uri="{BB962C8B-B14F-4D97-AF65-F5344CB8AC3E}">
        <p14:creationId xmlns:p14="http://schemas.microsoft.com/office/powerpoint/2010/main" val="4047654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20676"/>
            <a:ext cx="8534400" cy="2862322"/>
          </a:xfrm>
          <a:prstGeom prst="rect">
            <a:avLst/>
          </a:prstGeom>
        </p:spPr>
        <p:txBody>
          <a:bodyPr wrap="square">
            <a:spAutoFit/>
          </a:bodyPr>
          <a:lstStyle/>
          <a:p>
            <a:r>
              <a:rPr lang="en-US" b="1" dirty="0"/>
              <a:t>Scrotum:</a:t>
            </a:r>
          </a:p>
          <a:p>
            <a:pPr>
              <a:buFont typeface="+mj-lt"/>
              <a:buAutoNum type="arabicPeriod"/>
            </a:pPr>
            <a:r>
              <a:rPr lang="en-US" b="1" dirty="0"/>
              <a:t>Structure and Location:</a:t>
            </a:r>
            <a:endParaRPr lang="en-US" dirty="0"/>
          </a:p>
          <a:p>
            <a:pPr marL="742950" lvl="1" indent="-285750">
              <a:buFont typeface="+mj-lt"/>
              <a:buAutoNum type="arabicPeriod"/>
            </a:pPr>
            <a:r>
              <a:rPr lang="en-US" dirty="0"/>
              <a:t>The scrotum is a sac that holds the </a:t>
            </a:r>
            <a:r>
              <a:rPr lang="en-US" b="1" dirty="0"/>
              <a:t>testes</a:t>
            </a:r>
            <a:r>
              <a:rPr lang="en-US" dirty="0"/>
              <a:t>.</a:t>
            </a:r>
          </a:p>
          <a:p>
            <a:pPr marL="742950" lvl="1" indent="-285750">
              <a:buFont typeface="+mj-lt"/>
              <a:buAutoNum type="arabicPeriod"/>
            </a:pPr>
            <a:r>
              <a:rPr lang="en-US" dirty="0"/>
              <a:t>It is suspended from the </a:t>
            </a:r>
            <a:r>
              <a:rPr lang="en-US" b="1" dirty="0"/>
              <a:t>perineum</a:t>
            </a:r>
            <a:r>
              <a:rPr lang="en-US" dirty="0"/>
              <a:t> (the area between the anus and the genitals).</a:t>
            </a:r>
          </a:p>
          <a:p>
            <a:pPr>
              <a:buFont typeface="+mj-lt"/>
              <a:buAutoNum type="arabicPeriod"/>
            </a:pPr>
            <a:r>
              <a:rPr lang="en-US" b="1" dirty="0"/>
              <a:t>Function:</a:t>
            </a:r>
            <a:endParaRPr lang="en-US" dirty="0"/>
          </a:p>
          <a:p>
            <a:pPr marL="742950" lvl="1" indent="-285750">
              <a:buFont typeface="+mj-lt"/>
              <a:buAutoNum type="arabicPeriod"/>
            </a:pPr>
            <a:r>
              <a:rPr lang="en-US" dirty="0"/>
              <a:t>The scrotum keeps the testes away from the body to maintain a </a:t>
            </a:r>
            <a:r>
              <a:rPr lang="en-US" b="1" dirty="0"/>
              <a:t>lower temperature</a:t>
            </a:r>
            <a:r>
              <a:rPr lang="en-US" dirty="0"/>
              <a:t>.</a:t>
            </a:r>
          </a:p>
          <a:p>
            <a:pPr marL="742950" lvl="1" indent="-285750">
              <a:buFont typeface="+mj-lt"/>
              <a:buAutoNum type="arabicPeriod"/>
            </a:pPr>
            <a:r>
              <a:rPr lang="en-US" dirty="0"/>
              <a:t>This cooler temperature is crucial for </a:t>
            </a:r>
            <a:r>
              <a:rPr lang="en-US" b="1" dirty="0"/>
              <a:t>normal sperm production</a:t>
            </a:r>
            <a:r>
              <a:rPr lang="en-US" dirty="0"/>
              <a:t> (</a:t>
            </a:r>
            <a:r>
              <a:rPr lang="en-US" b="1" dirty="0"/>
              <a:t>spermatogenesis</a:t>
            </a:r>
            <a:r>
              <a:rPr lang="en-US" dirty="0"/>
              <a:t>), as sperm production requires temperatures lower than the body's normal temperature</a:t>
            </a:r>
            <a:r>
              <a:rPr lang="en-US" dirty="0" smtClean="0"/>
              <a:t>.</a:t>
            </a:r>
            <a:endParaRPr lang="en-US" dirty="0"/>
          </a:p>
        </p:txBody>
      </p:sp>
    </p:spTree>
    <p:extLst>
      <p:ext uri="{BB962C8B-B14F-4D97-AF65-F5344CB8AC3E}">
        <p14:creationId xmlns:p14="http://schemas.microsoft.com/office/powerpoint/2010/main" val="2600124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839200" cy="6740307"/>
          </a:xfrm>
          <a:prstGeom prst="rect">
            <a:avLst/>
          </a:prstGeom>
        </p:spPr>
        <p:txBody>
          <a:bodyPr wrap="square">
            <a:spAutoFit/>
          </a:bodyPr>
          <a:lstStyle/>
          <a:p>
            <a:r>
              <a:rPr lang="en-US" b="1" dirty="0"/>
              <a:t>Internal Genitalia:</a:t>
            </a:r>
          </a:p>
          <a:p>
            <a:r>
              <a:rPr lang="en-US" dirty="0"/>
              <a:t>The internal genitalia of males include the </a:t>
            </a:r>
            <a:r>
              <a:rPr lang="en-US" b="1" dirty="0"/>
              <a:t>testes</a:t>
            </a:r>
            <a:r>
              <a:rPr lang="en-US" dirty="0"/>
              <a:t>, </a:t>
            </a:r>
            <a:r>
              <a:rPr lang="en-US" b="1" dirty="0"/>
              <a:t>vas deferens</a:t>
            </a:r>
            <a:r>
              <a:rPr lang="en-US" dirty="0"/>
              <a:t>, </a:t>
            </a:r>
            <a:r>
              <a:rPr lang="en-US" b="1" dirty="0"/>
              <a:t>prostate</a:t>
            </a:r>
            <a:r>
              <a:rPr lang="en-US" dirty="0"/>
              <a:t>, </a:t>
            </a:r>
            <a:r>
              <a:rPr lang="en-US" b="1" dirty="0"/>
              <a:t>seminal vesicles</a:t>
            </a:r>
            <a:r>
              <a:rPr lang="en-US" dirty="0"/>
              <a:t>, </a:t>
            </a:r>
            <a:r>
              <a:rPr lang="en-US" b="1" dirty="0"/>
              <a:t>ejaculatory ducts</a:t>
            </a:r>
            <a:r>
              <a:rPr lang="en-US" dirty="0"/>
              <a:t>, </a:t>
            </a:r>
            <a:r>
              <a:rPr lang="en-US" b="1" dirty="0"/>
              <a:t>urethra</a:t>
            </a:r>
            <a:r>
              <a:rPr lang="en-US" dirty="0"/>
              <a:t>, and </a:t>
            </a:r>
            <a:r>
              <a:rPr lang="en-US" b="1" dirty="0"/>
              <a:t>accessory glands</a:t>
            </a:r>
            <a:r>
              <a:rPr lang="en-US" dirty="0"/>
              <a:t>.</a:t>
            </a:r>
          </a:p>
          <a:p>
            <a:r>
              <a:rPr lang="en-US" b="1" dirty="0"/>
              <a:t>Testes:</a:t>
            </a:r>
          </a:p>
          <a:p>
            <a:pPr>
              <a:buFont typeface="+mj-lt"/>
              <a:buAutoNum type="arabicPeriod"/>
            </a:pPr>
            <a:r>
              <a:rPr lang="en-US" b="1" dirty="0"/>
              <a:t>Structure and Location:</a:t>
            </a:r>
            <a:endParaRPr lang="en-US" dirty="0"/>
          </a:p>
          <a:p>
            <a:pPr marL="742950" lvl="1" indent="-285750">
              <a:buFont typeface="+mj-lt"/>
              <a:buAutoNum type="arabicPeriod"/>
            </a:pPr>
            <a:r>
              <a:rPr lang="en-US" dirty="0"/>
              <a:t>The testes (testicles) are a pair of oval glands housed within the </a:t>
            </a:r>
            <a:r>
              <a:rPr lang="en-US" b="1" dirty="0"/>
              <a:t>scrotum</a:t>
            </a:r>
            <a:r>
              <a:rPr lang="en-US" dirty="0"/>
              <a:t>.</a:t>
            </a:r>
          </a:p>
          <a:p>
            <a:pPr>
              <a:buFont typeface="+mj-lt"/>
              <a:buAutoNum type="arabicPeriod"/>
            </a:pPr>
            <a:r>
              <a:rPr lang="en-US" b="1" dirty="0"/>
              <a:t>Functions:</a:t>
            </a:r>
            <a:endParaRPr lang="en-US" dirty="0"/>
          </a:p>
          <a:p>
            <a:pPr marL="742950" lvl="1" indent="-285750">
              <a:buFont typeface="+mj-lt"/>
              <a:buAutoNum type="arabicPeriod"/>
            </a:pPr>
            <a:r>
              <a:rPr lang="en-US" b="1" dirty="0"/>
              <a:t>Sperm Production:</a:t>
            </a:r>
            <a:r>
              <a:rPr lang="en-US" dirty="0"/>
              <a:t> The testes manufacture male germ cells (</a:t>
            </a:r>
            <a:r>
              <a:rPr lang="en-US" b="1" dirty="0"/>
              <a:t>spermatozoa</a:t>
            </a:r>
            <a:r>
              <a:rPr lang="en-US" dirty="0"/>
              <a:t> or </a:t>
            </a:r>
            <a:r>
              <a:rPr lang="en-US" b="1" dirty="0"/>
              <a:t>sperm</a:t>
            </a:r>
            <a:r>
              <a:rPr lang="en-US" dirty="0"/>
              <a:t>) in the </a:t>
            </a:r>
            <a:r>
              <a:rPr lang="en-US" b="1" dirty="0"/>
              <a:t>seminiferous tubules</a:t>
            </a:r>
            <a:r>
              <a:rPr lang="en-US" dirty="0"/>
              <a:t>.</a:t>
            </a:r>
          </a:p>
          <a:p>
            <a:pPr marL="742950" lvl="1" indent="-285750">
              <a:buFont typeface="+mj-lt"/>
              <a:buAutoNum type="arabicPeriod"/>
            </a:pPr>
            <a:r>
              <a:rPr lang="en-US" b="1" dirty="0"/>
              <a:t>Hormone Secretion:</a:t>
            </a:r>
            <a:r>
              <a:rPr lang="en-US" dirty="0"/>
              <a:t> The testes secrete male hormones (</a:t>
            </a:r>
            <a:r>
              <a:rPr lang="en-US" b="1" dirty="0"/>
              <a:t>androgens</a:t>
            </a:r>
            <a:r>
              <a:rPr lang="en-US" dirty="0"/>
              <a:t>), with </a:t>
            </a:r>
            <a:r>
              <a:rPr lang="en-US" b="1" dirty="0"/>
              <a:t>testosterone</a:t>
            </a:r>
            <a:r>
              <a:rPr lang="en-US" dirty="0"/>
              <a:t> being the most abundant.</a:t>
            </a:r>
          </a:p>
          <a:p>
            <a:pPr>
              <a:buFont typeface="+mj-lt"/>
              <a:buAutoNum type="arabicPeriod"/>
            </a:pPr>
            <a:r>
              <a:rPr lang="en-US" b="1" dirty="0"/>
              <a:t>Sperm Production:</a:t>
            </a:r>
            <a:endParaRPr lang="en-US" dirty="0"/>
          </a:p>
          <a:p>
            <a:pPr marL="742950" lvl="1" indent="-285750">
              <a:buFont typeface="+mj-lt"/>
              <a:buAutoNum type="arabicPeriod"/>
            </a:pPr>
            <a:r>
              <a:rPr lang="en-US" dirty="0"/>
              <a:t>Sperm production begins at </a:t>
            </a:r>
            <a:r>
              <a:rPr lang="en-US" b="1" dirty="0"/>
              <a:t>puberty</a:t>
            </a:r>
            <a:r>
              <a:rPr lang="en-US" dirty="0"/>
              <a:t> and continues throughout a male's life.</a:t>
            </a:r>
          </a:p>
          <a:p>
            <a:pPr marL="742950" lvl="1" indent="-285750">
              <a:buFont typeface="+mj-lt"/>
              <a:buAutoNum type="arabicPeriod"/>
            </a:pPr>
            <a:r>
              <a:rPr lang="en-US" dirty="0"/>
              <a:t>Sperm is produced in the </a:t>
            </a:r>
            <a:r>
              <a:rPr lang="en-US" b="1" dirty="0"/>
              <a:t>seminiferous tubules</a:t>
            </a:r>
            <a:r>
              <a:rPr lang="en-US" dirty="0"/>
              <a:t>, which are coiled structures within the testes.</a:t>
            </a:r>
          </a:p>
          <a:p>
            <a:pPr>
              <a:buFont typeface="+mj-lt"/>
              <a:buAutoNum type="arabicPeriod"/>
            </a:pPr>
            <a:r>
              <a:rPr lang="en-US" b="1" dirty="0"/>
              <a:t>Testosterone Production:</a:t>
            </a:r>
            <a:endParaRPr lang="en-US" dirty="0"/>
          </a:p>
          <a:p>
            <a:pPr marL="742950" lvl="1" indent="-285750">
              <a:buFont typeface="+mj-lt"/>
              <a:buAutoNum type="arabicPeriod"/>
            </a:pPr>
            <a:r>
              <a:rPr lang="en-US" b="1" dirty="0"/>
              <a:t>Testosterone</a:t>
            </a:r>
            <a:r>
              <a:rPr lang="en-US" dirty="0"/>
              <a:t> is produced in the </a:t>
            </a:r>
            <a:r>
              <a:rPr lang="en-US" b="1" dirty="0" err="1"/>
              <a:t>Leydig</a:t>
            </a:r>
            <a:r>
              <a:rPr lang="en-US" b="1" dirty="0"/>
              <a:t> cells</a:t>
            </a:r>
            <a:r>
              <a:rPr lang="en-US" dirty="0"/>
              <a:t> of the testes.</a:t>
            </a:r>
          </a:p>
          <a:p>
            <a:pPr marL="742950" lvl="1" indent="-285750">
              <a:buFont typeface="+mj-lt"/>
              <a:buAutoNum type="arabicPeriod"/>
            </a:pPr>
            <a:r>
              <a:rPr lang="en-US" dirty="0"/>
              <a:t>Its production is regulated by the </a:t>
            </a:r>
            <a:r>
              <a:rPr lang="en-US" b="1" dirty="0"/>
              <a:t>anterior pituitary gland</a:t>
            </a:r>
            <a:r>
              <a:rPr lang="en-US" dirty="0"/>
              <a:t>, under the influence of the </a:t>
            </a:r>
            <a:r>
              <a:rPr lang="en-US" b="1" dirty="0"/>
              <a:t>hypothalamus</a:t>
            </a:r>
            <a:r>
              <a:rPr lang="en-US" dirty="0"/>
              <a:t>.</a:t>
            </a:r>
          </a:p>
          <a:p>
            <a:pPr>
              <a:buFont typeface="+mj-lt"/>
              <a:buAutoNum type="arabicPeriod"/>
            </a:pPr>
            <a:r>
              <a:rPr lang="en-US" b="1" dirty="0"/>
              <a:t>Hormonal Regulation in Males </a:t>
            </a:r>
            <a:r>
              <a:rPr lang="en-US" b="1" dirty="0" smtClean="0"/>
              <a:t>:</a:t>
            </a:r>
            <a:endParaRPr lang="en-US" dirty="0"/>
          </a:p>
          <a:p>
            <a:pPr marL="742950" lvl="1" indent="-285750">
              <a:buFont typeface="+mj-lt"/>
              <a:buAutoNum type="arabicPeriod"/>
            </a:pPr>
            <a:r>
              <a:rPr lang="en-US" dirty="0"/>
              <a:t>In males, </a:t>
            </a:r>
            <a:r>
              <a:rPr lang="en-US" b="1" dirty="0"/>
              <a:t>testosterone</a:t>
            </a:r>
            <a:r>
              <a:rPr lang="en-US" dirty="0"/>
              <a:t> production is stimulated by </a:t>
            </a:r>
            <a:r>
              <a:rPr lang="en-US" b="1" dirty="0"/>
              <a:t>luteinizing hormone (LH)</a:t>
            </a:r>
            <a:r>
              <a:rPr lang="en-US" dirty="0"/>
              <a:t> from the anterior pituitary.</a:t>
            </a:r>
          </a:p>
          <a:p>
            <a:pPr marL="742950" lvl="1" indent="-285750">
              <a:buFont typeface="+mj-lt"/>
              <a:buAutoNum type="arabicPeriod"/>
            </a:pPr>
            <a:r>
              <a:rPr lang="en-US" dirty="0" smtClean="0"/>
              <a:t>the </a:t>
            </a:r>
            <a:r>
              <a:rPr lang="en-US" dirty="0"/>
              <a:t>anterior pituitary secretes </a:t>
            </a:r>
            <a:r>
              <a:rPr lang="en-US" b="1" dirty="0"/>
              <a:t>follicle-stimulating hormone (FSH)</a:t>
            </a:r>
            <a:r>
              <a:rPr lang="en-US" dirty="0"/>
              <a:t> and </a:t>
            </a:r>
            <a:r>
              <a:rPr lang="en-US" b="1" dirty="0"/>
              <a:t>luteinizing hormone (LH)</a:t>
            </a:r>
            <a:r>
              <a:rPr lang="en-US" dirty="0"/>
              <a:t>, which regulate the ovarian cycle</a:t>
            </a:r>
            <a:r>
              <a:rPr lang="en-US" dirty="0" smtClean="0"/>
              <a:t>.</a:t>
            </a:r>
            <a:endParaRPr lang="en-US"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37896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35846"/>
            <a:ext cx="8686800" cy="5940088"/>
          </a:xfrm>
          <a:prstGeom prst="rect">
            <a:avLst/>
          </a:prstGeom>
        </p:spPr>
        <p:txBody>
          <a:bodyPr wrap="square">
            <a:spAutoFit/>
          </a:bodyPr>
          <a:lstStyle/>
          <a:p>
            <a:r>
              <a:rPr lang="en-US" sz="2000" dirty="0" smtClean="0">
                <a:solidFill>
                  <a:prstClr val="black"/>
                </a:solidFill>
                <a:latin typeface="Times New Roman" pitchFamily="18" charset="0"/>
                <a:cs typeface="Times New Roman" pitchFamily="18" charset="0"/>
              </a:rPr>
              <a:t> </a:t>
            </a:r>
            <a:r>
              <a:rPr lang="en-US" b="1" dirty="0"/>
              <a:t>Effects of Testosterone Not Directly Related to Sexual Reproduction:</a:t>
            </a:r>
          </a:p>
          <a:p>
            <a:pPr>
              <a:buFont typeface="+mj-lt"/>
              <a:buAutoNum type="arabicPeriod"/>
            </a:pPr>
            <a:r>
              <a:rPr lang="en-US" b="1" dirty="0"/>
              <a:t>Increases Muscle Mass and Strength:</a:t>
            </a:r>
            <a:endParaRPr lang="en-US" dirty="0"/>
          </a:p>
          <a:p>
            <a:pPr marL="742950" lvl="1" indent="-285750">
              <a:buFont typeface="+mj-lt"/>
              <a:buAutoNum type="arabicPeriod"/>
            </a:pPr>
            <a:r>
              <a:rPr lang="en-US" dirty="0"/>
              <a:t>Testosterone promotes the development of muscle tissue and enhances muscle strength.</a:t>
            </a:r>
          </a:p>
          <a:p>
            <a:pPr>
              <a:buFont typeface="+mj-lt"/>
              <a:buAutoNum type="arabicPeriod"/>
            </a:pPr>
            <a:r>
              <a:rPr lang="en-US" b="1" dirty="0"/>
              <a:t>Promotes Growth of Long Bones:</a:t>
            </a:r>
            <a:endParaRPr lang="en-US" dirty="0"/>
          </a:p>
          <a:p>
            <a:pPr marL="742950" lvl="1" indent="-285750">
              <a:buFont typeface="+mj-lt"/>
              <a:buAutoNum type="arabicPeriod"/>
            </a:pPr>
            <a:r>
              <a:rPr lang="en-US" dirty="0"/>
              <a:t>It stimulates the growth and lengthening of long bones, especially during puberty.</a:t>
            </a:r>
          </a:p>
          <a:p>
            <a:pPr>
              <a:buFont typeface="+mj-lt"/>
              <a:buAutoNum type="arabicPeriod"/>
            </a:pPr>
            <a:r>
              <a:rPr lang="en-US" b="1" dirty="0"/>
              <a:t>Increases Basal Metabolic Rate (BMR):</a:t>
            </a:r>
            <a:endParaRPr lang="en-US" dirty="0"/>
          </a:p>
          <a:p>
            <a:pPr marL="742950" lvl="1" indent="-285750">
              <a:buFont typeface="+mj-lt"/>
              <a:buAutoNum type="arabicPeriod"/>
            </a:pPr>
            <a:r>
              <a:rPr lang="en-US" dirty="0"/>
              <a:t>Testosterone increases the rate at which the body expends energy, contributing to a higher BMR.</a:t>
            </a:r>
          </a:p>
          <a:p>
            <a:pPr>
              <a:buFont typeface="+mj-lt"/>
              <a:buAutoNum type="arabicPeriod"/>
            </a:pPr>
            <a:r>
              <a:rPr lang="en-US" b="1" dirty="0"/>
              <a:t>Enhances Production of Red Blood Cells:</a:t>
            </a:r>
            <a:endParaRPr lang="en-US" dirty="0"/>
          </a:p>
          <a:p>
            <a:pPr marL="742950" lvl="1" indent="-285750">
              <a:buFont typeface="+mj-lt"/>
              <a:buAutoNum type="arabicPeriod"/>
            </a:pPr>
            <a:r>
              <a:rPr lang="en-US" dirty="0"/>
              <a:t>Testosterone stimulates the production of red blood cells, which improves oxygen transport in the body.</a:t>
            </a:r>
          </a:p>
          <a:p>
            <a:pPr>
              <a:buFont typeface="+mj-lt"/>
              <a:buAutoNum type="arabicPeriod"/>
            </a:pPr>
            <a:r>
              <a:rPr lang="en-US" b="1" dirty="0"/>
              <a:t>Produces Enlargement of Vocal Cords:</a:t>
            </a:r>
            <a:endParaRPr lang="en-US" dirty="0"/>
          </a:p>
          <a:p>
            <a:pPr marL="742950" lvl="1" indent="-285750">
              <a:buFont typeface="+mj-lt"/>
              <a:buAutoNum type="arabicPeriod"/>
            </a:pPr>
            <a:r>
              <a:rPr lang="en-US" dirty="0"/>
              <a:t>It causes the vocal cords to enlarge, leading to a deeper voice, particularly in males during puberty.</a:t>
            </a:r>
          </a:p>
          <a:p>
            <a:pPr>
              <a:buFont typeface="+mj-lt"/>
              <a:buAutoNum type="arabicPeriod"/>
            </a:pPr>
            <a:r>
              <a:rPr lang="en-US" b="1" dirty="0"/>
              <a:t>Affects the Distribution of Body Hair:</a:t>
            </a:r>
            <a:endParaRPr lang="en-US" dirty="0"/>
          </a:p>
          <a:p>
            <a:pPr marL="742950" lvl="1" indent="-285750">
              <a:buFont typeface="+mj-lt"/>
              <a:buAutoNum type="arabicPeriod"/>
            </a:pPr>
            <a:r>
              <a:rPr lang="en-US" dirty="0"/>
              <a:t>Testosterone influences the growth and distribution of body hair, including facial hair and chest hair.</a:t>
            </a:r>
          </a:p>
          <a:p>
            <a:pPr>
              <a:buFont typeface="+mj-lt"/>
              <a:buAutoNum type="arabicPeriod"/>
            </a:pPr>
            <a:r>
              <a:rPr lang="en-US" b="1" dirty="0"/>
              <a:t>Increases the Production of Sebum:</a:t>
            </a:r>
            <a:endParaRPr lang="en-US" dirty="0"/>
          </a:p>
          <a:p>
            <a:pPr marL="742950" lvl="1" indent="-285750">
              <a:buFont typeface="+mj-lt"/>
              <a:buAutoNum type="arabicPeriod"/>
            </a:pPr>
            <a:r>
              <a:rPr lang="en-US" dirty="0"/>
              <a:t>Testosterone stimulates the sebaceous glands to produce more sebum (skin oil), which can contribute to acne development, especially during adolescence</a:t>
            </a:r>
            <a:r>
              <a:rPr lang="en-US" dirty="0" smtClean="0"/>
              <a:t>.</a:t>
            </a:r>
            <a:endParaRPr lang="en-US" dirty="0"/>
          </a:p>
        </p:txBody>
      </p:sp>
    </p:spTree>
    <p:extLst>
      <p:ext uri="{BB962C8B-B14F-4D97-AF65-F5344CB8AC3E}">
        <p14:creationId xmlns:p14="http://schemas.microsoft.com/office/powerpoint/2010/main" val="744790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5831</Words>
  <Application>Microsoft Office PowerPoint</Application>
  <PresentationFormat>On-screen Show (4:3)</PresentationFormat>
  <Paragraphs>554</Paragraphs>
  <Slides>52</Slides>
  <Notes>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Al-Mustaqbal university Nursing college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DR.SADAI</dc:creator>
  <cp:lastModifiedBy>Maher</cp:lastModifiedBy>
  <cp:revision>127</cp:revision>
  <dcterms:created xsi:type="dcterms:W3CDTF">2006-08-16T00:00:00Z</dcterms:created>
  <dcterms:modified xsi:type="dcterms:W3CDTF">2025-01-25T07:01:10Z</dcterms:modified>
</cp:coreProperties>
</file>