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Tahoma" pitchFamily="34" charset="0"/>
      <p:regular r:id="rId13"/>
      <p:bold r:id="rId14"/>
    </p:embeddedFont>
    <p:embeddedFont>
      <p:font typeface="Calibri" pitchFamily="34" charset="0"/>
      <p:regular r:id="rId15"/>
      <p:bold r:id="rId16"/>
    </p:embeddedFont>
    <p:embeddedFont>
      <p:font typeface="Open Sans" charset="0"/>
      <p:regular r:id="rId17"/>
    </p:embeddedFont>
    <p:embeddedFont>
      <p:font typeface="Unbounded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2" d="100"/>
          <a:sy n="62" d="100"/>
        </p:scale>
        <p:origin x="-516" y="-96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FA9D-6ADB-4F9C-B711-2CD65CC54405}" type="datetimeFigureOut">
              <a:rPr lang="en-US" smtClean="0"/>
              <a:t>10/9/2024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FE5CA-34BA-46BC-81F6-47051B50B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06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tmp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17878"/>
            <a:ext cx="7556421" cy="39128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ATLS: Advanced Trauma Life Support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6280190" y="5370909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ATLS is a standardized approach to the management of critically injured patients. It emphasizes a systematic, team-based approach that prioritizes the immediate care of life-threatening injuries.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280190" y="6731675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8" name="سهم إلى اليمين 7"/>
          <p:cNvSpPr/>
          <p:nvPr/>
        </p:nvSpPr>
        <p:spPr>
          <a:xfrm>
            <a:off x="12938760" y="7711440"/>
            <a:ext cx="155752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10799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Conclusion and Key Takeaways</a:t>
            </a:r>
            <a:endParaRPr lang="en-US" sz="44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6280190" y="3597235"/>
            <a:ext cx="7556421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32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ATLS is a critical component of trauma care, ensuring that patients receive timely, effective treatment</a:t>
            </a:r>
            <a:r>
              <a:rPr lang="en-US" sz="3200" b="1" dirty="0" smtClean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.</a:t>
            </a:r>
          </a:p>
          <a:p>
            <a:pPr marL="0" indent="0">
              <a:lnSpc>
                <a:spcPts val="2850"/>
              </a:lnSpc>
              <a:buNone/>
            </a:pPr>
            <a:r>
              <a:rPr lang="en-US" sz="3200" b="1" dirty="0" smtClean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It emphasizes a standardized, systematic approach to the assessment and management of critically injured patients.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سهم إلى اليمين 4"/>
          <p:cNvSpPr/>
          <p:nvPr/>
        </p:nvSpPr>
        <p:spPr>
          <a:xfrm>
            <a:off x="12938760" y="7711440"/>
            <a:ext cx="155752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6046" y="595193"/>
            <a:ext cx="11512153" cy="67508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300"/>
              </a:lnSpc>
              <a:buNone/>
            </a:pPr>
            <a:r>
              <a:rPr lang="en-US" sz="42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Primary </a:t>
            </a:r>
            <a:r>
              <a:rPr lang="en-US" sz="4250" b="1" dirty="0" smtClean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Survey ( A, B, C, D &amp; E )</a:t>
            </a:r>
            <a:endParaRPr lang="en-US" sz="4250" dirty="0"/>
          </a:p>
        </p:txBody>
      </p:sp>
      <p:sp>
        <p:nvSpPr>
          <p:cNvPr id="3" name="Shape 1"/>
          <p:cNvSpPr/>
          <p:nvPr/>
        </p:nvSpPr>
        <p:spPr>
          <a:xfrm>
            <a:off x="7299960" y="1702237"/>
            <a:ext cx="30480" cy="5932051"/>
          </a:xfrm>
          <a:prstGeom prst="roundRect">
            <a:avLst>
              <a:gd name="adj" fmla="val 297674"/>
            </a:avLst>
          </a:prstGeom>
          <a:solidFill>
            <a:srgbClr val="BCDBD4"/>
          </a:solidFill>
          <a:ln/>
        </p:spPr>
      </p:sp>
      <p:sp>
        <p:nvSpPr>
          <p:cNvPr id="4" name="Shape 2"/>
          <p:cNvSpPr/>
          <p:nvPr/>
        </p:nvSpPr>
        <p:spPr>
          <a:xfrm>
            <a:off x="6346627" y="2173010"/>
            <a:ext cx="756047" cy="30480"/>
          </a:xfrm>
          <a:prstGeom prst="roundRect">
            <a:avLst>
              <a:gd name="adj" fmla="val 297674"/>
            </a:avLst>
          </a:prstGeom>
          <a:solidFill>
            <a:srgbClr val="BCDBD4"/>
          </a:solidFill>
          <a:ln/>
        </p:spPr>
      </p:sp>
      <p:sp>
        <p:nvSpPr>
          <p:cNvPr id="5" name="Shape 3"/>
          <p:cNvSpPr/>
          <p:nvPr/>
        </p:nvSpPr>
        <p:spPr>
          <a:xfrm>
            <a:off x="7072193" y="1945243"/>
            <a:ext cx="486013" cy="4860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230904" y="2026206"/>
            <a:ext cx="168473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550" dirty="0"/>
          </a:p>
        </p:txBody>
      </p:sp>
      <p:sp>
        <p:nvSpPr>
          <p:cNvPr id="7" name="Text 5"/>
          <p:cNvSpPr/>
          <p:nvPr/>
        </p:nvSpPr>
        <p:spPr>
          <a:xfrm>
            <a:off x="3426857" y="1918216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Airway</a:t>
            </a:r>
            <a:endParaRPr lang="en-US" sz="3200" u="sng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756047" y="2385298"/>
            <a:ext cx="5371028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Ensure a patent airway and adequate oxygenation. Manage any airway obstruction or compromise.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527727" y="3253026"/>
            <a:ext cx="756047" cy="30480"/>
          </a:xfrm>
          <a:prstGeom prst="roundRect">
            <a:avLst>
              <a:gd name="adj" fmla="val 297674"/>
            </a:avLst>
          </a:prstGeom>
          <a:solidFill>
            <a:srgbClr val="BCDBD4"/>
          </a:solidFill>
          <a:ln/>
        </p:spPr>
      </p:sp>
      <p:sp>
        <p:nvSpPr>
          <p:cNvPr id="10" name="Shape 8"/>
          <p:cNvSpPr/>
          <p:nvPr/>
        </p:nvSpPr>
        <p:spPr>
          <a:xfrm>
            <a:off x="7072193" y="3025259"/>
            <a:ext cx="486013" cy="4860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7179826" y="3106222"/>
            <a:ext cx="270629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550" dirty="0"/>
          </a:p>
        </p:txBody>
      </p:sp>
      <p:sp>
        <p:nvSpPr>
          <p:cNvPr id="12" name="Text 10"/>
          <p:cNvSpPr/>
          <p:nvPr/>
        </p:nvSpPr>
        <p:spPr>
          <a:xfrm>
            <a:off x="8503325" y="2998232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Breathing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503325" y="3465314"/>
            <a:ext cx="5371028" cy="1036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Assess the effectiveness of breathing, looking for signs of respiratory distress and providing supplemental oxygen if needed.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6346627" y="4328755"/>
            <a:ext cx="756047" cy="30480"/>
          </a:xfrm>
          <a:prstGeom prst="roundRect">
            <a:avLst>
              <a:gd name="adj" fmla="val 297674"/>
            </a:avLst>
          </a:prstGeom>
          <a:solidFill>
            <a:srgbClr val="BCDBD4"/>
          </a:solidFill>
          <a:ln/>
        </p:spPr>
      </p:sp>
      <p:sp>
        <p:nvSpPr>
          <p:cNvPr id="15" name="Shape 13"/>
          <p:cNvSpPr/>
          <p:nvPr/>
        </p:nvSpPr>
        <p:spPr>
          <a:xfrm>
            <a:off x="7072193" y="4100989"/>
            <a:ext cx="486013" cy="4860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7179231" y="4181951"/>
            <a:ext cx="271820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550" dirty="0"/>
          </a:p>
        </p:txBody>
      </p:sp>
      <p:sp>
        <p:nvSpPr>
          <p:cNvPr id="17" name="Text 15"/>
          <p:cNvSpPr/>
          <p:nvPr/>
        </p:nvSpPr>
        <p:spPr>
          <a:xfrm>
            <a:off x="3426857" y="4073962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Circulation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56047" y="4541044"/>
            <a:ext cx="5371028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Control bleeding, manage shock, and maintain adequate blood flow to vital organs.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7527727" y="5404604"/>
            <a:ext cx="756047" cy="30480"/>
          </a:xfrm>
          <a:prstGeom prst="roundRect">
            <a:avLst>
              <a:gd name="adj" fmla="val 297674"/>
            </a:avLst>
          </a:prstGeom>
          <a:solidFill>
            <a:srgbClr val="BCDBD4"/>
          </a:solidFill>
          <a:ln/>
        </p:spPr>
      </p:sp>
      <p:sp>
        <p:nvSpPr>
          <p:cNvPr id="20" name="Shape 18"/>
          <p:cNvSpPr/>
          <p:nvPr/>
        </p:nvSpPr>
        <p:spPr>
          <a:xfrm>
            <a:off x="7072193" y="5176838"/>
            <a:ext cx="486013" cy="4860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7175659" y="5257800"/>
            <a:ext cx="278963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550" dirty="0"/>
          </a:p>
        </p:txBody>
      </p:sp>
      <p:sp>
        <p:nvSpPr>
          <p:cNvPr id="22" name="Text 20"/>
          <p:cNvSpPr/>
          <p:nvPr/>
        </p:nvSpPr>
        <p:spPr>
          <a:xfrm>
            <a:off x="8503325" y="5149810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Disability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503325" y="5616892"/>
            <a:ext cx="5371028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Assess for neurological deficits, including consciousness and pupillary response.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Shape 22"/>
          <p:cNvSpPr/>
          <p:nvPr/>
        </p:nvSpPr>
        <p:spPr>
          <a:xfrm>
            <a:off x="6346627" y="6376749"/>
            <a:ext cx="756047" cy="30480"/>
          </a:xfrm>
          <a:prstGeom prst="roundRect">
            <a:avLst>
              <a:gd name="adj" fmla="val 297674"/>
            </a:avLst>
          </a:prstGeom>
          <a:solidFill>
            <a:srgbClr val="BCDBD4"/>
          </a:solidFill>
          <a:ln/>
        </p:spPr>
      </p:sp>
      <p:sp>
        <p:nvSpPr>
          <p:cNvPr id="25" name="Shape 23"/>
          <p:cNvSpPr/>
          <p:nvPr/>
        </p:nvSpPr>
        <p:spPr>
          <a:xfrm>
            <a:off x="7072193" y="6148983"/>
            <a:ext cx="486013" cy="486013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7184469" y="6229945"/>
            <a:ext cx="261461" cy="324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50"/>
              </a:lnSpc>
              <a:buNone/>
            </a:pPr>
            <a:r>
              <a:rPr lang="en-US" sz="25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5</a:t>
            </a:r>
            <a:endParaRPr lang="en-US" sz="2550" dirty="0"/>
          </a:p>
        </p:txBody>
      </p:sp>
      <p:sp>
        <p:nvSpPr>
          <p:cNvPr id="27" name="Text 25"/>
          <p:cNvSpPr/>
          <p:nvPr/>
        </p:nvSpPr>
        <p:spPr>
          <a:xfrm>
            <a:off x="3426857" y="6121956"/>
            <a:ext cx="2700218" cy="3375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Exposure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756047" y="6589038"/>
            <a:ext cx="5371028" cy="691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24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Remove clothing and expose the patient to fully assess injuries.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سهم إلى اليمين 28"/>
          <p:cNvSpPr/>
          <p:nvPr/>
        </p:nvSpPr>
        <p:spPr>
          <a:xfrm>
            <a:off x="12938760" y="7711440"/>
            <a:ext cx="155752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2241" y="614720"/>
            <a:ext cx="7430452" cy="698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b="1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Airway Management</a:t>
            </a:r>
            <a:endParaRPr lang="en-US" sz="4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82241" y="189964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46428" y="1983343"/>
            <a:ext cx="17430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600" dirty="0"/>
          </a:p>
        </p:txBody>
      </p:sp>
      <p:sp>
        <p:nvSpPr>
          <p:cNvPr id="6" name="Text 3"/>
          <p:cNvSpPr/>
          <p:nvPr/>
        </p:nvSpPr>
        <p:spPr>
          <a:xfrm>
            <a:off x="1508522" y="1899642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Intubation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508522" y="2382917"/>
            <a:ext cx="295179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If the airway is compromised, intubation secures the airway and allows for effective ventilation.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4683800" y="189964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795242" y="1983343"/>
            <a:ext cx="27991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600" dirty="0"/>
          </a:p>
        </p:txBody>
      </p:sp>
      <p:sp>
        <p:nvSpPr>
          <p:cNvPr id="10" name="Text 7"/>
          <p:cNvSpPr/>
          <p:nvPr/>
        </p:nvSpPr>
        <p:spPr>
          <a:xfrm>
            <a:off x="5410081" y="1899642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Surgical Airway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10081" y="2382917"/>
            <a:ext cx="2951798" cy="1430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In cases of severe airway obstruction, a surgical airway may be necessary to establish a secure airway.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782241" y="464546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92969" y="4729163"/>
            <a:ext cx="281226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600" dirty="0"/>
          </a:p>
        </p:txBody>
      </p:sp>
      <p:sp>
        <p:nvSpPr>
          <p:cNvPr id="14" name="Text 11"/>
          <p:cNvSpPr/>
          <p:nvPr/>
        </p:nvSpPr>
        <p:spPr>
          <a:xfrm>
            <a:off x="1508522" y="4645462"/>
            <a:ext cx="3175278" cy="1047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Oxygen Supplementation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508522" y="5522357"/>
            <a:ext cx="2951798" cy="17877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Oxygen therapy provides essential oxygen to the patient, improving oxygenation and vital organ function.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4683800" y="4645462"/>
            <a:ext cx="502801" cy="502801"/>
          </a:xfrm>
          <a:prstGeom prst="roundRect">
            <a:avLst>
              <a:gd name="adj" fmla="val 18671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4790837" y="4729163"/>
            <a:ext cx="288608" cy="3352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2600" dirty="0"/>
          </a:p>
        </p:txBody>
      </p:sp>
      <p:sp>
        <p:nvSpPr>
          <p:cNvPr id="18" name="Text 15"/>
          <p:cNvSpPr/>
          <p:nvPr/>
        </p:nvSpPr>
        <p:spPr>
          <a:xfrm>
            <a:off x="5410081" y="4645462"/>
            <a:ext cx="2793921" cy="349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Positioning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5410081" y="5128736"/>
            <a:ext cx="2951798" cy="21452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Positioning the head and neck appropriately can help maintain an open airway, especially in cases of trauma to the cervical spine.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642229"/>
            <a:ext cx="819959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Breathing Assessment</a:t>
            </a:r>
            <a:endParaRPr lang="en-US" sz="44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3634264"/>
            <a:ext cx="303097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Respiratory Rate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215408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Observe the patient's respiratory rate and pattern, noting any signs of distress or abnormal breathing.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32928" y="36342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Breath Sounds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32928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Listen to the patient's breath sounds using a stethoscope, assessing for any abnormalities such as wheezing, rales, or diminished breath sounds.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2067" y="3634264"/>
            <a:ext cx="30621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Chest Movement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2067" y="4215408"/>
            <a:ext cx="3978116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Assess the patient's chest movement for symmetry and effectiveness of ventilation, looking for any signs of paradoxical breathing or flail chest.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سهم إلى اليمين 8"/>
          <p:cNvSpPr/>
          <p:nvPr/>
        </p:nvSpPr>
        <p:spPr>
          <a:xfrm>
            <a:off x="12938760" y="7711440"/>
            <a:ext cx="155752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677942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Circulation Assessment</a:t>
            </a:r>
            <a:endParaRPr lang="en-US" sz="4450" dirty="0"/>
          </a:p>
        </p:txBody>
      </p:sp>
      <p:sp>
        <p:nvSpPr>
          <p:cNvPr id="4" name="Shape 1"/>
          <p:cNvSpPr/>
          <p:nvPr/>
        </p:nvSpPr>
        <p:spPr>
          <a:xfrm>
            <a:off x="793790" y="2606040"/>
            <a:ext cx="7556421" cy="4922520"/>
          </a:xfrm>
          <a:prstGeom prst="roundRect">
            <a:avLst>
              <a:gd name="adj" fmla="val 3641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1410" y="3692962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135142" y="2922270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u="sng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Pulse</a:t>
            </a:r>
            <a:endParaRPr lang="en-US" sz="175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3546396" y="2952750"/>
            <a:ext cx="2052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u="sng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Heart Rate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876925" y="2922270"/>
            <a:ext cx="20559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u="sng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Blood Pressure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Shape 6"/>
          <p:cNvSpPr/>
          <p:nvPr/>
        </p:nvSpPr>
        <p:spPr>
          <a:xfrm>
            <a:off x="801410" y="3581281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0" name="Text 7"/>
          <p:cNvSpPr/>
          <p:nvPr/>
        </p:nvSpPr>
        <p:spPr>
          <a:xfrm>
            <a:off x="1013222" y="3755469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Palpable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3957876" y="3755469"/>
            <a:ext cx="2052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Rapid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6638925" y="3740229"/>
            <a:ext cx="20559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Low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Shape 10"/>
          <p:cNvSpPr/>
          <p:nvPr/>
        </p:nvSpPr>
        <p:spPr>
          <a:xfrm>
            <a:off x="801410" y="4460200"/>
            <a:ext cx="75411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150382" y="4756309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Weak</a:t>
            </a:r>
            <a:endParaRPr lang="en-US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4064556" y="4847749"/>
            <a:ext cx="2052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Slow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13"/>
          <p:cNvSpPr/>
          <p:nvPr/>
        </p:nvSpPr>
        <p:spPr>
          <a:xfrm>
            <a:off x="6699885" y="4878229"/>
            <a:ext cx="20559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High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Shape 14"/>
          <p:cNvSpPr/>
          <p:nvPr/>
        </p:nvSpPr>
        <p:spPr>
          <a:xfrm>
            <a:off x="801410" y="5552480"/>
            <a:ext cx="75411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8" name="Text 15"/>
          <p:cNvSpPr/>
          <p:nvPr/>
        </p:nvSpPr>
        <p:spPr>
          <a:xfrm>
            <a:off x="1074182" y="5680948"/>
            <a:ext cx="205668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Absent</a:t>
            </a:r>
            <a:endParaRPr lang="en-US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3729276" y="5696188"/>
            <a:ext cx="205216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Irregular</a:t>
            </a:r>
            <a:endParaRPr lang="en-US" sz="17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17"/>
          <p:cNvSpPr/>
          <p:nvPr/>
        </p:nvSpPr>
        <p:spPr>
          <a:xfrm>
            <a:off x="6364605" y="5711428"/>
            <a:ext cx="205597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28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Unstable</a:t>
            </a:r>
            <a:endParaRPr lang="en-US" sz="175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65954"/>
            <a:ext cx="799671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Disability Assessment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28361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958596"/>
            <a:ext cx="337530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Pupillary Response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3790" y="5449014"/>
            <a:ext cx="41207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Assess the size, shape, and reactivity of pupils to light. Unequal or unresponsive pupils may indicate brain injury or herniation.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128361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4958715"/>
            <a:ext cx="292869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Motor Response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704" y="5449133"/>
            <a:ext cx="412087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Evaluate the patient's motor response to stimuli, noting any weakness, paralysis, or abnormal movements.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128361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4958596"/>
            <a:ext cx="376178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Glasgow Coma Scale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738" y="5449014"/>
            <a:ext cx="41207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The Glasgow Coma Scale (GCS) is a standardized tool used to assess the level of consciousness. It evaluates eye opening, verbal response, and motor response.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سهم إلى اليمين 11"/>
          <p:cNvSpPr/>
          <p:nvPr/>
        </p:nvSpPr>
        <p:spPr>
          <a:xfrm>
            <a:off x="12938760" y="7711440"/>
            <a:ext cx="155752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973098"/>
            <a:ext cx="13043535" cy="707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Exposure and Environmental Control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792361" y="4963954"/>
            <a:ext cx="2989421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Remove Clothing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792361" y="5453420"/>
            <a:ext cx="4122182" cy="10869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The patient's clothing should be completely removed to allow for a thorough assessment of any injuries.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109" y="2133362"/>
            <a:ext cx="4122182" cy="2547699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109" y="4963954"/>
            <a:ext cx="3981450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Maintain Temperature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5254109" y="5453420"/>
            <a:ext cx="4122182" cy="1449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Maintain the patient's body temperature to prevent hypothermia, a serious condition that can complicate their care.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5857" y="2133362"/>
            <a:ext cx="4122182" cy="254769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857" y="4963954"/>
            <a:ext cx="4122182" cy="7074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Control the Environment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9715857" y="5807154"/>
            <a:ext cx="4122182" cy="1449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Ensure a safe and comfortable environment for the patient, including maintaining a suitable temperature, lighting, and noise levels.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صورة 11" descr="لقطة الشاشة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1" y="2171710"/>
            <a:ext cx="3901559" cy="2628890"/>
          </a:xfrm>
          <a:prstGeom prst="rect">
            <a:avLst/>
          </a:prstGeom>
        </p:spPr>
      </p:pic>
      <p:sp>
        <p:nvSpPr>
          <p:cNvPr id="13" name="سهم إلى اليمين 12"/>
          <p:cNvSpPr/>
          <p:nvPr/>
        </p:nvSpPr>
        <p:spPr>
          <a:xfrm>
            <a:off x="12938760" y="7711440"/>
            <a:ext cx="155752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038" y="540663"/>
            <a:ext cx="7771924" cy="1225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Adjuncts to the Primary Survey</a:t>
            </a:r>
            <a:endParaRPr lang="en-US" sz="38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038" y="1907381"/>
            <a:ext cx="490061" cy="49006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86038" y="2593419"/>
            <a:ext cx="3738920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Electrocardiogram (ECG)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86038" y="3323392"/>
            <a:ext cx="3738920" cy="940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The ECG provides information about the patient's heart rhythm, indicating any cardiac abnormalities or dysfunction.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8923" y="1907381"/>
            <a:ext cx="490061" cy="49006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718923" y="2593419"/>
            <a:ext cx="2450425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Pulse Oximetry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4718923" y="3291483"/>
            <a:ext cx="3739039" cy="1253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3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Pulse oximetry measures oxygen saturation levels in the blood, providing an indication of the patient's oxygenation status.</a:t>
            </a:r>
            <a:endParaRPr lang="en-US" sz="23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038" y="4904899"/>
            <a:ext cx="490061" cy="490061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86038" y="5545217"/>
            <a:ext cx="2950488" cy="30622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Blood Gas Analysis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86038" y="5968960"/>
            <a:ext cx="3885962" cy="1567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Blood gas analysis measures the levels of oxygen, carbon dioxide, and other substances in the blood, providing vital information about the patient's respiratory and acid-base status.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923" y="4904899"/>
            <a:ext cx="490061" cy="490061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4718923" y="5545217"/>
            <a:ext cx="3739039" cy="6124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Neurological Assessment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4718923" y="6275189"/>
            <a:ext cx="4242197" cy="1253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22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A thorough neurological assessment is crucial for identifying brain injuries, assessing consciousness, and monitoring neurological changes.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24826" y="748546"/>
            <a:ext cx="6064091" cy="6593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Secondary Survey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29864" y="1724382"/>
            <a:ext cx="22860" cy="5756553"/>
          </a:xfrm>
          <a:prstGeom prst="roundRect">
            <a:avLst>
              <a:gd name="adj" fmla="val 387669"/>
            </a:avLst>
          </a:prstGeom>
          <a:solidFill>
            <a:srgbClr val="BCDBD4"/>
          </a:solidFill>
          <a:ln/>
        </p:spPr>
      </p:sp>
      <p:sp>
        <p:nvSpPr>
          <p:cNvPr id="5" name="Shape 2"/>
          <p:cNvSpPr/>
          <p:nvPr/>
        </p:nvSpPr>
        <p:spPr>
          <a:xfrm>
            <a:off x="6755785" y="2187535"/>
            <a:ext cx="738426" cy="22860"/>
          </a:xfrm>
          <a:prstGeom prst="roundRect">
            <a:avLst>
              <a:gd name="adj" fmla="val 387669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303943" y="1961674"/>
            <a:ext cx="474702" cy="4747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458962" y="2040731"/>
            <a:ext cx="164544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701796" y="1935361"/>
            <a:ext cx="2637473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History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7701796" y="2391489"/>
            <a:ext cx="619017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Obtain a comprehensive history of the patient's injuries, including the mechanism of injury, relevant medical history, and current medications.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6755785" y="4289227"/>
            <a:ext cx="738426" cy="22860"/>
          </a:xfrm>
          <a:prstGeom prst="roundRect">
            <a:avLst>
              <a:gd name="adj" fmla="val 387669"/>
            </a:avLst>
          </a:prstGeom>
          <a:solidFill>
            <a:srgbClr val="BCDBD4"/>
          </a:solidFill>
          <a:ln/>
        </p:spPr>
      </p:sp>
      <p:sp>
        <p:nvSpPr>
          <p:cNvPr id="11" name="Shape 8"/>
          <p:cNvSpPr/>
          <p:nvPr/>
        </p:nvSpPr>
        <p:spPr>
          <a:xfrm>
            <a:off x="6303943" y="4063365"/>
            <a:ext cx="474702" cy="4747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409194" y="4142423"/>
            <a:ext cx="264200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701796" y="4037052"/>
            <a:ext cx="4145042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Head-to-Toe Examination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7701796" y="4432221"/>
            <a:ext cx="6190178" cy="6750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Conduct a thorough head-to-toe examination, systematically assessing all body systems for injuries, signs, and symptoms.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hape 12"/>
          <p:cNvSpPr/>
          <p:nvPr/>
        </p:nvSpPr>
        <p:spPr>
          <a:xfrm>
            <a:off x="6755785" y="6053376"/>
            <a:ext cx="738426" cy="22860"/>
          </a:xfrm>
          <a:prstGeom prst="roundRect">
            <a:avLst>
              <a:gd name="adj" fmla="val 387669"/>
            </a:avLst>
          </a:prstGeom>
          <a:solidFill>
            <a:srgbClr val="BCDBD4"/>
          </a:solidFill>
          <a:ln/>
        </p:spPr>
      </p:sp>
      <p:sp>
        <p:nvSpPr>
          <p:cNvPr id="16" name="Shape 13"/>
          <p:cNvSpPr/>
          <p:nvPr/>
        </p:nvSpPr>
        <p:spPr>
          <a:xfrm>
            <a:off x="6303943" y="5827514"/>
            <a:ext cx="474702" cy="4747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408480" y="5906572"/>
            <a:ext cx="265509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701796" y="5862161"/>
            <a:ext cx="2794754" cy="3295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3200" b="1" u="sng" dirty="0">
                <a:solidFill>
                  <a:srgbClr val="333F70"/>
                </a:solidFill>
                <a:latin typeface="Times New Roman" pitchFamily="18" charset="0"/>
                <a:ea typeface="Unbounded" pitchFamily="34" charset="-122"/>
                <a:cs typeface="Times New Roman" pitchFamily="18" charset="0"/>
              </a:rPr>
              <a:t>Diagnostic Tests</a:t>
            </a:r>
            <a:endParaRPr lang="en-US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7701796" y="6257330"/>
            <a:ext cx="6190178" cy="10126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600" b="1" dirty="0">
                <a:solidFill>
                  <a:srgbClr val="333F70"/>
                </a:solidFill>
                <a:latin typeface="Times New Roman" pitchFamily="18" charset="0"/>
                <a:ea typeface="Open Sans" pitchFamily="34" charset="-122"/>
                <a:cs typeface="Times New Roman" pitchFamily="18" charset="0"/>
              </a:rPr>
              <a:t>Order and interpret relevant diagnostic tests, such as X-rays, CT scans, and laboratory studies, to confirm the diagnosis and guide further management.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سهم إلى اليمين 19"/>
          <p:cNvSpPr/>
          <p:nvPr/>
        </p:nvSpPr>
        <p:spPr>
          <a:xfrm>
            <a:off x="12938760" y="7711440"/>
            <a:ext cx="1557528" cy="484632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684</Words>
  <Application>Microsoft Office PowerPoint</Application>
  <PresentationFormat>مخصص</PresentationFormat>
  <Paragraphs>97</Paragraphs>
  <Slides>10</Slides>
  <Notes>10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Tahoma</vt:lpstr>
      <vt:lpstr>Calibri</vt:lpstr>
      <vt:lpstr>Open Sans</vt:lpstr>
      <vt:lpstr>Unbounded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www</cp:lastModifiedBy>
  <cp:revision>7</cp:revision>
  <dcterms:created xsi:type="dcterms:W3CDTF">2024-09-21T16:59:19Z</dcterms:created>
  <dcterms:modified xsi:type="dcterms:W3CDTF">2024-10-09T17:08:53Z</dcterms:modified>
</cp:coreProperties>
</file>