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2"/>
  </p:notesMasterIdLst>
  <p:handoutMasterIdLst>
    <p:handoutMasterId r:id="rId23"/>
  </p:handoutMasterIdLst>
  <p:sldIdLst>
    <p:sldId id="256" r:id="rId2"/>
    <p:sldId id="329" r:id="rId3"/>
    <p:sldId id="399" r:id="rId4"/>
    <p:sldId id="391" r:id="rId5"/>
    <p:sldId id="390" r:id="rId6"/>
    <p:sldId id="392" r:id="rId7"/>
    <p:sldId id="380" r:id="rId8"/>
    <p:sldId id="382" r:id="rId9"/>
    <p:sldId id="401" r:id="rId10"/>
    <p:sldId id="357" r:id="rId11"/>
    <p:sldId id="400" r:id="rId12"/>
    <p:sldId id="371" r:id="rId13"/>
    <p:sldId id="393" r:id="rId14"/>
    <p:sldId id="389" r:id="rId15"/>
    <p:sldId id="394" r:id="rId16"/>
    <p:sldId id="395" r:id="rId17"/>
    <p:sldId id="396" r:id="rId18"/>
    <p:sldId id="397" r:id="rId19"/>
    <p:sldId id="398" r:id="rId20"/>
    <p:sldId id="290" r:id="rId21"/>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howGuides="1">
      <p:cViewPr varScale="1">
        <p:scale>
          <a:sx n="108" d="100"/>
          <a:sy n="108" d="100"/>
        </p:scale>
        <p:origin x="52" y="68"/>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DB7646E-8811-423A-9C42-2CBFADA00A96}" type="datetimeFigureOut">
              <a:rPr lang="en-US" smtClean="0"/>
              <a:t>1/5/2025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solidFill>
                  <a:schemeClr val="tx1"/>
                </a:solidFill>
              </a:defRPr>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solidFill>
                  <a:schemeClr val="tx1"/>
                </a:solidFill>
              </a:defRPr>
            </a:lvl1pPr>
          </a:lstStyle>
          <a:p>
            <a:fld id="{D677E230-58DD-43ED-96A1-552DDAB53532}" type="datetimeFigureOut">
              <a:rPr lang="en-US" smtClean="0"/>
              <a:pPr/>
              <a:t>1/5/2025</a:t>
            </a:fld>
            <a:endParaRPr lang="en-US"/>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solidFill>
                  <a:schemeClr val="tx1"/>
                </a:solidFill>
              </a:defRPr>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0A60EEC-589F-8627-7A70-FE668FEBC69C}"/>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grpSp>
        <p:nvGrpSpPr>
          <p:cNvPr id="7" name="Group 6">
            <a:extLst>
              <a:ext uri="{FF2B5EF4-FFF2-40B4-BE49-F238E27FC236}">
                <a16:creationId xmlns:a16="http://schemas.microsoft.com/office/drawing/2014/main" id="{EAB409D9-CB05-C02D-27D4-B48EEFD1AFAF}"/>
              </a:ext>
            </a:extLst>
          </p:cNvPr>
          <p:cNvGrpSpPr/>
          <p:nvPr userDrawn="1"/>
        </p:nvGrpSpPr>
        <p:grpSpPr>
          <a:xfrm>
            <a:off x="9979600" y="121444"/>
            <a:ext cx="2439158" cy="1371600"/>
            <a:chOff x="0" y="0"/>
            <a:chExt cx="1700784" cy="1024128"/>
          </a:xfrm>
        </p:grpSpPr>
        <p:sp>
          <p:nvSpPr>
            <p:cNvPr id="8" name="Rectangle 7">
              <a:extLst>
                <a:ext uri="{FF2B5EF4-FFF2-40B4-BE49-F238E27FC236}">
                  <a16:creationId xmlns:a16="http://schemas.microsoft.com/office/drawing/2014/main" id="{9539E7B7-89AB-D701-8DB8-FF2AB33BA8E9}"/>
                </a:ext>
              </a:extLst>
            </p:cNvPr>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12">
              <a:extLst>
                <a:ext uri="{FF2B5EF4-FFF2-40B4-BE49-F238E27FC236}">
                  <a16:creationId xmlns:a16="http://schemas.microsoft.com/office/drawing/2014/main" id="{DA8FF8D8-4822-8FE3-A258-A5237BF0DE21}"/>
                </a:ext>
              </a:extLst>
            </p:cNvPr>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 fmla="*/ 0 w 1462822"/>
                <a:gd name="connsiteY0" fmla="*/ 0 h 1014481"/>
                <a:gd name="connsiteX1" fmla="*/ 1462822 w 1462822"/>
                <a:gd name="connsiteY1" fmla="*/ 0 h 1014481"/>
                <a:gd name="connsiteX2" fmla="*/ 1462822 w 1462822"/>
                <a:gd name="connsiteY2" fmla="*/ 1014481 h 1014481"/>
                <a:gd name="connsiteX3" fmla="*/ 638269 w 1462822"/>
                <a:gd name="connsiteY3" fmla="*/ 407899 h 1014481"/>
                <a:gd name="connsiteX4" fmla="*/ 0 w 1462822"/>
                <a:gd name="connsiteY4" fmla="*/ 0 h 101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2B201BB6-CE50-76AD-F209-90A815548CEC}"/>
                </a:ext>
              </a:extLst>
            </p:cNvPr>
            <p:cNvSpPr/>
            <p:nvPr/>
          </p:nvSpPr>
          <p:spPr>
            <a:xfrm>
              <a:off x="0" y="0"/>
              <a:ext cx="1472184" cy="1024128"/>
            </a:xfrm>
            <a:prstGeom prst="rect">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Rectangle 11">
            <a:extLst>
              <a:ext uri="{FF2B5EF4-FFF2-40B4-BE49-F238E27FC236}">
                <a16:creationId xmlns:a16="http://schemas.microsoft.com/office/drawing/2014/main" id="{DA9B77F2-2391-AD2C-6C9D-D3D120569D90}"/>
              </a:ext>
            </a:extLst>
          </p:cNvPr>
          <p:cNvSpPr/>
          <p:nvPr userDrawn="1"/>
        </p:nvSpPr>
        <p:spPr>
          <a:xfrm>
            <a:off x="111025" y="136668"/>
            <a:ext cx="11966775" cy="6584664"/>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51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0AFF2F-A8BD-568A-1D5C-D27CFE99ADF3}"/>
              </a:ext>
            </a:extLst>
          </p:cNvPr>
          <p:cNvSpPr>
            <a:spLocks noGrp="1"/>
          </p:cNvSpPr>
          <p:nvPr>
            <p:ph type="dt" sz="half" idx="10"/>
          </p:nvPr>
        </p:nvSpPr>
        <p:spPr/>
        <p:txBody>
          <a:bodyPr/>
          <a:lstStyle/>
          <a:p>
            <a:fld id="{FB74EC88-80EF-45B4-82D2-C5DF37C50BAD}" type="datetime1">
              <a:rPr lang="en-US" smtClean="0"/>
              <a:t>1/5/2025</a:t>
            </a:fld>
            <a:endParaRPr lang="en-US"/>
          </a:p>
        </p:txBody>
      </p:sp>
      <p:sp>
        <p:nvSpPr>
          <p:cNvPr id="3" name="Footer Placeholder 2">
            <a:extLst>
              <a:ext uri="{FF2B5EF4-FFF2-40B4-BE49-F238E27FC236}">
                <a16:creationId xmlns:a16="http://schemas.microsoft.com/office/drawing/2014/main" id="{B837642E-3277-7ACA-BE65-80D07438F70A}"/>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BEDA56E4-3C1C-4196-23B7-DB2345B93814}"/>
              </a:ext>
            </a:extLst>
          </p:cNvPr>
          <p:cNvSpPr>
            <a:spLocks noGrp="1"/>
          </p:cNvSpPr>
          <p:nvPr>
            <p:ph type="sldNum" sz="quarter" idx="12"/>
          </p:nvPr>
        </p:nvSpPr>
        <p:spPr>
          <a:xfrm>
            <a:off x="9142412" y="304800"/>
            <a:ext cx="2742486" cy="365125"/>
          </a:xfrm>
        </p:spPr>
        <p:txBody>
          <a:bodyPr/>
          <a:lstStyle>
            <a:lvl1pPr>
              <a:defRPr sz="1400">
                <a:solidFill>
                  <a:schemeClr val="bg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405531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35B16D7-FA58-423B-9C45-A58A45F45239}"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96A82-6D65-4B71-B700-DFC6EB8823B3}" type="slidenum">
              <a:rPr lang="en-US" smtClean="0"/>
              <a:t>‹#›</a:t>
            </a:fld>
            <a:endParaRPr lang="en-US"/>
          </a:p>
        </p:txBody>
      </p:sp>
    </p:spTree>
    <p:extLst>
      <p:ext uri="{BB962C8B-B14F-4D97-AF65-F5344CB8AC3E}">
        <p14:creationId xmlns:p14="http://schemas.microsoft.com/office/powerpoint/2010/main" val="19395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06E025-BC44-2E4A-046E-57D375D583DB}"/>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C3520F-7348-7FBE-757F-F0F230320A72}"/>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0BDE8-E2B2-B204-9207-0C64FF39E0C9}"/>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74ABB-A2C5-4230-862B-81C5A29EA900}" type="datetime1">
              <a:rPr lang="en-US" smtClean="0"/>
              <a:t>1/5/2025</a:t>
            </a:fld>
            <a:endParaRPr lang="en-US" dirty="0"/>
          </a:p>
        </p:txBody>
      </p:sp>
      <p:sp>
        <p:nvSpPr>
          <p:cNvPr id="5" name="Footer Placeholder 4">
            <a:extLst>
              <a:ext uri="{FF2B5EF4-FFF2-40B4-BE49-F238E27FC236}">
                <a16:creationId xmlns:a16="http://schemas.microsoft.com/office/drawing/2014/main" id="{C7F2CF12-6D60-52BE-A35C-72B906B67244}"/>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id="{77B9E6CB-41C5-737F-54BB-FC5D1AA91E64}"/>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BBB0-96F0-4077-A278-0F3FB5C104D3}" type="slidenum">
              <a:rPr lang="en-US" smtClean="0"/>
              <a:pPr/>
              <a:t>‹#›</a:t>
            </a:fld>
            <a:endParaRPr lang="en-US"/>
          </a:p>
        </p:txBody>
      </p:sp>
      <p:grpSp>
        <p:nvGrpSpPr>
          <p:cNvPr id="7" name="Group 6">
            <a:extLst>
              <a:ext uri="{FF2B5EF4-FFF2-40B4-BE49-F238E27FC236}">
                <a16:creationId xmlns:a16="http://schemas.microsoft.com/office/drawing/2014/main" id="{37E62E8E-2DA7-4088-E27F-8DA6B360D31A}"/>
              </a:ext>
            </a:extLst>
          </p:cNvPr>
          <p:cNvGrpSpPr/>
          <p:nvPr userDrawn="1"/>
        </p:nvGrpSpPr>
        <p:grpSpPr>
          <a:xfrm>
            <a:off x="9979600" y="121444"/>
            <a:ext cx="2439158" cy="1371600"/>
            <a:chOff x="0" y="0"/>
            <a:chExt cx="1700784" cy="1024128"/>
          </a:xfrm>
        </p:grpSpPr>
        <p:sp>
          <p:nvSpPr>
            <p:cNvPr id="8" name="Rectangle 7">
              <a:extLst>
                <a:ext uri="{FF2B5EF4-FFF2-40B4-BE49-F238E27FC236}">
                  <a16:creationId xmlns:a16="http://schemas.microsoft.com/office/drawing/2014/main" id="{DDBEF75D-824A-3F4E-4B06-D69727D3D41B}"/>
                </a:ext>
              </a:extLst>
            </p:cNvPr>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12">
              <a:extLst>
                <a:ext uri="{FF2B5EF4-FFF2-40B4-BE49-F238E27FC236}">
                  <a16:creationId xmlns:a16="http://schemas.microsoft.com/office/drawing/2014/main" id="{00D79712-6196-F143-8273-02137656E096}"/>
                </a:ext>
              </a:extLst>
            </p:cNvPr>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 fmla="*/ 0 w 1462822"/>
                <a:gd name="connsiteY0" fmla="*/ 0 h 1014481"/>
                <a:gd name="connsiteX1" fmla="*/ 1462822 w 1462822"/>
                <a:gd name="connsiteY1" fmla="*/ 0 h 1014481"/>
                <a:gd name="connsiteX2" fmla="*/ 1462822 w 1462822"/>
                <a:gd name="connsiteY2" fmla="*/ 1014481 h 1014481"/>
                <a:gd name="connsiteX3" fmla="*/ 638269 w 1462822"/>
                <a:gd name="connsiteY3" fmla="*/ 407899 h 1014481"/>
                <a:gd name="connsiteX4" fmla="*/ 0 w 1462822"/>
                <a:gd name="connsiteY4" fmla="*/ 0 h 101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7F00C420-B7FB-7EE5-E080-670618454FD7}"/>
                </a:ext>
              </a:extLst>
            </p:cNvPr>
            <p:cNvSpPr/>
            <p:nvPr/>
          </p:nvSpPr>
          <p:spPr>
            <a:xfrm>
              <a:off x="0" y="0"/>
              <a:ext cx="1472184" cy="1024128"/>
            </a:xfrm>
            <a:prstGeom prst="rect">
              <a:avLst/>
            </a:prstGeom>
            <a:blipFill>
              <a:blip r:embed="rId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1" name="Picture 10">
            <a:extLst>
              <a:ext uri="{FF2B5EF4-FFF2-40B4-BE49-F238E27FC236}">
                <a16:creationId xmlns:a16="http://schemas.microsoft.com/office/drawing/2014/main" id="{64A237CE-0774-F2D2-1A12-2C95E35618E3}"/>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27012" y="192896"/>
            <a:ext cx="685801" cy="785495"/>
          </a:xfrm>
          <a:prstGeom prst="rect">
            <a:avLst/>
          </a:prstGeom>
          <a:noFill/>
          <a:ln>
            <a:noFill/>
          </a:ln>
        </p:spPr>
      </p:pic>
      <p:sp>
        <p:nvSpPr>
          <p:cNvPr id="12" name="Rectangle 11">
            <a:extLst>
              <a:ext uri="{FF2B5EF4-FFF2-40B4-BE49-F238E27FC236}">
                <a16:creationId xmlns:a16="http://schemas.microsoft.com/office/drawing/2014/main" id="{24A27DD6-2417-9D09-E6CA-A2E010E831DC}"/>
              </a:ext>
            </a:extLst>
          </p:cNvPr>
          <p:cNvSpPr/>
          <p:nvPr userDrawn="1"/>
        </p:nvSpPr>
        <p:spPr>
          <a:xfrm>
            <a:off x="97911" y="121444"/>
            <a:ext cx="11979889" cy="6615112"/>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027905"/>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68747A5-0B2E-AF6C-BD2E-7867B53FC540}"/>
              </a:ext>
            </a:extLst>
          </p:cNvPr>
          <p:cNvGrpSpPr/>
          <p:nvPr/>
        </p:nvGrpSpPr>
        <p:grpSpPr>
          <a:xfrm>
            <a:off x="74612" y="76200"/>
            <a:ext cx="12039600" cy="6553200"/>
            <a:chOff x="112131" y="74177"/>
            <a:chExt cx="7789650" cy="5835719"/>
          </a:xfrm>
        </p:grpSpPr>
        <p:sp>
          <p:nvSpPr>
            <p:cNvPr id="3" name="Text Box 2">
              <a:extLst>
                <a:ext uri="{FF2B5EF4-FFF2-40B4-BE49-F238E27FC236}">
                  <a16:creationId xmlns:a16="http://schemas.microsoft.com/office/drawing/2014/main" id="{8C5AB4DA-9897-1832-7B35-449EA371405E}"/>
                </a:ext>
              </a:extLst>
            </p:cNvPr>
            <p:cNvSpPr txBox="1">
              <a:spLocks noChangeArrowheads="1"/>
            </p:cNvSpPr>
            <p:nvPr/>
          </p:nvSpPr>
          <p:spPr bwMode="auto">
            <a:xfrm>
              <a:off x="112131" y="74177"/>
              <a:ext cx="7789650" cy="5835719"/>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gn="ctr">
                <a:lnSpc>
                  <a:spcPct val="200000"/>
                </a:lnSpc>
              </a:pPr>
              <a:r>
                <a:rPr lang="en-US" sz="2000" b="1" dirty="0">
                  <a:solidFill>
                    <a:srgbClr val="000000"/>
                  </a:solidFill>
                  <a:effectLst/>
                  <a:latin typeface="Times New Roman" panose="02020603050405020304" pitchFamily="18" charset="0"/>
                  <a:ea typeface="Calibri" panose="020F0502020204030204" pitchFamily="34" charset="0"/>
                </a:rPr>
                <a:t>Subject Name: </a:t>
              </a:r>
              <a:r>
                <a:rPr lang="en-US" sz="2000" b="1" dirty="0">
                  <a:solidFill>
                    <a:srgbClr val="0F9ED5"/>
                  </a:solidFill>
                  <a:effectLst/>
                  <a:latin typeface="Times New Roman" panose="02020603050405020304" pitchFamily="18" charset="0"/>
                  <a:ea typeface="Calibri" panose="020F0502020204030204" pitchFamily="34" charset="0"/>
                </a:rPr>
                <a:t>Biology</a:t>
              </a:r>
              <a:endParaRPr lang="en-US" sz="1100" dirty="0">
                <a:effectLst/>
                <a:latin typeface="Calibri" panose="020F0502020204030204" pitchFamily="34" charset="0"/>
                <a:ea typeface="Calibri" panose="020F0502020204030204" pitchFamily="34" charset="0"/>
              </a:endParaRPr>
            </a:p>
            <a:p>
              <a:pPr algn="ctr">
                <a:lnSpc>
                  <a:spcPct val="200000"/>
                </a:lnSpc>
              </a:pPr>
              <a:r>
                <a:rPr lang="en-US" sz="2000" b="1" dirty="0">
                  <a:solidFill>
                    <a:srgbClr val="000000"/>
                  </a:solidFill>
                  <a:effectLst/>
                  <a:latin typeface="Times New Roman" panose="02020603050405020304" pitchFamily="18" charset="0"/>
                  <a:ea typeface="Calibri" panose="020F0502020204030204" pitchFamily="34" charset="0"/>
                </a:rPr>
                <a:t>1</a:t>
              </a:r>
              <a:r>
                <a:rPr lang="en-US" sz="2000" b="1" baseline="30000" dirty="0">
                  <a:solidFill>
                    <a:srgbClr val="000000"/>
                  </a:solidFill>
                  <a:effectLst/>
                  <a:latin typeface="Times New Roman" panose="02020603050405020304" pitchFamily="18" charset="0"/>
                  <a:ea typeface="Calibri" panose="020F0502020204030204" pitchFamily="34" charset="0"/>
                </a:rPr>
                <a:t>st</a:t>
              </a:r>
              <a:r>
                <a:rPr lang="en-US" sz="2000" b="1" dirty="0">
                  <a:solidFill>
                    <a:srgbClr val="000000"/>
                  </a:solidFill>
                  <a:effectLst/>
                  <a:latin typeface="Times New Roman" panose="02020603050405020304" pitchFamily="18" charset="0"/>
                  <a:ea typeface="Calibri" panose="020F0502020204030204" pitchFamily="34" charset="0"/>
                </a:rPr>
                <a:t> Class, First Semester</a:t>
              </a:r>
              <a:endParaRPr lang="en-US" sz="1100" dirty="0">
                <a:effectLst/>
                <a:latin typeface="Calibri" panose="020F0502020204030204" pitchFamily="34" charset="0"/>
                <a:ea typeface="Calibri" panose="020F0502020204030204" pitchFamily="34" charset="0"/>
              </a:endParaRPr>
            </a:p>
            <a:p>
              <a:pPr algn="ctr">
                <a:lnSpc>
                  <a:spcPct val="200000"/>
                </a:lnSpc>
              </a:pPr>
              <a:r>
                <a:rPr lang="en-US" sz="2000" b="1" dirty="0">
                  <a:solidFill>
                    <a:srgbClr val="000000"/>
                  </a:solidFill>
                  <a:effectLst/>
                  <a:latin typeface="Times New Roman" panose="02020603050405020304" pitchFamily="18" charset="0"/>
                  <a:ea typeface="Calibri" panose="020F0502020204030204" pitchFamily="34" charset="0"/>
                </a:rPr>
                <a:t>Subject Code: [</a:t>
              </a:r>
              <a:r>
                <a:rPr lang="en-US" sz="2000" b="1" dirty="0">
                  <a:solidFill>
                    <a:srgbClr val="0F9ED5"/>
                  </a:solidFill>
                  <a:effectLst/>
                  <a:latin typeface="Times New Roman" panose="02020603050405020304" pitchFamily="18" charset="0"/>
                  <a:ea typeface="Calibri" panose="020F0502020204030204" pitchFamily="34" charset="0"/>
                </a:rPr>
                <a:t>Insert Subject Code Here</a:t>
              </a:r>
              <a:r>
                <a:rPr lang="en-US" sz="2000" b="1" dirty="0">
                  <a:solidFill>
                    <a:srgbClr val="000000"/>
                  </a:solidFill>
                  <a:effectLst/>
                  <a:latin typeface="Times New Roman" panose="02020603050405020304" pitchFamily="18"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algn="ctr">
                <a:lnSpc>
                  <a:spcPct val="200000"/>
                </a:lnSpc>
              </a:pPr>
              <a:r>
                <a:rPr lang="en-US" sz="2000" b="1" dirty="0">
                  <a:solidFill>
                    <a:srgbClr val="000000"/>
                  </a:solidFill>
                  <a:effectLst/>
                  <a:latin typeface="Times New Roman" panose="02020603050405020304" pitchFamily="18" charset="0"/>
                  <a:ea typeface="Calibri" panose="020F0502020204030204" pitchFamily="34" charset="0"/>
                </a:rPr>
                <a:t>Academic Year: 2024-2025</a:t>
              </a:r>
              <a:endParaRPr lang="en-US" sz="1100" dirty="0">
                <a:effectLst/>
                <a:latin typeface="Calibri" panose="020F0502020204030204" pitchFamily="34" charset="0"/>
                <a:ea typeface="Calibri" panose="020F0502020204030204" pitchFamily="34" charset="0"/>
              </a:endParaRPr>
            </a:p>
            <a:p>
              <a:pPr algn="ctr">
                <a:lnSpc>
                  <a:spcPct val="200000"/>
                </a:lnSpc>
              </a:pPr>
              <a:r>
                <a:rPr lang="en-US" sz="2000" b="1" dirty="0">
                  <a:solidFill>
                    <a:srgbClr val="000000"/>
                  </a:solidFill>
                  <a:effectLst/>
                  <a:latin typeface="Times New Roman" panose="02020603050405020304" pitchFamily="18" charset="0"/>
                  <a:ea typeface="Calibri" panose="020F0502020204030204" pitchFamily="34" charset="0"/>
                </a:rPr>
                <a:t>Lecturer: </a:t>
              </a:r>
              <a:r>
                <a:rPr lang="en-US" sz="2000" b="1" dirty="0">
                  <a:solidFill>
                    <a:srgbClr val="0F9ED5"/>
                  </a:solidFill>
                  <a:effectLst/>
                  <a:latin typeface="Times New Roman" panose="02020603050405020304" pitchFamily="18" charset="0"/>
                  <a:ea typeface="Calibri" panose="020F0502020204030204" pitchFamily="34" charset="0"/>
                </a:rPr>
                <a:t>Assist lect. Zainab  Sattar  Jabbar</a:t>
              </a:r>
              <a:endParaRPr lang="ar-IQ" sz="2000" b="1" dirty="0">
                <a:solidFill>
                  <a:srgbClr val="0F9ED5"/>
                </a:solidFill>
                <a:effectLst/>
                <a:latin typeface="Times New Roman" panose="02020603050405020304" pitchFamily="18" charset="0"/>
                <a:ea typeface="Calibri" panose="020F0502020204030204" pitchFamily="34" charset="0"/>
              </a:endParaRPr>
            </a:p>
            <a:p>
              <a:pPr algn="ctr">
                <a:lnSpc>
                  <a:spcPct val="200000"/>
                </a:lnSpc>
              </a:pPr>
              <a:r>
                <a:rPr lang="en-US" sz="2000" b="1" dirty="0">
                  <a:solidFill>
                    <a:srgbClr val="000000"/>
                  </a:solidFill>
                  <a:effectLst/>
                  <a:latin typeface="Times New Roman" panose="02020603050405020304" pitchFamily="18" charset="0"/>
                  <a:ea typeface="Calibri" panose="020F0502020204030204" pitchFamily="34" charset="0"/>
                </a:rPr>
                <a:t>Email: </a:t>
              </a:r>
              <a:r>
                <a:rPr lang="en-US" sz="2000" b="1" u="sng" dirty="0">
                  <a:solidFill>
                    <a:srgbClr val="0F9ED5"/>
                  </a:solidFill>
                  <a:effectLst/>
                  <a:latin typeface="Times New Roman" panose="02020603050405020304" pitchFamily="18" charset="0"/>
                  <a:ea typeface="Calibri" panose="020F0502020204030204" pitchFamily="34" charset="0"/>
                </a:rPr>
                <a:t>zainab.sattar.jabbar@uomus.edu.iq</a:t>
              </a:r>
              <a:endParaRPr lang="en-US" sz="1100" dirty="0">
                <a:effectLst/>
                <a:latin typeface="Calibri" panose="020F0502020204030204" pitchFamily="34" charset="0"/>
                <a:ea typeface="Calibri" panose="020F0502020204030204" pitchFamily="34" charset="0"/>
              </a:endParaRPr>
            </a:p>
            <a:p>
              <a:pPr algn="ctr">
                <a:lnSpc>
                  <a:spcPct val="200000"/>
                </a:lnSpc>
              </a:pPr>
              <a:r>
                <a:rPr lang="en-US" sz="2000" b="1" dirty="0">
                  <a:solidFill>
                    <a:srgbClr val="000000"/>
                  </a:solidFill>
                  <a:effectLst/>
                  <a:latin typeface="Times New Roman" panose="02020603050405020304" pitchFamily="18" charset="0"/>
                  <a:ea typeface="Calibri" panose="020F0502020204030204" pitchFamily="34" charset="0"/>
                </a:rPr>
                <a:t>Lecture No.:- </a:t>
              </a:r>
              <a:r>
                <a:rPr lang="en-US" sz="2000" b="1" dirty="0">
                  <a:solidFill>
                    <a:srgbClr val="0F9ED5"/>
                  </a:solidFill>
                  <a:effectLst/>
                  <a:latin typeface="Times New Roman" panose="02020603050405020304" pitchFamily="18" charset="0"/>
                  <a:ea typeface="Calibri" panose="020F0502020204030204" pitchFamily="34" charset="0"/>
                </a:rPr>
                <a:t>1</a:t>
              </a:r>
              <a:endParaRPr lang="en-US" sz="1100" dirty="0">
                <a:effectLst/>
                <a:latin typeface="Calibri" panose="020F0502020204030204" pitchFamily="34" charset="0"/>
                <a:ea typeface="Calibri" panose="020F0502020204030204" pitchFamily="34" charset="0"/>
              </a:endParaRPr>
            </a:p>
            <a:p>
              <a:pPr algn="ctr">
                <a:lnSpc>
                  <a:spcPct val="200000"/>
                </a:lnSpc>
              </a:pPr>
              <a:r>
                <a:rPr lang="en-US" sz="2000" b="1" dirty="0">
                  <a:solidFill>
                    <a:srgbClr val="000000"/>
                  </a:solidFill>
                  <a:effectLst/>
                  <a:latin typeface="Times New Roman" panose="02020603050405020304" pitchFamily="18" charset="0"/>
                  <a:ea typeface="Calibri" panose="020F0502020204030204" pitchFamily="34" charset="0"/>
                </a:rPr>
                <a:t>Lecture Title: [</a:t>
              </a:r>
              <a:r>
                <a:rPr lang="en-US" sz="2000" b="1" dirty="0">
                  <a:solidFill>
                    <a:srgbClr val="0F9ED5"/>
                  </a:solidFill>
                  <a:effectLst/>
                  <a:latin typeface="Times New Roman" panose="02020603050405020304" pitchFamily="18" charset="0"/>
                  <a:ea typeface="Calibri" panose="020F0502020204030204" pitchFamily="34" charset="0"/>
                </a:rPr>
                <a:t>Introduction to Biology</a:t>
              </a:r>
              <a:r>
                <a:rPr lang="en-US" sz="2000" b="1" dirty="0">
                  <a:solidFill>
                    <a:srgbClr val="000000"/>
                  </a:solidFill>
                  <a:effectLst/>
                  <a:latin typeface="Times New Roman" panose="02020603050405020304" pitchFamily="18"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algn="ctr">
                <a:lnSpc>
                  <a:spcPct val="200000"/>
                </a:lnSpc>
              </a:pPr>
              <a:r>
                <a:rPr lang="ar-IQ"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endParaRPr>
            </a:p>
          </p:txBody>
        </p:sp>
        <p:grpSp>
          <p:nvGrpSpPr>
            <p:cNvPr id="4" name="Group 3">
              <a:extLst>
                <a:ext uri="{FF2B5EF4-FFF2-40B4-BE49-F238E27FC236}">
                  <a16:creationId xmlns:a16="http://schemas.microsoft.com/office/drawing/2014/main" id="{C448E026-732B-2746-9693-E00C452245E0}"/>
                </a:ext>
              </a:extLst>
            </p:cNvPr>
            <p:cNvGrpSpPr/>
            <p:nvPr/>
          </p:nvGrpSpPr>
          <p:grpSpPr>
            <a:xfrm>
              <a:off x="210734" y="209891"/>
              <a:ext cx="7534705" cy="1573498"/>
              <a:chOff x="-337906" y="209891"/>
              <a:chExt cx="7534705" cy="1573498"/>
            </a:xfrm>
          </p:grpSpPr>
          <p:pic>
            <p:nvPicPr>
              <p:cNvPr id="6" name="Picture 5">
                <a:extLst>
                  <a:ext uri="{FF2B5EF4-FFF2-40B4-BE49-F238E27FC236}">
                    <a16:creationId xmlns:a16="http://schemas.microsoft.com/office/drawing/2014/main" id="{4D03B5F6-7B9F-4269-8E80-A0DE7C910C2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4094" y="277748"/>
                <a:ext cx="1322705" cy="1505641"/>
              </a:xfrm>
              <a:prstGeom prst="rect">
                <a:avLst/>
              </a:prstGeom>
              <a:noFill/>
            </p:spPr>
          </p:pic>
          <p:pic>
            <p:nvPicPr>
              <p:cNvPr id="7" name="Picture 6">
                <a:extLst>
                  <a:ext uri="{FF2B5EF4-FFF2-40B4-BE49-F238E27FC236}">
                    <a16:creationId xmlns:a16="http://schemas.microsoft.com/office/drawing/2014/main" id="{D3EEF42C-093D-C3CF-8E22-9DE1FC06B5C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906" y="209891"/>
                <a:ext cx="1380445" cy="1417910"/>
              </a:xfrm>
              <a:prstGeom prst="rect">
                <a:avLst/>
              </a:prstGeom>
              <a:noFill/>
              <a:ln>
                <a:noFill/>
              </a:ln>
            </p:spPr>
          </p:pic>
        </p:grpSp>
      </p:grpSp>
      <p:pic>
        <p:nvPicPr>
          <p:cNvPr id="11" name="Picture 10">
            <a:extLst>
              <a:ext uri="{FF2B5EF4-FFF2-40B4-BE49-F238E27FC236}">
                <a16:creationId xmlns:a16="http://schemas.microsoft.com/office/drawing/2014/main" id="{FE690E30-9124-FFFF-9880-4205A08A53CB}"/>
              </a:ext>
            </a:extLst>
          </p:cNvPr>
          <p:cNvPicPr>
            <a:picLocks noChangeAspect="1"/>
          </p:cNvPicPr>
          <p:nvPr/>
        </p:nvPicPr>
        <p:blipFill>
          <a:blip r:embed="rId5"/>
          <a:stretch>
            <a:fillRect/>
          </a:stretch>
        </p:blipFill>
        <p:spPr>
          <a:xfrm>
            <a:off x="5139397" y="5105400"/>
            <a:ext cx="1910029" cy="1390918"/>
          </a:xfrm>
          <a:prstGeom prst="rect">
            <a:avLst/>
          </a:prstGeom>
        </p:spPr>
      </p:pic>
    </p:spTree>
    <p:extLst>
      <p:ext uri="{BB962C8B-B14F-4D97-AF65-F5344CB8AC3E}">
        <p14:creationId xmlns:p14="http://schemas.microsoft.com/office/powerpoint/2010/main" val="5067614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669708" y="469778"/>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Life Processes in Biology</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p:cNvSpPr/>
          <p:nvPr/>
        </p:nvSpPr>
        <p:spPr>
          <a:xfrm>
            <a:off x="303212" y="1143000"/>
            <a:ext cx="6781800" cy="4891980"/>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Respiration: </a:t>
            </a:r>
            <a:r>
              <a:rPr lang="en-US" sz="2399" dirty="0">
                <a:latin typeface="Times New Roman" panose="02020603050405020304" pitchFamily="18" charset="0"/>
                <a:cs typeface="Times New Roman" panose="02020603050405020304" pitchFamily="18" charset="0"/>
              </a:rPr>
              <a:t>The process by which nutrients taken in are converted to energy. Respiration is a chemical reaction and occurs in every cell in living things. </a:t>
            </a: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Sensitivity: </a:t>
            </a:r>
            <a:r>
              <a:rPr lang="en-US" sz="2399" dirty="0">
                <a:latin typeface="Times New Roman" panose="02020603050405020304" pitchFamily="18" charset="0"/>
                <a:cs typeface="Times New Roman" panose="02020603050405020304" pitchFamily="18" charset="0"/>
              </a:rPr>
              <a:t>Living things notice and react/respond to changes around them.</a:t>
            </a:r>
          </a:p>
          <a:p>
            <a:pPr algn="just"/>
            <a:r>
              <a:rPr lang="en-US" sz="2399" dirty="0">
                <a:latin typeface="Times New Roman" panose="02020603050405020304" pitchFamily="18" charset="0"/>
                <a:cs typeface="Times New Roman" panose="02020603050405020304" pitchFamily="18" charset="0"/>
              </a:rPr>
              <a:t>Animals use their five senses:</a:t>
            </a:r>
          </a:p>
          <a:p>
            <a:pPr marL="342900" indent="-342900" algn="just">
              <a:buFont typeface="Wingdings" panose="05000000000000000000" pitchFamily="2" charset="2"/>
              <a:buChar char="ü"/>
            </a:pPr>
            <a:r>
              <a:rPr lang="en-US" sz="2399" dirty="0">
                <a:latin typeface="Times New Roman" panose="02020603050405020304" pitchFamily="18" charset="0"/>
                <a:cs typeface="Times New Roman" panose="02020603050405020304" pitchFamily="18" charset="0"/>
              </a:rPr>
              <a:t>Sight (eyes)</a:t>
            </a:r>
          </a:p>
          <a:p>
            <a:pPr marL="342900" indent="-342900" algn="just">
              <a:buFont typeface="Wingdings" panose="05000000000000000000" pitchFamily="2" charset="2"/>
              <a:buChar char="ü"/>
            </a:pPr>
            <a:r>
              <a:rPr lang="en-US" sz="2399" dirty="0">
                <a:latin typeface="Times New Roman" panose="02020603050405020304" pitchFamily="18" charset="0"/>
                <a:cs typeface="Times New Roman" panose="02020603050405020304" pitchFamily="18" charset="0"/>
              </a:rPr>
              <a:t>Hearing (ears)</a:t>
            </a:r>
          </a:p>
          <a:p>
            <a:pPr marL="342900" indent="-342900" algn="just">
              <a:buFont typeface="Wingdings" panose="05000000000000000000" pitchFamily="2" charset="2"/>
              <a:buChar char="ü"/>
            </a:pPr>
            <a:r>
              <a:rPr lang="en-US" sz="2399" dirty="0">
                <a:latin typeface="Times New Roman" panose="02020603050405020304" pitchFamily="18" charset="0"/>
                <a:cs typeface="Times New Roman" panose="02020603050405020304" pitchFamily="18" charset="0"/>
              </a:rPr>
              <a:t>Smell (nose)</a:t>
            </a:r>
          </a:p>
          <a:p>
            <a:pPr marL="342900" indent="-342900" algn="just">
              <a:buFont typeface="Wingdings" panose="05000000000000000000" pitchFamily="2" charset="2"/>
              <a:buChar char="ü"/>
            </a:pPr>
            <a:r>
              <a:rPr lang="en-US" sz="2399" dirty="0">
                <a:latin typeface="Times New Roman" panose="02020603050405020304" pitchFamily="18" charset="0"/>
                <a:cs typeface="Times New Roman" panose="02020603050405020304" pitchFamily="18" charset="0"/>
              </a:rPr>
              <a:t>Touch (skin, feelers)</a:t>
            </a:r>
          </a:p>
          <a:p>
            <a:pPr marL="342900" indent="-342900" algn="just">
              <a:buFont typeface="Wingdings" panose="05000000000000000000" pitchFamily="2" charset="2"/>
              <a:buChar char="ü"/>
            </a:pPr>
            <a:r>
              <a:rPr lang="en-US" sz="2399" dirty="0">
                <a:latin typeface="Times New Roman" panose="02020603050405020304" pitchFamily="18" charset="0"/>
                <a:cs typeface="Times New Roman" panose="02020603050405020304" pitchFamily="18" charset="0"/>
              </a:rPr>
              <a:t>Taste (tongue)</a:t>
            </a:r>
          </a:p>
          <a:p>
            <a:pPr algn="just"/>
            <a:endParaRPr lang="en-US" sz="2399"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02B1995F-54C7-6F0A-6D32-0E8A9057D413}"/>
              </a:ext>
            </a:extLst>
          </p:cNvPr>
          <p:cNvPicPr>
            <a:picLocks noChangeAspect="1"/>
          </p:cNvPicPr>
          <p:nvPr/>
        </p:nvPicPr>
        <p:blipFill>
          <a:blip r:embed="rId2"/>
          <a:stretch>
            <a:fillRect/>
          </a:stretch>
        </p:blipFill>
        <p:spPr>
          <a:xfrm>
            <a:off x="7618412" y="811234"/>
            <a:ext cx="3472166" cy="2667000"/>
          </a:xfrm>
          <a:prstGeom prst="rect">
            <a:avLst/>
          </a:prstGeom>
        </p:spPr>
      </p:pic>
      <p:pic>
        <p:nvPicPr>
          <p:cNvPr id="10" name="Picture 9">
            <a:extLst>
              <a:ext uri="{FF2B5EF4-FFF2-40B4-BE49-F238E27FC236}">
                <a16:creationId xmlns:a16="http://schemas.microsoft.com/office/drawing/2014/main" id="{B861E6A0-C825-3044-461A-02861C0FE676}"/>
              </a:ext>
            </a:extLst>
          </p:cNvPr>
          <p:cNvPicPr>
            <a:picLocks noChangeAspect="1"/>
          </p:cNvPicPr>
          <p:nvPr/>
        </p:nvPicPr>
        <p:blipFill>
          <a:blip r:embed="rId3"/>
          <a:stretch>
            <a:fillRect/>
          </a:stretch>
        </p:blipFill>
        <p:spPr>
          <a:xfrm>
            <a:off x="5637212" y="3432441"/>
            <a:ext cx="6248401" cy="2521392"/>
          </a:xfrm>
          <a:prstGeom prst="rect">
            <a:avLst/>
          </a:prstGeom>
        </p:spPr>
      </p:pic>
    </p:spTree>
    <p:extLst>
      <p:ext uri="{BB962C8B-B14F-4D97-AF65-F5344CB8AC3E}">
        <p14:creationId xmlns:p14="http://schemas.microsoft.com/office/powerpoint/2010/main" val="263349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547BE-F5B3-8F92-A45F-CD9A4E26F5A6}"/>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E077C428-3A30-40FD-0FDC-1BA92C20F1FC}"/>
              </a:ext>
            </a:extLst>
          </p:cNvPr>
          <p:cNvSpPr txBox="1">
            <a:spLocks/>
          </p:cNvSpPr>
          <p:nvPr/>
        </p:nvSpPr>
        <p:spPr>
          <a:xfrm>
            <a:off x="669708" y="469778"/>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Life Processes in Biology</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D7DA9BC5-B1F2-5F8A-4CEC-664A25895F93}"/>
              </a:ext>
            </a:extLst>
          </p:cNvPr>
          <p:cNvSpPr/>
          <p:nvPr/>
        </p:nvSpPr>
        <p:spPr>
          <a:xfrm>
            <a:off x="303212" y="1143000"/>
            <a:ext cx="6019800" cy="4522777"/>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Movement: </a:t>
            </a:r>
            <a:r>
              <a:rPr lang="en-US" sz="2399" dirty="0">
                <a:latin typeface="Times New Roman" panose="02020603050405020304" pitchFamily="18" charset="0"/>
                <a:cs typeface="Times New Roman" panose="02020603050405020304" pitchFamily="18" charset="0"/>
              </a:rPr>
              <a:t>all living organisms show movement of one kind or another. All living organisms have internal movement ,which means that they have the ability of moving substance from one part of their body to another. Some living organisms show external movement as well-they can move from place to place by walking.</a:t>
            </a: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Nutrition: </a:t>
            </a:r>
            <a:r>
              <a:rPr lang="en-US" sz="2399" dirty="0">
                <a:latin typeface="Times New Roman" panose="02020603050405020304" pitchFamily="18" charset="0"/>
                <a:cs typeface="Times New Roman" panose="02020603050405020304" pitchFamily="18" charset="0"/>
              </a:rPr>
              <a:t>all living organisms need to take substances from their environment to obtain energy, to grow and to stay healthy.</a:t>
            </a:r>
          </a:p>
          <a:p>
            <a:pPr marL="342797" indent="-342797" algn="just">
              <a:buFont typeface="Wingdings" panose="05000000000000000000" pitchFamily="2" charset="2"/>
              <a:buChar char="Ø"/>
            </a:pPr>
            <a:endParaRPr lang="en-US" sz="2399" dirty="0">
              <a:latin typeface="Times New Roman" panose="02020603050405020304" pitchFamily="18" charset="0"/>
              <a:cs typeface="Times New Roman" panose="02020603050405020304" pitchFamily="18" charset="0"/>
            </a:endParaRPr>
          </a:p>
        </p:txBody>
      </p:sp>
      <p:pic>
        <p:nvPicPr>
          <p:cNvPr id="6146" name="Picture 2" descr="The Fundamentals of Human Movement">
            <a:extLst>
              <a:ext uri="{FF2B5EF4-FFF2-40B4-BE49-F238E27FC236}">
                <a16:creationId xmlns:a16="http://schemas.microsoft.com/office/drawing/2014/main" id="{83058ED6-C99F-BB1B-E7ED-BDA650DAE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612" y="1066800"/>
            <a:ext cx="4833938" cy="2362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hapter 8: Human Nutrition - Dot &amp; Line Blog">
            <a:extLst>
              <a:ext uri="{FF2B5EF4-FFF2-40B4-BE49-F238E27FC236}">
                <a16:creationId xmlns:a16="http://schemas.microsoft.com/office/drawing/2014/main" id="{CCA0FD5C-D121-09F9-16AD-3206DC553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4212" y="3416710"/>
            <a:ext cx="2547938"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5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608012" y="6858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Hierarchical Structure of Life</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hthoek 2">
            <a:extLst>
              <a:ext uri="{FF2B5EF4-FFF2-40B4-BE49-F238E27FC236}">
                <a16:creationId xmlns:a16="http://schemas.microsoft.com/office/drawing/2014/main" id="{3EBB1BC3-39D6-A9B4-663D-C72A975267EB}"/>
              </a:ext>
            </a:extLst>
          </p:cNvPr>
          <p:cNvSpPr/>
          <p:nvPr/>
        </p:nvSpPr>
        <p:spPr>
          <a:xfrm>
            <a:off x="227012" y="1219200"/>
            <a:ext cx="11353800" cy="1569148"/>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Biology is organized into several levels of complexity, each building upon the previous one. Understanding this hierarchy is crucial for biomedical engineers when designing systems and devices to interact with living organisms.</a:t>
            </a:r>
          </a:p>
          <a:p>
            <a:pPr marL="342797" indent="-342797" algn="just">
              <a:buFont typeface="Wingdings" panose="05000000000000000000" pitchFamily="2" charset="2"/>
              <a:buChar char="Ø"/>
            </a:pPr>
            <a:endParaRPr lang="en-US" sz="2399" dirty="0">
              <a:latin typeface="Times New Roman" panose="02020603050405020304" pitchFamily="18" charset="0"/>
              <a:cs typeface="Times New Roman" panose="02020603050405020304" pitchFamily="18" charset="0"/>
            </a:endParaRPr>
          </a:p>
        </p:txBody>
      </p:sp>
      <p:pic>
        <p:nvPicPr>
          <p:cNvPr id="9218" name="Picture 2" descr="Organization of Life – Easy Peasy All-in-One High School">
            <a:extLst>
              <a:ext uri="{FF2B5EF4-FFF2-40B4-BE49-F238E27FC236}">
                <a16:creationId xmlns:a16="http://schemas.microsoft.com/office/drawing/2014/main" id="{9405FA39-C8E2-B149-18D9-54B4CF050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012" y="2590800"/>
            <a:ext cx="7772400"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01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7EBA3-F93E-4427-D3DF-A46F7E72052E}"/>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E40EC526-264F-F948-E929-255CE3979555}"/>
              </a:ext>
            </a:extLst>
          </p:cNvPr>
          <p:cNvSpPr txBox="1">
            <a:spLocks/>
          </p:cNvSpPr>
          <p:nvPr/>
        </p:nvSpPr>
        <p:spPr>
          <a:xfrm>
            <a:off x="550008" y="506264"/>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Molecular Level</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hthoek 2">
            <a:extLst>
              <a:ext uri="{FF2B5EF4-FFF2-40B4-BE49-F238E27FC236}">
                <a16:creationId xmlns:a16="http://schemas.microsoft.com/office/drawing/2014/main" id="{2BC0A078-B01E-B1BA-2B03-F2BE5D1805C1}"/>
              </a:ext>
            </a:extLst>
          </p:cNvPr>
          <p:cNvSpPr/>
          <p:nvPr/>
        </p:nvSpPr>
        <p:spPr>
          <a:xfrm>
            <a:off x="242112" y="1115830"/>
            <a:ext cx="10661214" cy="1938351"/>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Molecular Level: </a:t>
            </a:r>
            <a:r>
              <a:rPr lang="en-US" sz="2399" dirty="0">
                <a:latin typeface="Times New Roman" panose="02020603050405020304" pitchFamily="18" charset="0"/>
                <a:cs typeface="Times New Roman" panose="02020603050405020304" pitchFamily="18" charset="0"/>
              </a:rPr>
              <a:t>Life begins at the molecular level, with molecules such as DNA, proteins, and lipids that make up cells.</a:t>
            </a: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Biomedical Engineering Link: </a:t>
            </a:r>
            <a:r>
              <a:rPr lang="en-US" sz="2399" dirty="0">
                <a:latin typeface="Times New Roman" panose="02020603050405020304" pitchFamily="18" charset="0"/>
                <a:cs typeface="Times New Roman" panose="02020603050405020304" pitchFamily="18" charset="0"/>
              </a:rPr>
              <a:t>Biomedical engineering often works at the molecular level in drug design, genetic engineering, and diagnostic tools (e.g., PCR testing, gene sequencing).</a:t>
            </a:r>
          </a:p>
        </p:txBody>
      </p:sp>
      <p:pic>
        <p:nvPicPr>
          <p:cNvPr id="10242" name="Picture 2" descr="Polymerase Chain Reaction | IntechOpen">
            <a:extLst>
              <a:ext uri="{FF2B5EF4-FFF2-40B4-BE49-F238E27FC236}">
                <a16:creationId xmlns:a16="http://schemas.microsoft.com/office/drawing/2014/main" id="{BF8F74AF-0C2E-C03C-FB35-F155EF37B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674" y="3249614"/>
            <a:ext cx="6505575" cy="337978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Blue chemical molecules at the molecular level on Craiyon">
            <a:extLst>
              <a:ext uri="{FF2B5EF4-FFF2-40B4-BE49-F238E27FC236}">
                <a16:creationId xmlns:a16="http://schemas.microsoft.com/office/drawing/2014/main" id="{F1D908B0-CA84-82F2-826D-84EF8E729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8388" y="37338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39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57535-8C02-E980-DB8F-5215C4F424E4}"/>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F90A2EEF-096D-EB72-7F05-49783E3953CF}"/>
              </a:ext>
            </a:extLst>
          </p:cNvPr>
          <p:cNvSpPr txBox="1">
            <a:spLocks/>
          </p:cNvSpPr>
          <p:nvPr/>
        </p:nvSpPr>
        <p:spPr>
          <a:xfrm>
            <a:off x="550008" y="506264"/>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Cellular Level</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hthoek 2">
            <a:extLst>
              <a:ext uri="{FF2B5EF4-FFF2-40B4-BE49-F238E27FC236}">
                <a16:creationId xmlns:a16="http://schemas.microsoft.com/office/drawing/2014/main" id="{819BD702-9705-2371-C359-1F33B39FD6C2}"/>
              </a:ext>
            </a:extLst>
          </p:cNvPr>
          <p:cNvSpPr/>
          <p:nvPr/>
        </p:nvSpPr>
        <p:spPr>
          <a:xfrm>
            <a:off x="242112" y="1115830"/>
            <a:ext cx="10661214" cy="1569148"/>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Cellular Level: </a:t>
            </a:r>
            <a:r>
              <a:rPr lang="en-US" sz="2399" dirty="0">
                <a:latin typeface="Times New Roman" panose="02020603050405020304" pitchFamily="18" charset="0"/>
                <a:cs typeface="Times New Roman" panose="02020603050405020304" pitchFamily="18" charset="0"/>
              </a:rPr>
              <a:t>Cells are the basic units of life, performing all essential functions.</a:t>
            </a: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Biomedical Engineering Link: </a:t>
            </a:r>
            <a:r>
              <a:rPr lang="en-US" sz="2399" dirty="0">
                <a:latin typeface="Times New Roman" panose="02020603050405020304" pitchFamily="18" charset="0"/>
                <a:cs typeface="Times New Roman" panose="02020603050405020304" pitchFamily="18" charset="0"/>
              </a:rPr>
              <a:t>Innovations like cell-based therapies, drug testing on cell cultures, and cell scaffolding for tissue engineering rely heavily on cell biology.</a:t>
            </a:r>
          </a:p>
        </p:txBody>
      </p:sp>
      <p:pic>
        <p:nvPicPr>
          <p:cNvPr id="11266" name="Picture 2" descr="662,400+ Cellular Level Stock Photos, Pictures &amp; Royalty-Free Images -  iStock | Cells, Molecular, Science">
            <a:extLst>
              <a:ext uri="{FF2B5EF4-FFF2-40B4-BE49-F238E27FC236}">
                <a16:creationId xmlns:a16="http://schemas.microsoft.com/office/drawing/2014/main" id="{1FDC7C53-B90D-B38C-8373-6D2FE1879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2653023"/>
            <a:ext cx="9029322"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98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1DA7-7299-13EC-D656-1C15363A6E45}"/>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14681543-E072-E0B9-5DC0-E9B837B9D85A}"/>
              </a:ext>
            </a:extLst>
          </p:cNvPr>
          <p:cNvSpPr txBox="1">
            <a:spLocks/>
          </p:cNvSpPr>
          <p:nvPr/>
        </p:nvSpPr>
        <p:spPr>
          <a:xfrm>
            <a:off x="550008" y="506264"/>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Tissue Level</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hthoek 2">
            <a:extLst>
              <a:ext uri="{FF2B5EF4-FFF2-40B4-BE49-F238E27FC236}">
                <a16:creationId xmlns:a16="http://schemas.microsoft.com/office/drawing/2014/main" id="{B1188807-1C77-55F5-A573-FBD3AE4AD105}"/>
              </a:ext>
            </a:extLst>
          </p:cNvPr>
          <p:cNvSpPr/>
          <p:nvPr/>
        </p:nvSpPr>
        <p:spPr>
          <a:xfrm>
            <a:off x="242112" y="1115830"/>
            <a:ext cx="10661214" cy="1569148"/>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Tissue Level: </a:t>
            </a:r>
            <a:r>
              <a:rPr lang="en-US" sz="2399" dirty="0">
                <a:latin typeface="Times New Roman" panose="02020603050405020304" pitchFamily="18" charset="0"/>
                <a:cs typeface="Times New Roman" panose="02020603050405020304" pitchFamily="18" charset="0"/>
              </a:rPr>
              <a:t>Tissues are groups of similar cells that work together to perform a specific function.</a:t>
            </a: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Biomedical Engineering Link: </a:t>
            </a:r>
            <a:r>
              <a:rPr lang="en-US" sz="2399" dirty="0">
                <a:latin typeface="Times New Roman" panose="02020603050405020304" pitchFamily="18" charset="0"/>
                <a:cs typeface="Times New Roman" panose="02020603050405020304" pitchFamily="18" charset="0"/>
              </a:rPr>
              <a:t>Tissue engineering uses scaffolds and growth factors to build new tissues that can be used in organ repair or replacement.</a:t>
            </a:r>
          </a:p>
        </p:txBody>
      </p:sp>
      <p:pic>
        <p:nvPicPr>
          <p:cNvPr id="11268" name="Picture 4" descr="Conductive Scaffolds for Bone Tissue Engineering: Current State and Future  Outlook">
            <a:extLst>
              <a:ext uri="{FF2B5EF4-FFF2-40B4-BE49-F238E27FC236}">
                <a16:creationId xmlns:a16="http://schemas.microsoft.com/office/drawing/2014/main" id="{3FC57E31-E11B-D2E2-6D17-F14A40097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2" y="3048000"/>
            <a:ext cx="75438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3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DA08D-32F0-EFAA-B594-9966D7700E4A}"/>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328A577D-F260-F057-2C50-D0A3C44756BA}"/>
              </a:ext>
            </a:extLst>
          </p:cNvPr>
          <p:cNvSpPr txBox="1">
            <a:spLocks/>
          </p:cNvSpPr>
          <p:nvPr/>
        </p:nvSpPr>
        <p:spPr>
          <a:xfrm>
            <a:off x="550008" y="506264"/>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Organ Level</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hthoek 2">
            <a:extLst>
              <a:ext uri="{FF2B5EF4-FFF2-40B4-BE49-F238E27FC236}">
                <a16:creationId xmlns:a16="http://schemas.microsoft.com/office/drawing/2014/main" id="{7A951DE5-A69B-313A-CAEC-74FCF94B2B18}"/>
              </a:ext>
            </a:extLst>
          </p:cNvPr>
          <p:cNvSpPr/>
          <p:nvPr/>
        </p:nvSpPr>
        <p:spPr>
          <a:xfrm>
            <a:off x="242112" y="1115830"/>
            <a:ext cx="10661214" cy="1938351"/>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Organ Level: </a:t>
            </a:r>
            <a:r>
              <a:rPr lang="en-US" sz="2399" dirty="0">
                <a:latin typeface="Times New Roman" panose="02020603050405020304" pitchFamily="18" charset="0"/>
                <a:cs typeface="Times New Roman" panose="02020603050405020304" pitchFamily="18" charset="0"/>
              </a:rPr>
              <a:t>Organs are composed of different tissues working together to carry out specific functions (e.g., heart, lungs, kidneys).</a:t>
            </a: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Biomedical Engineering Link: </a:t>
            </a:r>
            <a:r>
              <a:rPr lang="en-US" sz="2399" dirty="0">
                <a:latin typeface="Times New Roman" panose="02020603050405020304" pitchFamily="18" charset="0"/>
                <a:cs typeface="Times New Roman" panose="02020603050405020304" pitchFamily="18" charset="0"/>
              </a:rPr>
              <a:t>Devices like pacemakers, artificial kidneys, and organ transplants require a deep understanding of organ systems and their functions.</a:t>
            </a:r>
          </a:p>
        </p:txBody>
      </p:sp>
      <p:pic>
        <p:nvPicPr>
          <p:cNvPr id="12290" name="Picture 2" descr="Organization in the human body (article) | Khan Academy">
            <a:extLst>
              <a:ext uri="{FF2B5EF4-FFF2-40B4-BE49-F238E27FC236}">
                <a16:creationId xmlns:a16="http://schemas.microsoft.com/office/drawing/2014/main" id="{4C5B7445-416A-8475-2E13-B8AF2DDAD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412" y="2971800"/>
            <a:ext cx="523875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60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D7F03-16D9-10B5-EFF7-41A5E0BE69F3}"/>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54D42E7D-888A-8ACE-EBC1-906673BE907C}"/>
              </a:ext>
            </a:extLst>
          </p:cNvPr>
          <p:cNvSpPr txBox="1">
            <a:spLocks/>
          </p:cNvSpPr>
          <p:nvPr/>
        </p:nvSpPr>
        <p:spPr>
          <a:xfrm>
            <a:off x="550008" y="506264"/>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Organ System Level</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hthoek 2">
            <a:extLst>
              <a:ext uri="{FF2B5EF4-FFF2-40B4-BE49-F238E27FC236}">
                <a16:creationId xmlns:a16="http://schemas.microsoft.com/office/drawing/2014/main" id="{44CAC179-39E1-F0BF-D3B3-AC819BA9A706}"/>
              </a:ext>
            </a:extLst>
          </p:cNvPr>
          <p:cNvSpPr/>
          <p:nvPr/>
        </p:nvSpPr>
        <p:spPr>
          <a:xfrm>
            <a:off x="242112" y="1115830"/>
            <a:ext cx="10661214" cy="1938351"/>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Organ System Level: </a:t>
            </a:r>
            <a:r>
              <a:rPr lang="en-US" sz="2399" dirty="0">
                <a:latin typeface="Times New Roman" panose="02020603050405020304" pitchFamily="18" charset="0"/>
                <a:cs typeface="Times New Roman" panose="02020603050405020304" pitchFamily="18" charset="0"/>
              </a:rPr>
              <a:t>Organ systems consist of multiple organs working together to perform complex tasks (e.g., the circulatory system, respiratory system).</a:t>
            </a: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Biomedical Engineering Link: </a:t>
            </a:r>
            <a:r>
              <a:rPr lang="en-US" sz="2399" dirty="0">
                <a:latin typeface="Times New Roman" panose="02020603050405020304" pitchFamily="18" charset="0"/>
                <a:cs typeface="Times New Roman" panose="02020603050405020304" pitchFamily="18" charset="0"/>
              </a:rPr>
              <a:t>Biomedical engineers design systems to support or replace the function of these organ systems, such as ventilators, dialysis machines, and prosthetics.</a:t>
            </a:r>
          </a:p>
        </p:txBody>
      </p:sp>
      <p:pic>
        <p:nvPicPr>
          <p:cNvPr id="14338" name="Picture 2" descr="Human Organs and Organ Systems - Advanced | CK-12 Foundation">
            <a:extLst>
              <a:ext uri="{FF2B5EF4-FFF2-40B4-BE49-F238E27FC236}">
                <a16:creationId xmlns:a16="http://schemas.microsoft.com/office/drawing/2014/main" id="{30DD777A-21C0-6A71-0647-C10D879DF9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3212" y="2667000"/>
            <a:ext cx="70104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3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880B2-7678-23E5-7BC9-405D7B1903C5}"/>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7A943FE6-7912-61AA-5E15-9B7968C48555}"/>
              </a:ext>
            </a:extLst>
          </p:cNvPr>
          <p:cNvSpPr txBox="1">
            <a:spLocks/>
          </p:cNvSpPr>
          <p:nvPr/>
        </p:nvSpPr>
        <p:spPr>
          <a:xfrm>
            <a:off x="550008" y="506264"/>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Organism Level</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hthoek 2">
            <a:extLst>
              <a:ext uri="{FF2B5EF4-FFF2-40B4-BE49-F238E27FC236}">
                <a16:creationId xmlns:a16="http://schemas.microsoft.com/office/drawing/2014/main" id="{08EBBFCD-1E54-68F8-4EDA-D3EC5A9D51BA}"/>
              </a:ext>
            </a:extLst>
          </p:cNvPr>
          <p:cNvSpPr/>
          <p:nvPr/>
        </p:nvSpPr>
        <p:spPr>
          <a:xfrm>
            <a:off x="227012" y="1447800"/>
            <a:ext cx="5928500" cy="3415166"/>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Organism Level: </a:t>
            </a:r>
            <a:r>
              <a:rPr lang="en-US" sz="2399" dirty="0">
                <a:latin typeface="Times New Roman" panose="02020603050405020304" pitchFamily="18" charset="0"/>
                <a:cs typeface="Times New Roman" panose="02020603050405020304" pitchFamily="18" charset="0"/>
              </a:rPr>
              <a:t>The organism is the highest level of biological organization, composed of various organ systems working together.</a:t>
            </a: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Biomedical Engineering Link: </a:t>
            </a:r>
            <a:r>
              <a:rPr lang="en-US" sz="2399" dirty="0">
                <a:latin typeface="Times New Roman" panose="02020603050405020304" pitchFamily="18" charset="0"/>
                <a:cs typeface="Times New Roman" panose="02020603050405020304" pitchFamily="18" charset="0"/>
              </a:rPr>
              <a:t>At the organism level, biomedical engineering focuses on holistic health solutions like personalized medicine, where treatments are tailored to individual biological needs.</a:t>
            </a:r>
          </a:p>
        </p:txBody>
      </p:sp>
      <p:pic>
        <p:nvPicPr>
          <p:cNvPr id="3" name="Picture 2">
            <a:extLst>
              <a:ext uri="{FF2B5EF4-FFF2-40B4-BE49-F238E27FC236}">
                <a16:creationId xmlns:a16="http://schemas.microsoft.com/office/drawing/2014/main" id="{E2B7BB26-D734-BA82-3228-69ED755F36BA}"/>
              </a:ext>
            </a:extLst>
          </p:cNvPr>
          <p:cNvPicPr>
            <a:picLocks noChangeAspect="1"/>
          </p:cNvPicPr>
          <p:nvPr/>
        </p:nvPicPr>
        <p:blipFill>
          <a:blip r:embed="rId2"/>
          <a:stretch>
            <a:fillRect/>
          </a:stretch>
        </p:blipFill>
        <p:spPr>
          <a:xfrm>
            <a:off x="6323012" y="1295400"/>
            <a:ext cx="5257800" cy="4404122"/>
          </a:xfrm>
          <a:prstGeom prst="rect">
            <a:avLst/>
          </a:prstGeom>
        </p:spPr>
      </p:pic>
    </p:spTree>
    <p:extLst>
      <p:ext uri="{BB962C8B-B14F-4D97-AF65-F5344CB8AC3E}">
        <p14:creationId xmlns:p14="http://schemas.microsoft.com/office/powerpoint/2010/main" val="125783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11781-7475-B858-A533-E4E30EECBB45}"/>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886354CE-3C8B-20E4-142B-A23187A3AFD8}"/>
              </a:ext>
            </a:extLst>
          </p:cNvPr>
          <p:cNvSpPr txBox="1">
            <a:spLocks/>
          </p:cNvSpPr>
          <p:nvPr/>
        </p:nvSpPr>
        <p:spPr>
          <a:xfrm>
            <a:off x="550008" y="506264"/>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Linking Biology to Biomedical Engineering</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hthoek 2">
            <a:extLst>
              <a:ext uri="{FF2B5EF4-FFF2-40B4-BE49-F238E27FC236}">
                <a16:creationId xmlns:a16="http://schemas.microsoft.com/office/drawing/2014/main" id="{0757B9B5-F618-67FC-8F9B-5952EA584F2C}"/>
              </a:ext>
            </a:extLst>
          </p:cNvPr>
          <p:cNvSpPr/>
          <p:nvPr/>
        </p:nvSpPr>
        <p:spPr>
          <a:xfrm>
            <a:off x="74612" y="990600"/>
            <a:ext cx="11734800" cy="5576976"/>
          </a:xfrm>
          <a:prstGeom prst="rect">
            <a:avLst/>
          </a:prstGeom>
          <a:noFill/>
        </p:spPr>
        <p:txBody>
          <a:bodyPr wrap="square" rtlCol="0">
            <a:spAutoFit/>
          </a:bodyPr>
          <a:lstStyle/>
          <a:p>
            <a:pPr marL="342797" indent="-342797" algn="just">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intersection of biology and biomedical engineering is a vibrant and rapidly growing field. Here are several ways in which biology informs biomedical engineering:</a:t>
            </a:r>
          </a:p>
          <a:p>
            <a:pPr marL="342797" indent="-342797" algn="just">
              <a:lnSpc>
                <a:spcPct val="150000"/>
              </a:lnSpc>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Medical Imaging: </a:t>
            </a:r>
            <a:r>
              <a:rPr lang="en-US" sz="2000" dirty="0">
                <a:latin typeface="Times New Roman" panose="02020603050405020304" pitchFamily="18" charset="0"/>
                <a:cs typeface="Times New Roman" panose="02020603050405020304" pitchFamily="18" charset="0"/>
              </a:rPr>
              <a:t>Biological knowledge of tissues and organs enables the design of advanced imaging systems (MRI, CT, X-rays) to diagnose diseases and monitor health.</a:t>
            </a:r>
          </a:p>
          <a:p>
            <a:pPr marL="342797" indent="-342797" algn="just">
              <a:lnSpc>
                <a:spcPct val="150000"/>
              </a:lnSpc>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Prosthetics and Implants: </a:t>
            </a:r>
            <a:r>
              <a:rPr lang="en-US" sz="2000" dirty="0">
                <a:latin typeface="Times New Roman" panose="02020603050405020304" pitchFamily="18" charset="0"/>
                <a:cs typeface="Times New Roman" panose="02020603050405020304" pitchFamily="18" charset="0"/>
              </a:rPr>
              <a:t>Understanding the biological properties of bone, muscle, and tissue is crucial for developing prosthetic limbs, joint replacements, and implants that integrate with the human body.</a:t>
            </a:r>
          </a:p>
          <a:p>
            <a:pPr marL="342797" indent="-342797" algn="just">
              <a:lnSpc>
                <a:spcPct val="150000"/>
              </a:lnSpc>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Regenerative Medicine: </a:t>
            </a:r>
            <a:r>
              <a:rPr lang="en-US" sz="2000" dirty="0">
                <a:latin typeface="Times New Roman" panose="02020603050405020304" pitchFamily="18" charset="0"/>
                <a:cs typeface="Times New Roman" panose="02020603050405020304" pitchFamily="18" charset="0"/>
              </a:rPr>
              <a:t>Stem cells, tissue regeneration, and bio-printing are cutting-edge areas in biomedical engineering that rely on biological principles to regenerate damaged tissues and organs.</a:t>
            </a:r>
          </a:p>
          <a:p>
            <a:pPr marL="342797" indent="-342797" algn="just">
              <a:lnSpc>
                <a:spcPct val="150000"/>
              </a:lnSpc>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Drug Development: </a:t>
            </a:r>
            <a:r>
              <a:rPr lang="en-US" sz="2000" dirty="0">
                <a:latin typeface="Times New Roman" panose="02020603050405020304" pitchFamily="18" charset="0"/>
                <a:cs typeface="Times New Roman" panose="02020603050405020304" pitchFamily="18" charset="0"/>
              </a:rPr>
              <a:t>Biomedical engineers collaborate with biologists to design drug delivery systems that precisely target diseased cells or tissues, improving the efficacy of treatments.</a:t>
            </a:r>
          </a:p>
          <a:p>
            <a:pPr marL="342797" indent="-342797" algn="just">
              <a:lnSpc>
                <a:spcPct val="150000"/>
              </a:lnSpc>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Gene Therapy: </a:t>
            </a:r>
            <a:r>
              <a:rPr lang="en-US" sz="2000" dirty="0">
                <a:latin typeface="Times New Roman" panose="02020603050405020304" pitchFamily="18" charset="0"/>
                <a:cs typeface="Times New Roman" panose="02020603050405020304" pitchFamily="18" charset="0"/>
              </a:rPr>
              <a:t>Genetic engineering tools, such as CRISPR, are used to edit or replace defective genes, offering new treatments for genetic disorders.</a:t>
            </a:r>
          </a:p>
        </p:txBody>
      </p:sp>
    </p:spTree>
    <p:extLst>
      <p:ext uri="{BB962C8B-B14F-4D97-AF65-F5344CB8AC3E}">
        <p14:creationId xmlns:p14="http://schemas.microsoft.com/office/powerpoint/2010/main" val="422789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303212" y="5334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Introduction</a:t>
            </a:r>
          </a:p>
        </p:txBody>
      </p:sp>
      <p:sp>
        <p:nvSpPr>
          <p:cNvPr id="3" name="Rechthoek 2"/>
          <p:cNvSpPr/>
          <p:nvPr/>
        </p:nvSpPr>
        <p:spPr>
          <a:xfrm>
            <a:off x="150812" y="1219200"/>
            <a:ext cx="7162800" cy="5261184"/>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Biology: </a:t>
            </a:r>
            <a:r>
              <a:rPr lang="en-US" sz="2399" dirty="0">
                <a:latin typeface="Times New Roman" panose="02020603050405020304" pitchFamily="18" charset="0"/>
                <a:cs typeface="Times New Roman" panose="02020603050405020304" pitchFamily="18" charset="0"/>
              </a:rPr>
              <a:t>is the scientific study of life and living organisms, focusing on their structure, function, growth, evolution, and distribution.</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It is derivative from the Greek word </a:t>
            </a:r>
            <a:r>
              <a:rPr lang="en-US" sz="2399" dirty="0">
                <a:solidFill>
                  <a:srgbClr val="FF0000"/>
                </a:solidFill>
                <a:latin typeface="Times New Roman" panose="02020603050405020304" pitchFamily="18" charset="0"/>
                <a:cs typeface="Times New Roman" panose="02020603050405020304" pitchFamily="18" charset="0"/>
              </a:rPr>
              <a:t>“bio” </a:t>
            </a:r>
            <a:r>
              <a:rPr lang="en-US" sz="2399" dirty="0">
                <a:latin typeface="Times New Roman" panose="02020603050405020304" pitchFamily="18" charset="0"/>
                <a:cs typeface="Times New Roman" panose="02020603050405020304" pitchFamily="18" charset="0"/>
              </a:rPr>
              <a:t>means life and </a:t>
            </a:r>
            <a:r>
              <a:rPr lang="en-US" sz="2399" dirty="0">
                <a:solidFill>
                  <a:srgbClr val="FF0000"/>
                </a:solidFill>
                <a:latin typeface="Times New Roman" panose="02020603050405020304" pitchFamily="18" charset="0"/>
                <a:cs typeface="Times New Roman" panose="02020603050405020304" pitchFamily="18" charset="0"/>
              </a:rPr>
              <a:t>“logos” </a:t>
            </a:r>
            <a:r>
              <a:rPr lang="en-US" sz="2399" dirty="0">
                <a:latin typeface="Times New Roman" panose="02020603050405020304" pitchFamily="18" charset="0"/>
                <a:cs typeface="Times New Roman" panose="02020603050405020304" pitchFamily="18" charset="0"/>
              </a:rPr>
              <a:t>means study of.</a:t>
            </a:r>
            <a:endParaRPr lang="ar-IQ" sz="2399" dirty="0">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It provides the foundation for all life sciences, including medicine, pharmacology, and biomedical engineering.</a:t>
            </a:r>
            <a:endParaRPr lang="ar-IQ" sz="2399" dirty="0">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In the late1700s Pierre-Antoine de Monet and Jean-Baptiste de Lamarck coined the</a:t>
            </a:r>
            <a:r>
              <a:rPr lang="ar-IQ" sz="2399" dirty="0">
                <a:latin typeface="Times New Roman" panose="02020603050405020304" pitchFamily="18" charset="0"/>
                <a:cs typeface="Times New Roman" panose="02020603050405020304" pitchFamily="18" charset="0"/>
              </a:rPr>
              <a:t> </a:t>
            </a:r>
            <a:r>
              <a:rPr lang="en-US" sz="2399" dirty="0">
                <a:latin typeface="Times New Roman" panose="02020603050405020304" pitchFamily="18" charset="0"/>
                <a:cs typeface="Times New Roman" panose="02020603050405020304" pitchFamily="18" charset="0"/>
              </a:rPr>
              <a:t>term biology.</a:t>
            </a: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Biological Sciences: </a:t>
            </a:r>
            <a:r>
              <a:rPr lang="en-US" sz="2399" dirty="0">
                <a:latin typeface="Times New Roman" panose="02020603050405020304" pitchFamily="18" charset="0"/>
                <a:cs typeface="Times New Roman" panose="02020603050405020304" pitchFamily="18" charset="0"/>
              </a:rPr>
              <a:t>is an extensive study covering the minute workings of chemical substances inside living cells to the broad scale concepts of ecosystems and global environmental changes.</a:t>
            </a:r>
          </a:p>
        </p:txBody>
      </p:sp>
      <p:pic>
        <p:nvPicPr>
          <p:cNvPr id="2" name="Picture 6" descr="Biotechnology and its applications program">
            <a:extLst>
              <a:ext uri="{FF2B5EF4-FFF2-40B4-BE49-F238E27FC236}">
                <a16:creationId xmlns:a16="http://schemas.microsoft.com/office/drawing/2014/main" id="{6F176323-D3BD-1304-89CD-1484CA0DF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813" y="1447800"/>
            <a:ext cx="4648200" cy="442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50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529BDC-E849-4890-0BAE-1133A4A54700}"/>
              </a:ext>
            </a:extLst>
          </p:cNvPr>
          <p:cNvPicPr>
            <a:picLocks noChangeAspect="1"/>
          </p:cNvPicPr>
          <p:nvPr/>
        </p:nvPicPr>
        <p:blipFill rotWithShape="1">
          <a:blip r:embed="rId2"/>
          <a:srcRect b="80000"/>
          <a:stretch/>
        </p:blipFill>
        <p:spPr>
          <a:xfrm>
            <a:off x="1379537" y="2743200"/>
            <a:ext cx="9429750" cy="1371600"/>
          </a:xfrm>
          <a:prstGeom prst="rect">
            <a:avLst/>
          </a:prstGeom>
        </p:spPr>
      </p:pic>
    </p:spTree>
    <p:extLst>
      <p:ext uri="{BB962C8B-B14F-4D97-AF65-F5344CB8AC3E}">
        <p14:creationId xmlns:p14="http://schemas.microsoft.com/office/powerpoint/2010/main" val="18112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FCBEE-6BCC-9A95-2130-0DE7E51426B6}"/>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0E7A0FC4-934C-BD17-BACD-6EB27D397FAC}"/>
              </a:ext>
            </a:extLst>
          </p:cNvPr>
          <p:cNvSpPr txBox="1">
            <a:spLocks/>
          </p:cNvSpPr>
          <p:nvPr/>
        </p:nvSpPr>
        <p:spPr>
          <a:xfrm>
            <a:off x="303212" y="5334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Importance of biology</a:t>
            </a:r>
          </a:p>
        </p:txBody>
      </p:sp>
      <p:sp>
        <p:nvSpPr>
          <p:cNvPr id="3" name="Rechthoek 2">
            <a:extLst>
              <a:ext uri="{FF2B5EF4-FFF2-40B4-BE49-F238E27FC236}">
                <a16:creationId xmlns:a16="http://schemas.microsoft.com/office/drawing/2014/main" id="{EC46A0FF-C588-17FD-FCA8-5C14D18B5FA3}"/>
              </a:ext>
            </a:extLst>
          </p:cNvPr>
          <p:cNvSpPr/>
          <p:nvPr/>
        </p:nvSpPr>
        <p:spPr>
          <a:xfrm>
            <a:off x="150812" y="1219200"/>
            <a:ext cx="11658600" cy="1938351"/>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Improved understanding on functions of organisms.</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Finding treatment for diseases.</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Improved understanding on ecology.</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Better management on environment problems.</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Improved quality and production of food. </a:t>
            </a:r>
          </a:p>
        </p:txBody>
      </p:sp>
      <p:pic>
        <p:nvPicPr>
          <p:cNvPr id="5124" name="Picture 4" descr="Page 3 | Biological Science Vector Art, Icons, and Graphics for Free  Download">
            <a:extLst>
              <a:ext uri="{FF2B5EF4-FFF2-40B4-BE49-F238E27FC236}">
                <a16:creationId xmlns:a16="http://schemas.microsoft.com/office/drawing/2014/main" id="{149B346F-FFDF-2F44-E0D0-3123F577D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014" y="3276600"/>
            <a:ext cx="10363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52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D783E-9CBD-ADE5-4C8D-CA06E8E76A84}"/>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7EC1666F-DA97-9BA2-4F10-42F5F1E2BC96}"/>
              </a:ext>
            </a:extLst>
          </p:cNvPr>
          <p:cNvSpPr txBox="1">
            <a:spLocks/>
          </p:cNvSpPr>
          <p:nvPr/>
        </p:nvSpPr>
        <p:spPr>
          <a:xfrm>
            <a:off x="751845" y="5334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Relevance to Biomedical Engineering</a:t>
            </a:r>
          </a:p>
        </p:txBody>
      </p:sp>
      <p:sp>
        <p:nvSpPr>
          <p:cNvPr id="3" name="Rechthoek 2">
            <a:extLst>
              <a:ext uri="{FF2B5EF4-FFF2-40B4-BE49-F238E27FC236}">
                <a16:creationId xmlns:a16="http://schemas.microsoft.com/office/drawing/2014/main" id="{5FE77B75-29A7-0F9A-1303-45B8347191F5}"/>
              </a:ext>
            </a:extLst>
          </p:cNvPr>
          <p:cNvSpPr/>
          <p:nvPr/>
        </p:nvSpPr>
        <p:spPr>
          <a:xfrm>
            <a:off x="303212" y="1447800"/>
            <a:ext cx="5562600" cy="3415166"/>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Biomedical Engineering (BME) applies principles from biology and engineering to design medical devices, develop new therapies, and improve human health.</a:t>
            </a:r>
            <a:endParaRPr lang="ar-IQ" sz="2399" dirty="0">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Knowledge of biology allows biomedical engineers to create devices that work harmoniously with the human body, enhancing medical treatment and improving patient outcomes.</a:t>
            </a:r>
            <a:endParaRPr lang="en-GB" sz="2399" dirty="0">
              <a:latin typeface="Times New Roman" panose="02020603050405020304" pitchFamily="18" charset="0"/>
              <a:cs typeface="Times New Roman" panose="02020603050405020304" pitchFamily="18" charset="0"/>
            </a:endParaRPr>
          </a:p>
        </p:txBody>
      </p:sp>
      <p:pic>
        <p:nvPicPr>
          <p:cNvPr id="2050" name="Picture 2" descr="Introduction to BIOMEDICAL ENGINEERING - | Bioinformatics |">
            <a:extLst>
              <a:ext uri="{FF2B5EF4-FFF2-40B4-BE49-F238E27FC236}">
                <a16:creationId xmlns:a16="http://schemas.microsoft.com/office/drawing/2014/main" id="{F32DFAC8-7B94-DA09-9BB7-063E00B0D3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2" y="1271587"/>
            <a:ext cx="5334000"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29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02837-D669-F405-14BA-EEAC5FA5E594}"/>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3B1DF906-74F0-FD95-FF65-71A16CED22CB}"/>
              </a:ext>
            </a:extLst>
          </p:cNvPr>
          <p:cNvSpPr txBox="1">
            <a:spLocks/>
          </p:cNvSpPr>
          <p:nvPr/>
        </p:nvSpPr>
        <p:spPr>
          <a:xfrm>
            <a:off x="379412" y="6096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Sub- disciplines or Branches of Biology</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E0A0DE7C-CF4B-1FFF-E262-5AC9B6682158}"/>
              </a:ext>
            </a:extLst>
          </p:cNvPr>
          <p:cNvSpPr/>
          <p:nvPr/>
        </p:nvSpPr>
        <p:spPr>
          <a:xfrm>
            <a:off x="150812" y="1066800"/>
            <a:ext cx="11734800" cy="4891980"/>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Biology is a vast field with many specialized areas of study. These sub-disciplines play key roles in advancing biomedical engineering.</a:t>
            </a:r>
          </a:p>
          <a:p>
            <a:pPr marL="342797" indent="-342797" algn="just">
              <a:buFont typeface="Wingdings" panose="05000000000000000000" pitchFamily="2" charset="2"/>
              <a:buChar char="Ø"/>
            </a:pPr>
            <a:r>
              <a:rPr lang="en-US" sz="2399" dirty="0">
                <a:latin typeface="Times New Roman" panose="02020603050405020304" pitchFamily="18" charset="0"/>
                <a:cs typeface="Times New Roman" panose="02020603050405020304" pitchFamily="18" charset="0"/>
              </a:rPr>
              <a:t>Some of the branches of biology are as follows:</a:t>
            </a:r>
          </a:p>
          <a:p>
            <a:pPr marL="342900" indent="-342900" algn="just">
              <a:buFont typeface="Wingdings" panose="05000000000000000000" pitchFamily="2" charset="2"/>
              <a:buChar char="ü"/>
            </a:pPr>
            <a:r>
              <a:rPr lang="en-US" sz="2399" b="1" u="sng" dirty="0">
                <a:latin typeface="Times New Roman" panose="02020603050405020304" pitchFamily="18" charset="0"/>
                <a:cs typeface="Times New Roman" panose="02020603050405020304" pitchFamily="18" charset="0"/>
              </a:rPr>
              <a:t>Cell Biology: </a:t>
            </a:r>
            <a:r>
              <a:rPr lang="en-US" sz="2399" dirty="0">
                <a:latin typeface="Times New Roman" panose="02020603050405020304" pitchFamily="18" charset="0"/>
                <a:cs typeface="Times New Roman" panose="02020603050405020304" pitchFamily="18" charset="0"/>
              </a:rPr>
              <a:t>Focuses on the structure and function of cells, the basic unit of life/</a:t>
            </a:r>
            <a:r>
              <a:rPr lang="en-US" sz="2399" dirty="0">
                <a:solidFill>
                  <a:srgbClr val="FF0000"/>
                </a:solidFill>
                <a:latin typeface="Times New Roman" panose="02020603050405020304" pitchFamily="18" charset="0"/>
                <a:cs typeface="Times New Roman" panose="02020603050405020304" pitchFamily="18" charset="0"/>
              </a:rPr>
              <a:t>Biomedical Engineering Link</a:t>
            </a:r>
            <a:r>
              <a:rPr lang="en-US" sz="2399" dirty="0">
                <a:latin typeface="Times New Roman" panose="02020603050405020304" pitchFamily="18" charset="0"/>
                <a:cs typeface="Times New Roman" panose="02020603050405020304" pitchFamily="18" charset="0"/>
              </a:rPr>
              <a:t>: Tissue engineering and stem cell research are grounded in cell biology, enabling the creation of artificial organs and tissues for transplants.</a:t>
            </a:r>
          </a:p>
          <a:p>
            <a:pPr marL="342900" indent="-342900" algn="just">
              <a:buFont typeface="Wingdings" panose="05000000000000000000" pitchFamily="2" charset="2"/>
              <a:buChar char="ü"/>
            </a:pPr>
            <a:r>
              <a:rPr lang="en-US" sz="2399" b="1" u="sng" dirty="0">
                <a:latin typeface="Times New Roman" panose="02020603050405020304" pitchFamily="18" charset="0"/>
                <a:cs typeface="Times New Roman" panose="02020603050405020304" pitchFamily="18" charset="0"/>
              </a:rPr>
              <a:t>Genetics:</a:t>
            </a:r>
            <a:r>
              <a:rPr lang="en-US" sz="2399" b="1" dirty="0">
                <a:latin typeface="Times New Roman" panose="02020603050405020304" pitchFamily="18" charset="0"/>
                <a:cs typeface="Times New Roman" panose="02020603050405020304" pitchFamily="18" charset="0"/>
              </a:rPr>
              <a:t> </a:t>
            </a:r>
            <a:r>
              <a:rPr lang="en-US" sz="2399" dirty="0">
                <a:latin typeface="Times New Roman" panose="02020603050405020304" pitchFamily="18" charset="0"/>
                <a:cs typeface="Times New Roman" panose="02020603050405020304" pitchFamily="18" charset="0"/>
              </a:rPr>
              <a:t>Study of heredity, genes, and variation in organisms/</a:t>
            </a:r>
            <a:r>
              <a:rPr lang="en-US" sz="2399" dirty="0">
                <a:solidFill>
                  <a:srgbClr val="FF0000"/>
                </a:solidFill>
                <a:latin typeface="Times New Roman" panose="02020603050405020304" pitchFamily="18" charset="0"/>
                <a:cs typeface="Times New Roman" panose="02020603050405020304" pitchFamily="18" charset="0"/>
              </a:rPr>
              <a:t>Biomedical Engineering Link</a:t>
            </a:r>
            <a:r>
              <a:rPr lang="en-US" sz="2399" dirty="0">
                <a:latin typeface="Times New Roman" panose="02020603050405020304" pitchFamily="18" charset="0"/>
                <a:cs typeface="Times New Roman" panose="02020603050405020304" pitchFamily="18" charset="0"/>
              </a:rPr>
              <a:t>: Gene therapy and genetic engineering, such as CRISPR, are used in developing treatments for genetic diseases and disorders.</a:t>
            </a:r>
            <a:endParaRPr lang="ar-IQ" sz="2399"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GB" sz="2399" b="1" u="sng" dirty="0">
                <a:latin typeface="Times New Roman" panose="02020603050405020304" pitchFamily="18" charset="0"/>
                <a:cs typeface="Times New Roman" panose="02020603050405020304" pitchFamily="18" charset="0"/>
              </a:rPr>
              <a:t>Physiology:</a:t>
            </a:r>
            <a:r>
              <a:rPr lang="ar-IQ" sz="2399" b="1" u="sng" dirty="0">
                <a:latin typeface="Times New Roman" panose="02020603050405020304" pitchFamily="18" charset="0"/>
                <a:cs typeface="Times New Roman" panose="02020603050405020304" pitchFamily="18" charset="0"/>
              </a:rPr>
              <a:t> </a:t>
            </a:r>
            <a:r>
              <a:rPr lang="en-GB" sz="2399" dirty="0">
                <a:latin typeface="Times New Roman" panose="02020603050405020304" pitchFamily="18" charset="0"/>
                <a:cs typeface="Times New Roman" panose="02020603050405020304" pitchFamily="18" charset="0"/>
              </a:rPr>
              <a:t>Examines how the body functions, focusing on organs and systems (e.g., cardiovascular, nervous systems) </a:t>
            </a:r>
            <a:r>
              <a:rPr lang="ar-IQ" sz="2399" dirty="0">
                <a:latin typeface="Times New Roman" panose="02020603050405020304" pitchFamily="18" charset="0"/>
                <a:cs typeface="Times New Roman" panose="02020603050405020304" pitchFamily="18" charset="0"/>
              </a:rPr>
              <a:t>/</a:t>
            </a:r>
            <a:r>
              <a:rPr lang="en-GB" sz="2399" dirty="0">
                <a:solidFill>
                  <a:srgbClr val="FF0000"/>
                </a:solidFill>
                <a:latin typeface="Times New Roman" panose="02020603050405020304" pitchFamily="18" charset="0"/>
                <a:cs typeface="Times New Roman" panose="02020603050405020304" pitchFamily="18" charset="0"/>
              </a:rPr>
              <a:t>Biomedical Engineering Link</a:t>
            </a:r>
            <a:r>
              <a:rPr lang="en-GB" sz="2399" dirty="0">
                <a:latin typeface="Times New Roman" panose="02020603050405020304" pitchFamily="18" charset="0"/>
                <a:cs typeface="Times New Roman" panose="02020603050405020304" pitchFamily="18" charset="0"/>
              </a:rPr>
              <a:t>: Essential for designing devices like pacemakers, prosthetics, and dialysis machines, which interact with biological systems.</a:t>
            </a:r>
          </a:p>
        </p:txBody>
      </p:sp>
    </p:spTree>
    <p:extLst>
      <p:ext uri="{BB962C8B-B14F-4D97-AF65-F5344CB8AC3E}">
        <p14:creationId xmlns:p14="http://schemas.microsoft.com/office/powerpoint/2010/main" val="355964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89ADE-377B-2564-1FEB-43FE874C0BB7}"/>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14426E2D-8304-A065-C107-D49519849331}"/>
              </a:ext>
            </a:extLst>
          </p:cNvPr>
          <p:cNvSpPr txBox="1">
            <a:spLocks/>
          </p:cNvSpPr>
          <p:nvPr/>
        </p:nvSpPr>
        <p:spPr>
          <a:xfrm>
            <a:off x="687605" y="609600"/>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Sub- disciplines or Branches of Biology</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1334DECA-C36B-810D-3855-7DFC878413AE}"/>
              </a:ext>
            </a:extLst>
          </p:cNvPr>
          <p:cNvSpPr/>
          <p:nvPr/>
        </p:nvSpPr>
        <p:spPr>
          <a:xfrm>
            <a:off x="150812" y="1066800"/>
            <a:ext cx="11734800" cy="4522777"/>
          </a:xfrm>
          <a:prstGeom prst="rect">
            <a:avLst/>
          </a:prstGeom>
          <a:noFill/>
        </p:spPr>
        <p:txBody>
          <a:bodyPr wrap="square" rtlCol="0">
            <a:spAutoFit/>
          </a:bodyPr>
          <a:lstStyle/>
          <a:p>
            <a:pPr marL="342900" indent="-342900" algn="just">
              <a:buFont typeface="Wingdings" panose="05000000000000000000" pitchFamily="2" charset="2"/>
              <a:buChar char="ü"/>
            </a:pPr>
            <a:r>
              <a:rPr lang="en-US" sz="2399" b="1" u="sng" dirty="0">
                <a:latin typeface="Times New Roman" panose="02020603050405020304" pitchFamily="18" charset="0"/>
                <a:cs typeface="Times New Roman" panose="02020603050405020304" pitchFamily="18" charset="0"/>
              </a:rPr>
              <a:t>Ecology:</a:t>
            </a:r>
            <a:r>
              <a:rPr lang="en-US" sz="2399" b="1" dirty="0">
                <a:latin typeface="Times New Roman" panose="02020603050405020304" pitchFamily="18" charset="0"/>
                <a:cs typeface="Times New Roman" panose="02020603050405020304" pitchFamily="18" charset="0"/>
              </a:rPr>
              <a:t> </a:t>
            </a:r>
            <a:r>
              <a:rPr lang="en-US" sz="2399" dirty="0">
                <a:latin typeface="Times New Roman" panose="02020603050405020304" pitchFamily="18" charset="0"/>
                <a:cs typeface="Times New Roman" panose="02020603050405020304" pitchFamily="18" charset="0"/>
              </a:rPr>
              <a:t>Studies interactions between organisms and their environments/</a:t>
            </a:r>
            <a:r>
              <a:rPr lang="en-US" sz="2399" dirty="0">
                <a:solidFill>
                  <a:srgbClr val="FF0000"/>
                </a:solidFill>
                <a:latin typeface="Times New Roman" panose="02020603050405020304" pitchFamily="18" charset="0"/>
                <a:cs typeface="Times New Roman" panose="02020603050405020304" pitchFamily="18" charset="0"/>
              </a:rPr>
              <a:t>Biomedical Engineering Link</a:t>
            </a:r>
            <a:r>
              <a:rPr lang="en-US" sz="2399" dirty="0">
                <a:latin typeface="Times New Roman" panose="02020603050405020304" pitchFamily="18" charset="0"/>
                <a:cs typeface="Times New Roman" panose="02020603050405020304" pitchFamily="18" charset="0"/>
              </a:rPr>
              <a:t>: Ecological studies can inform the design of environmentally sustainable medical devices and technologies, including considerations for health impacts on ecosystems.</a:t>
            </a:r>
          </a:p>
          <a:p>
            <a:pPr marL="342900" indent="-342900" algn="just">
              <a:buFont typeface="Wingdings" panose="05000000000000000000" pitchFamily="2" charset="2"/>
              <a:buChar char="ü"/>
            </a:pPr>
            <a:r>
              <a:rPr lang="en-US" sz="2399" b="1" u="sng" dirty="0">
                <a:latin typeface="Times New Roman" panose="02020603050405020304" pitchFamily="18" charset="0"/>
                <a:cs typeface="Times New Roman" panose="02020603050405020304" pitchFamily="18" charset="0"/>
              </a:rPr>
              <a:t>Anatomy: </a:t>
            </a:r>
            <a:r>
              <a:rPr lang="en-US" sz="2399" dirty="0">
                <a:latin typeface="Times New Roman" panose="02020603050405020304" pitchFamily="18" charset="0"/>
                <a:cs typeface="Times New Roman" panose="02020603050405020304" pitchFamily="18" charset="0"/>
              </a:rPr>
              <a:t>the study of the animal form, particularly the human body.</a:t>
            </a:r>
            <a:endParaRPr lang="ar-IQ" sz="2399"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en-US" sz="2399" b="1" u="sng" dirty="0">
                <a:latin typeface="Times New Roman" panose="02020603050405020304" pitchFamily="18" charset="0"/>
                <a:cs typeface="Times New Roman" panose="02020603050405020304" pitchFamily="18" charset="0"/>
              </a:rPr>
              <a:t>Biochemistry:</a:t>
            </a:r>
            <a:r>
              <a:rPr lang="en-US" sz="2399" b="1" dirty="0">
                <a:latin typeface="Times New Roman" panose="02020603050405020304" pitchFamily="18" charset="0"/>
                <a:cs typeface="Times New Roman" panose="02020603050405020304" pitchFamily="18" charset="0"/>
              </a:rPr>
              <a:t> </a:t>
            </a:r>
            <a:r>
              <a:rPr lang="en-US" sz="2399" dirty="0">
                <a:latin typeface="Times New Roman" panose="02020603050405020304" pitchFamily="18" charset="0"/>
                <a:cs typeface="Times New Roman" panose="02020603050405020304" pitchFamily="18" charset="0"/>
              </a:rPr>
              <a:t>the study of the structure and function of cellular components, such as proteins, carbohydrates, lipids, nucleic acids, and other biomolecules, and of their functions and transformations during life processes.</a:t>
            </a:r>
          </a:p>
          <a:p>
            <a:pPr marL="342900" indent="-342900" algn="just">
              <a:buFont typeface="Wingdings" panose="05000000000000000000" pitchFamily="2" charset="2"/>
              <a:buChar char="ü"/>
            </a:pPr>
            <a:r>
              <a:rPr lang="en-GB" sz="2399" b="1" u="sng" dirty="0">
                <a:latin typeface="Times New Roman" panose="02020603050405020304" pitchFamily="18" charset="0"/>
                <a:cs typeface="Times New Roman" panose="02020603050405020304" pitchFamily="18" charset="0"/>
              </a:rPr>
              <a:t>Molecular Biology:</a:t>
            </a:r>
            <a:r>
              <a:rPr lang="en-GB" sz="2399" b="1" dirty="0">
                <a:latin typeface="Times New Roman" panose="02020603050405020304" pitchFamily="18" charset="0"/>
                <a:cs typeface="Times New Roman" panose="02020603050405020304" pitchFamily="18" charset="0"/>
              </a:rPr>
              <a:t> </a:t>
            </a:r>
            <a:r>
              <a:rPr lang="en-GB" sz="2399" dirty="0">
                <a:latin typeface="Times New Roman" panose="02020603050405020304" pitchFamily="18" charset="0"/>
                <a:cs typeface="Times New Roman" panose="02020603050405020304" pitchFamily="18" charset="0"/>
              </a:rPr>
              <a:t>Focuses on the molecular mechanisms underlying biological processes, such as DNA replication and protein synthesis/</a:t>
            </a:r>
            <a:r>
              <a:rPr lang="en-GB" sz="2399" dirty="0">
                <a:solidFill>
                  <a:srgbClr val="FF0000"/>
                </a:solidFill>
                <a:latin typeface="Times New Roman" panose="02020603050405020304" pitchFamily="18" charset="0"/>
                <a:cs typeface="Times New Roman" panose="02020603050405020304" pitchFamily="18" charset="0"/>
              </a:rPr>
              <a:t>Biomedical Engineering Link</a:t>
            </a:r>
            <a:r>
              <a:rPr lang="en-GB" sz="2399" dirty="0">
                <a:latin typeface="Times New Roman" panose="02020603050405020304" pitchFamily="18" charset="0"/>
                <a:cs typeface="Times New Roman" panose="02020603050405020304" pitchFamily="18" charset="0"/>
              </a:rPr>
              <a:t>: Critical in developing diagnostic tools, drug delivery systems, and understanding disease at the molecular level.</a:t>
            </a:r>
          </a:p>
        </p:txBody>
      </p:sp>
    </p:spTree>
    <p:extLst>
      <p:ext uri="{BB962C8B-B14F-4D97-AF65-F5344CB8AC3E}">
        <p14:creationId xmlns:p14="http://schemas.microsoft.com/office/powerpoint/2010/main" val="333308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0218F-214B-8CDE-74AE-564FC603CD1A}"/>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47BE368B-A55C-C604-9EFB-D6B7F6DEDD45}"/>
              </a:ext>
            </a:extLst>
          </p:cNvPr>
          <p:cNvSpPr txBox="1">
            <a:spLocks/>
          </p:cNvSpPr>
          <p:nvPr/>
        </p:nvSpPr>
        <p:spPr>
          <a:xfrm>
            <a:off x="970708" y="648915"/>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Life Processes in Biology</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3A607362-6A32-7864-5A5A-032F0FA1CF72}"/>
              </a:ext>
            </a:extLst>
          </p:cNvPr>
          <p:cNvSpPr/>
          <p:nvPr/>
        </p:nvSpPr>
        <p:spPr>
          <a:xfrm>
            <a:off x="150812" y="1371600"/>
            <a:ext cx="6553200" cy="4891980"/>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Life processes </a:t>
            </a:r>
            <a:r>
              <a:rPr lang="en-US" sz="2399" dirty="0">
                <a:latin typeface="Times New Roman" panose="02020603050405020304" pitchFamily="18" charset="0"/>
                <a:cs typeface="Times New Roman" panose="02020603050405020304" pitchFamily="18" charset="0"/>
              </a:rPr>
              <a:t>are fundamental activities required for an organism to survive and thrive. These processes are also crucial for designing biomedical solutions.</a:t>
            </a:r>
          </a:p>
          <a:p>
            <a:pPr marL="342797" indent="-342797" algn="just">
              <a:buFont typeface="Wingdings" panose="05000000000000000000" pitchFamily="2" charset="2"/>
              <a:buChar char="Ø"/>
            </a:pPr>
            <a:r>
              <a:rPr lang="en-US" sz="2399" b="1" dirty="0">
                <a:latin typeface="Times New Roman" panose="02020603050405020304" pitchFamily="18" charset="0"/>
                <a:cs typeface="Times New Roman" panose="02020603050405020304" pitchFamily="18" charset="0"/>
              </a:rPr>
              <a:t>Life processes </a:t>
            </a:r>
            <a:r>
              <a:rPr lang="en-US" sz="2399" dirty="0">
                <a:latin typeface="Times New Roman" panose="02020603050405020304" pitchFamily="18" charset="0"/>
                <a:cs typeface="Times New Roman" panose="02020603050405020304" pitchFamily="18" charset="0"/>
              </a:rPr>
              <a:t>are the series of actions that are essential to determine if an animal is alive.</a:t>
            </a:r>
          </a:p>
          <a:p>
            <a:pPr marL="342797" indent="-342797" algn="just">
              <a:buFont typeface="Wingdings" panose="05000000000000000000" pitchFamily="2" charset="2"/>
              <a:buChar char="Ø"/>
            </a:pPr>
            <a:r>
              <a:rPr lang="en-US" sz="2399" dirty="0">
                <a:solidFill>
                  <a:srgbClr val="FF0000"/>
                </a:solidFill>
                <a:latin typeface="Times New Roman" panose="02020603050405020304" pitchFamily="18" charset="0"/>
                <a:cs typeface="Times New Roman" panose="02020603050405020304" pitchFamily="18" charset="0"/>
              </a:rPr>
              <a:t>What are the Life Processes?</a:t>
            </a:r>
          </a:p>
          <a:p>
            <a:pPr algn="just"/>
            <a:r>
              <a:rPr lang="en-US" sz="2399" dirty="0">
                <a:latin typeface="Times New Roman" panose="02020603050405020304" pitchFamily="18" charset="0"/>
                <a:cs typeface="Times New Roman" panose="02020603050405020304" pitchFamily="18" charset="0"/>
              </a:rPr>
              <a:t>There are seven essential processes in common: movement, respiration, homeostasis, response to stimuli, sensitivity, growth, reproduction, Metabolism, excretion and nutrition.</a:t>
            </a:r>
          </a:p>
          <a:p>
            <a:pPr algn="just"/>
            <a:endParaRPr lang="en-US" sz="2399" dirty="0">
              <a:latin typeface="Times New Roman" panose="02020603050405020304" pitchFamily="18" charset="0"/>
              <a:cs typeface="Times New Roman" panose="02020603050405020304" pitchFamily="18" charset="0"/>
            </a:endParaRPr>
          </a:p>
          <a:p>
            <a:pPr algn="just"/>
            <a:r>
              <a:rPr lang="en-GB" sz="2399" dirty="0">
                <a:latin typeface="Times New Roman" panose="02020603050405020304" pitchFamily="18" charset="0"/>
                <a:cs typeface="Times New Roman" panose="02020603050405020304" pitchFamily="18" charset="0"/>
              </a:rPr>
              <a:t> </a:t>
            </a:r>
          </a:p>
        </p:txBody>
      </p:sp>
      <p:pic>
        <p:nvPicPr>
          <p:cNvPr id="1026" name="Picture 2" descr="What are Life Processes? - Biology Class 10 - Teachoo - Concepts">
            <a:extLst>
              <a:ext uri="{FF2B5EF4-FFF2-40B4-BE49-F238E27FC236}">
                <a16:creationId xmlns:a16="http://schemas.microsoft.com/office/drawing/2014/main" id="{6E34BFBB-784B-449C-6574-04E45A865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212" y="1447800"/>
            <a:ext cx="5029201"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17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BD151-0DE2-5B42-D74C-8DBA204DB524}"/>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3D17D67B-9448-5AB4-E903-05E9D654AAD9}"/>
              </a:ext>
            </a:extLst>
          </p:cNvPr>
          <p:cNvSpPr txBox="1">
            <a:spLocks/>
          </p:cNvSpPr>
          <p:nvPr/>
        </p:nvSpPr>
        <p:spPr>
          <a:xfrm>
            <a:off x="970708" y="648915"/>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Life Processes in Biology</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F8C7C02B-0E1C-130E-9244-996214E40A44}"/>
              </a:ext>
            </a:extLst>
          </p:cNvPr>
          <p:cNvSpPr/>
          <p:nvPr/>
        </p:nvSpPr>
        <p:spPr>
          <a:xfrm>
            <a:off x="111596" y="1447800"/>
            <a:ext cx="5791200" cy="4093428"/>
          </a:xfrm>
          <a:prstGeom prst="rect">
            <a:avLst/>
          </a:prstGeom>
          <a:noFill/>
        </p:spPr>
        <p:txBody>
          <a:bodyPr wrap="square" rtlCol="0">
            <a:spAutoFit/>
          </a:bodyPr>
          <a:lstStyle/>
          <a:p>
            <a:pPr marL="342797" indent="-342797" algn="just">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Metabolism:</a:t>
            </a:r>
            <a:r>
              <a:rPr lang="en-US" sz="2000" dirty="0">
                <a:latin typeface="Times New Roman" panose="02020603050405020304" pitchFamily="18" charset="0"/>
                <a:cs typeface="Times New Roman" panose="02020603050405020304" pitchFamily="18" charset="0"/>
              </a:rPr>
              <a:t> Chemical reactions that maintain life, including the breakdown of nutrients for energy/</a:t>
            </a:r>
            <a:r>
              <a:rPr lang="en-US" sz="2000" dirty="0">
                <a:solidFill>
                  <a:srgbClr val="FF0000"/>
                </a:solidFill>
                <a:latin typeface="Times New Roman" panose="02020603050405020304" pitchFamily="18" charset="0"/>
                <a:cs typeface="Times New Roman" panose="02020603050405020304" pitchFamily="18" charset="0"/>
              </a:rPr>
              <a:t>Biomedical Engineering Link: </a:t>
            </a:r>
            <a:r>
              <a:rPr lang="en-US" sz="2000" dirty="0">
                <a:latin typeface="Times New Roman" panose="02020603050405020304" pitchFamily="18" charset="0"/>
                <a:cs typeface="Times New Roman" panose="02020603050405020304" pitchFamily="18" charset="0"/>
              </a:rPr>
              <a:t>Knowledge of metabolism is essential in drug design and understanding how drugs are metabolized within the body.</a:t>
            </a:r>
          </a:p>
          <a:p>
            <a:pPr marL="342797" indent="-342797" algn="just">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Growth: </a:t>
            </a:r>
            <a:r>
              <a:rPr lang="en-US" sz="2000" dirty="0">
                <a:latin typeface="Times New Roman" panose="02020603050405020304" pitchFamily="18" charset="0"/>
                <a:cs typeface="Times New Roman" panose="02020603050405020304" pitchFamily="18" charset="0"/>
              </a:rPr>
              <a:t>The increase in size and complexity of organisms over time/</a:t>
            </a:r>
            <a:r>
              <a:rPr lang="en-US" sz="2000" dirty="0">
                <a:solidFill>
                  <a:srgbClr val="FF0000"/>
                </a:solidFill>
                <a:latin typeface="Times New Roman" panose="02020603050405020304" pitchFamily="18" charset="0"/>
                <a:cs typeface="Times New Roman" panose="02020603050405020304" pitchFamily="18" charset="0"/>
              </a:rPr>
              <a:t>Biomedical Engineering Link: </a:t>
            </a:r>
            <a:r>
              <a:rPr lang="en-US" sz="2000" dirty="0">
                <a:latin typeface="Times New Roman" panose="02020603050405020304" pitchFamily="18" charset="0"/>
                <a:cs typeface="Times New Roman" panose="02020603050405020304" pitchFamily="18" charset="0"/>
              </a:rPr>
              <a:t>Growth factors are crucial in tissue engineering, helping to regenerate or repair damaged tissues and organs.</a:t>
            </a:r>
          </a:p>
          <a:p>
            <a:pPr marL="342797" indent="-342797" algn="just">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algn="just"/>
            <a:r>
              <a:rPr lang="en-GB" sz="2000" dirty="0">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35AC7BAF-229E-18EB-89D2-9535BD6E5110}"/>
              </a:ext>
            </a:extLst>
          </p:cNvPr>
          <p:cNvPicPr>
            <a:picLocks noChangeAspect="1"/>
          </p:cNvPicPr>
          <p:nvPr/>
        </p:nvPicPr>
        <p:blipFill>
          <a:blip r:embed="rId2"/>
          <a:stretch>
            <a:fillRect/>
          </a:stretch>
        </p:blipFill>
        <p:spPr>
          <a:xfrm>
            <a:off x="8131864" y="1036164"/>
            <a:ext cx="3081715" cy="3075534"/>
          </a:xfrm>
          <a:prstGeom prst="rect">
            <a:avLst/>
          </a:prstGeom>
        </p:spPr>
      </p:pic>
      <p:pic>
        <p:nvPicPr>
          <p:cNvPr id="6" name="Picture 5">
            <a:extLst>
              <a:ext uri="{FF2B5EF4-FFF2-40B4-BE49-F238E27FC236}">
                <a16:creationId xmlns:a16="http://schemas.microsoft.com/office/drawing/2014/main" id="{6F970422-AE25-AC54-1A13-ABE82717E102}"/>
              </a:ext>
            </a:extLst>
          </p:cNvPr>
          <p:cNvPicPr>
            <a:picLocks noChangeAspect="1"/>
          </p:cNvPicPr>
          <p:nvPr/>
        </p:nvPicPr>
        <p:blipFill>
          <a:blip r:embed="rId3"/>
          <a:stretch>
            <a:fillRect/>
          </a:stretch>
        </p:blipFill>
        <p:spPr>
          <a:xfrm>
            <a:off x="5982816" y="4115511"/>
            <a:ext cx="6094413" cy="2577744"/>
          </a:xfrm>
          <a:prstGeom prst="rect">
            <a:avLst/>
          </a:prstGeom>
        </p:spPr>
      </p:pic>
    </p:spTree>
    <p:extLst>
      <p:ext uri="{BB962C8B-B14F-4D97-AF65-F5344CB8AC3E}">
        <p14:creationId xmlns:p14="http://schemas.microsoft.com/office/powerpoint/2010/main" val="58016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61CBA-C07D-393D-1F69-D9ED0BB6094D}"/>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FFC67010-A52B-FECD-3C57-471BD3BAFB95}"/>
              </a:ext>
            </a:extLst>
          </p:cNvPr>
          <p:cNvSpPr txBox="1">
            <a:spLocks/>
          </p:cNvSpPr>
          <p:nvPr/>
        </p:nvSpPr>
        <p:spPr>
          <a:xfrm>
            <a:off x="970708" y="648915"/>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Life Processes in Biology</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1D698CA4-546B-2015-CDEE-0CF1FC32364C}"/>
              </a:ext>
            </a:extLst>
          </p:cNvPr>
          <p:cNvSpPr/>
          <p:nvPr/>
        </p:nvSpPr>
        <p:spPr>
          <a:xfrm>
            <a:off x="150812" y="1036164"/>
            <a:ext cx="6934200" cy="5940088"/>
          </a:xfrm>
          <a:prstGeom prst="rect">
            <a:avLst/>
          </a:prstGeom>
          <a:noFill/>
        </p:spPr>
        <p:txBody>
          <a:bodyPr wrap="square" rtlCol="0">
            <a:spAutoFit/>
          </a:bodyPr>
          <a:lstStyle/>
          <a:p>
            <a:pPr marL="342797" indent="-342797" algn="just">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Reproduction: </a:t>
            </a:r>
            <a:r>
              <a:rPr lang="en-US" sz="2000" dirty="0">
                <a:latin typeface="Times New Roman" panose="02020603050405020304" pitchFamily="18" charset="0"/>
                <a:cs typeface="Times New Roman" panose="02020603050405020304" pitchFamily="18" charset="0"/>
              </a:rPr>
              <a:t>The process by which organisms produce offspring to ensure the survival of their species/</a:t>
            </a:r>
            <a:r>
              <a:rPr lang="en-US" sz="2000" dirty="0">
                <a:solidFill>
                  <a:srgbClr val="FF0000"/>
                </a:solidFill>
                <a:latin typeface="Times New Roman" panose="02020603050405020304" pitchFamily="18" charset="0"/>
                <a:cs typeface="Times New Roman" panose="02020603050405020304" pitchFamily="18" charset="0"/>
              </a:rPr>
              <a:t>Biomedical Engineering Link: </a:t>
            </a:r>
            <a:r>
              <a:rPr lang="en-US" sz="2000" dirty="0">
                <a:latin typeface="Times New Roman" panose="02020603050405020304" pitchFamily="18" charset="0"/>
                <a:cs typeface="Times New Roman" panose="02020603050405020304" pitchFamily="18" charset="0"/>
              </a:rPr>
              <a:t>Reproductive technologies, such as assisted reproductive technologies (ART), rely heavily on biological understanding to help treat infertility.</a:t>
            </a:r>
          </a:p>
          <a:p>
            <a:pPr marL="342797" indent="-342797" algn="just">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Response to Stimuli: </a:t>
            </a:r>
            <a:r>
              <a:rPr lang="en-US" sz="2000" dirty="0">
                <a:latin typeface="Times New Roman" panose="02020603050405020304" pitchFamily="18" charset="0"/>
                <a:cs typeface="Times New Roman" panose="02020603050405020304" pitchFamily="18" charset="0"/>
              </a:rPr>
              <a:t>Organisms respond to changes in their environment (e.g., light, temperature)/</a:t>
            </a:r>
            <a:r>
              <a:rPr lang="en-US" sz="2000" dirty="0">
                <a:solidFill>
                  <a:srgbClr val="FF0000"/>
                </a:solidFill>
                <a:latin typeface="Times New Roman" panose="02020603050405020304" pitchFamily="18" charset="0"/>
                <a:cs typeface="Times New Roman" panose="02020603050405020304" pitchFamily="18" charset="0"/>
              </a:rPr>
              <a:t>Biomedical Engineering Link: </a:t>
            </a:r>
            <a:r>
              <a:rPr lang="en-US" sz="2000" dirty="0">
                <a:latin typeface="Times New Roman" panose="02020603050405020304" pitchFamily="18" charset="0"/>
                <a:cs typeface="Times New Roman" panose="02020603050405020304" pitchFamily="18" charset="0"/>
              </a:rPr>
              <a:t>Biomedical sensors and devices (e.g., glucose monitors, ECGs) are designed to monitor and respond to biological signals from the body.</a:t>
            </a:r>
          </a:p>
          <a:p>
            <a:pPr marL="342797" indent="-342797" algn="just">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Homeostasis:</a:t>
            </a:r>
            <a:r>
              <a:rPr lang="en-US" sz="2000" dirty="0">
                <a:latin typeface="Times New Roman" panose="02020603050405020304" pitchFamily="18" charset="0"/>
                <a:cs typeface="Times New Roman" panose="02020603050405020304" pitchFamily="18" charset="0"/>
              </a:rPr>
              <a:t> The process by which organisms maintain a stable internal environment despite external changes (e.g., temperature regulation, blood sugar levels)/</a:t>
            </a:r>
            <a:r>
              <a:rPr lang="en-US" sz="2000" dirty="0">
                <a:solidFill>
                  <a:srgbClr val="FF0000"/>
                </a:solidFill>
                <a:latin typeface="Times New Roman" panose="02020603050405020304" pitchFamily="18" charset="0"/>
                <a:cs typeface="Times New Roman" panose="02020603050405020304" pitchFamily="18" charset="0"/>
              </a:rPr>
              <a:t>Biomedical Engineering Link: </a:t>
            </a:r>
            <a:r>
              <a:rPr lang="en-US" sz="2000" dirty="0">
                <a:latin typeface="Times New Roman" panose="02020603050405020304" pitchFamily="18" charset="0"/>
                <a:cs typeface="Times New Roman" panose="02020603050405020304" pitchFamily="18" charset="0"/>
              </a:rPr>
              <a:t>Homeostasis is critical in designing wearable medical devices like heart rate monitors, insulin pumps, and artificial organs that help regulate bodily functions.</a:t>
            </a:r>
          </a:p>
          <a:p>
            <a:pPr marL="342797" indent="-342797" algn="just">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algn="just"/>
            <a:r>
              <a:rPr lang="en-GB" sz="2000" dirty="0">
                <a:latin typeface="Times New Roman" panose="02020603050405020304" pitchFamily="18" charset="0"/>
                <a:cs typeface="Times New Roman" panose="02020603050405020304" pitchFamily="18" charset="0"/>
              </a:rPr>
              <a:t> </a:t>
            </a:r>
          </a:p>
        </p:txBody>
      </p:sp>
      <p:pic>
        <p:nvPicPr>
          <p:cNvPr id="8194" name="Picture 2" descr="Stimulus Response Model Quiz">
            <a:extLst>
              <a:ext uri="{FF2B5EF4-FFF2-40B4-BE49-F238E27FC236}">
                <a16:creationId xmlns:a16="http://schemas.microsoft.com/office/drawing/2014/main" id="{41A95C38-303C-B2B5-10AB-746C479E9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612" y="1036164"/>
            <a:ext cx="2876551" cy="272621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omeostasis in Cells">
            <a:extLst>
              <a:ext uri="{FF2B5EF4-FFF2-40B4-BE49-F238E27FC236}">
                <a16:creationId xmlns:a16="http://schemas.microsoft.com/office/drawing/2014/main" id="{3F0B6F7D-A0A1-7CC9-80F4-30C1BAF53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612" y="3785145"/>
            <a:ext cx="3657600" cy="251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5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3882</TotalTime>
  <Words>1561</Words>
  <Application>Microsoft Office PowerPoint</Application>
  <PresentationFormat>Custom</PresentationFormat>
  <Paragraphs>92</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Euphemia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dc:title>
  <dc:subject>Lecture 2</dc:subject>
  <dc:creator>MAHİR RAHMAN AL-HAJAJ</dc:creator>
  <cp:keywords>Al-Mustaqbal University College</cp:keywords>
  <cp:lastModifiedBy>zainab.sattar.jabbar@uomus.edu.iq</cp:lastModifiedBy>
  <cp:revision>198</cp:revision>
  <cp:lastPrinted>2022-10-07T10:41:38Z</cp:lastPrinted>
  <dcterms:created xsi:type="dcterms:W3CDTF">2022-10-06T20:58:31Z</dcterms:created>
  <dcterms:modified xsi:type="dcterms:W3CDTF">2025-01-05T07:56:43Z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