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handoutMasterIdLst>
    <p:handoutMasterId r:id="rId20"/>
  </p:handoutMasterIdLst>
  <p:sldIdLst>
    <p:sldId id="407" r:id="rId2"/>
    <p:sldId id="329" r:id="rId3"/>
    <p:sldId id="402" r:id="rId4"/>
    <p:sldId id="399" r:id="rId5"/>
    <p:sldId id="391" r:id="rId6"/>
    <p:sldId id="392" r:id="rId7"/>
    <p:sldId id="390" r:id="rId8"/>
    <p:sldId id="380" r:id="rId9"/>
    <p:sldId id="382" r:id="rId10"/>
    <p:sldId id="401" r:id="rId11"/>
    <p:sldId id="357" r:id="rId12"/>
    <p:sldId id="403" r:id="rId13"/>
    <p:sldId id="400" r:id="rId14"/>
    <p:sldId id="404" r:id="rId15"/>
    <p:sldId id="405" r:id="rId16"/>
    <p:sldId id="406" r:id="rId17"/>
    <p:sldId id="290" r:id="rId18"/>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howGuides="1">
      <p:cViewPr varScale="1">
        <p:scale>
          <a:sx n="108" d="100"/>
          <a:sy n="108" d="100"/>
        </p:scale>
        <p:origin x="52" y="84"/>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1/5/2025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1/5/2025</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60EEC-589F-8627-7A70-FE668FEBC69C}"/>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EAB409D9-CB05-C02D-27D4-B48EEFD1AFAF}"/>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9539E7B7-89AB-D701-8DB8-FF2AB33BA8E9}"/>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DA8FF8D8-4822-8FE3-A258-A5237BF0DE21}"/>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2B201BB6-CE50-76AD-F209-90A815548CEC}"/>
                </a:ext>
              </a:extLst>
            </p:cNvPr>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1">
            <a:extLst>
              <a:ext uri="{FF2B5EF4-FFF2-40B4-BE49-F238E27FC236}">
                <a16:creationId xmlns:a16="http://schemas.microsoft.com/office/drawing/2014/main" id="{DA9B77F2-2391-AD2C-6C9D-D3D120569D90}"/>
              </a:ext>
            </a:extLst>
          </p:cNvPr>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AFF2F-A8BD-568A-1D5C-D27CFE99ADF3}"/>
              </a:ext>
            </a:extLst>
          </p:cNvPr>
          <p:cNvSpPr>
            <a:spLocks noGrp="1"/>
          </p:cNvSpPr>
          <p:nvPr>
            <p:ph type="dt" sz="half" idx="10"/>
          </p:nvPr>
        </p:nvSpPr>
        <p:spPr/>
        <p:txBody>
          <a:bodyPr/>
          <a:lstStyle/>
          <a:p>
            <a:fld id="{FB74EC88-80EF-45B4-82D2-C5DF37C50BAD}" type="datetime1">
              <a:rPr lang="en-US" smtClean="0"/>
              <a:t>1/5/2025</a:t>
            </a:fld>
            <a:endParaRPr lang="en-US"/>
          </a:p>
        </p:txBody>
      </p:sp>
      <p:sp>
        <p:nvSpPr>
          <p:cNvPr id="3" name="Footer Placeholder 2">
            <a:extLst>
              <a:ext uri="{FF2B5EF4-FFF2-40B4-BE49-F238E27FC236}">
                <a16:creationId xmlns:a16="http://schemas.microsoft.com/office/drawing/2014/main" id="{B837642E-3277-7ACA-BE65-80D07438F70A}"/>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EDA56E4-3C1C-4196-23B7-DB2345B93814}"/>
              </a:ext>
            </a:extLst>
          </p:cNvPr>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553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extLst>
      <p:ext uri="{BB962C8B-B14F-4D97-AF65-F5344CB8AC3E}">
        <p14:creationId xmlns:p14="http://schemas.microsoft.com/office/powerpoint/2010/main" val="1939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6E025-BC44-2E4A-046E-57D375D583D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520F-7348-7FBE-757F-F0F230320A7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DE8-E2B2-B204-9207-0C64FF39E0C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1/5/2025</a:t>
            </a:fld>
            <a:endParaRPr lang="en-US" dirty="0"/>
          </a:p>
        </p:txBody>
      </p:sp>
      <p:sp>
        <p:nvSpPr>
          <p:cNvPr id="5" name="Footer Placeholder 4">
            <a:extLst>
              <a:ext uri="{FF2B5EF4-FFF2-40B4-BE49-F238E27FC236}">
                <a16:creationId xmlns:a16="http://schemas.microsoft.com/office/drawing/2014/main" id="{C7F2CF12-6D60-52BE-A35C-72B906B6724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7B9E6CB-41C5-737F-54BB-FC5D1AA91E6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grpSp>
        <p:nvGrpSpPr>
          <p:cNvPr id="7" name="Group 6">
            <a:extLst>
              <a:ext uri="{FF2B5EF4-FFF2-40B4-BE49-F238E27FC236}">
                <a16:creationId xmlns:a16="http://schemas.microsoft.com/office/drawing/2014/main" id="{37E62E8E-2DA7-4088-E27F-8DA6B360D31A}"/>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DDBEF75D-824A-3F4E-4B06-D69727D3D41B}"/>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00D79712-6196-F143-8273-02137656E096}"/>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7F00C420-B7FB-7EE5-E080-670618454FD7}"/>
                </a:ext>
              </a:extLst>
            </p:cNvPr>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64A237CE-0774-F2D2-1A12-2C95E35618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a:extLst>
              <a:ext uri="{FF2B5EF4-FFF2-40B4-BE49-F238E27FC236}">
                <a16:creationId xmlns:a16="http://schemas.microsoft.com/office/drawing/2014/main" id="{24A27DD6-2417-9D09-E6CA-A2E010E831DC}"/>
              </a:ext>
            </a:extLst>
          </p:cNvPr>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279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8747A5-0B2E-AF6C-BD2E-7867B53FC540}"/>
              </a:ext>
            </a:extLst>
          </p:cNvPr>
          <p:cNvGrpSpPr/>
          <p:nvPr/>
        </p:nvGrpSpPr>
        <p:grpSpPr>
          <a:xfrm>
            <a:off x="74612" y="76200"/>
            <a:ext cx="12039600" cy="6553200"/>
            <a:chOff x="112131" y="74177"/>
            <a:chExt cx="7789650" cy="5835719"/>
          </a:xfrm>
        </p:grpSpPr>
        <p:sp>
          <p:nvSpPr>
            <p:cNvPr id="3" name="Text Box 2">
              <a:extLst>
                <a:ext uri="{FF2B5EF4-FFF2-40B4-BE49-F238E27FC236}">
                  <a16:creationId xmlns:a16="http://schemas.microsoft.com/office/drawing/2014/main" id="{8C5AB4DA-9897-1832-7B35-449EA371405E}"/>
                </a:ext>
              </a:extLst>
            </p:cNvPr>
            <p:cNvSpPr txBox="1">
              <a:spLocks noChangeArrowheads="1"/>
            </p:cNvSpPr>
            <p:nvPr/>
          </p:nvSpPr>
          <p:spPr bwMode="auto">
            <a:xfrm>
              <a:off x="112131" y="74177"/>
              <a:ext cx="7789650" cy="5835719"/>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Subject Name: </a:t>
              </a:r>
              <a:r>
                <a:rPr lang="en-US" sz="2000" b="1" dirty="0">
                  <a:solidFill>
                    <a:srgbClr val="0F9ED5"/>
                  </a:solidFill>
                  <a:effectLst/>
                  <a:latin typeface="Times New Roman" panose="02020603050405020304" pitchFamily="18" charset="0"/>
                  <a:ea typeface="Calibri" panose="020F0502020204030204" pitchFamily="34" charset="0"/>
                </a:rPr>
                <a:t>Biology</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1</a:t>
              </a:r>
              <a:r>
                <a:rPr lang="en-US" sz="2000" b="1" baseline="30000" dirty="0">
                  <a:solidFill>
                    <a:srgbClr val="000000"/>
                  </a:solidFill>
                  <a:effectLst/>
                  <a:latin typeface="Times New Roman" panose="02020603050405020304" pitchFamily="18" charset="0"/>
                  <a:ea typeface="Calibri" panose="020F0502020204030204" pitchFamily="34" charset="0"/>
                </a:rPr>
                <a:t>st</a:t>
              </a:r>
              <a:r>
                <a:rPr lang="en-US" sz="2000" b="1" dirty="0">
                  <a:solidFill>
                    <a:srgbClr val="000000"/>
                  </a:solidFill>
                  <a:effectLst/>
                  <a:latin typeface="Times New Roman" panose="02020603050405020304" pitchFamily="18" charset="0"/>
                  <a:ea typeface="Calibri" panose="020F0502020204030204" pitchFamily="34" charset="0"/>
                </a:rPr>
                <a:t> Class, First Semester</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Subject Code: [</a:t>
              </a:r>
              <a:r>
                <a:rPr lang="en-US" sz="2000" b="1" dirty="0">
                  <a:solidFill>
                    <a:srgbClr val="0F9ED5"/>
                  </a:solidFill>
                  <a:effectLst/>
                  <a:latin typeface="Times New Roman" panose="02020603050405020304" pitchFamily="18" charset="0"/>
                  <a:ea typeface="Calibri" panose="020F0502020204030204" pitchFamily="34" charset="0"/>
                </a:rPr>
                <a:t>Insert Subject Code Here</a:t>
              </a:r>
              <a:r>
                <a:rPr lang="en-US" sz="2000" b="1" dirty="0">
                  <a:solidFill>
                    <a:srgbClr val="000000"/>
                  </a:solidFill>
                  <a:effectLst/>
                  <a:latin typeface="Times New Roman" panose="02020603050405020304" pitchFamily="18"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Academic Year: 2024-2025</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Lecturer: </a:t>
              </a:r>
              <a:r>
                <a:rPr lang="en-US" sz="2000" b="1" dirty="0">
                  <a:solidFill>
                    <a:srgbClr val="0F9ED5"/>
                  </a:solidFill>
                  <a:effectLst/>
                  <a:latin typeface="Times New Roman" panose="02020603050405020304" pitchFamily="18" charset="0"/>
                  <a:ea typeface="Calibri" panose="020F0502020204030204" pitchFamily="34" charset="0"/>
                </a:rPr>
                <a:t>Assist lect. Zainab  Sattar  Jabbar</a:t>
              </a:r>
              <a:endParaRPr lang="ar-IQ" sz="2000" b="1" dirty="0">
                <a:solidFill>
                  <a:srgbClr val="0F9ED5"/>
                </a:solidFill>
                <a:effectLst/>
                <a:latin typeface="Times New Roman" panose="02020603050405020304" pitchFamily="18"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Email: </a:t>
              </a:r>
              <a:r>
                <a:rPr lang="en-US" sz="2000" b="1" u="sng" dirty="0">
                  <a:solidFill>
                    <a:srgbClr val="0F9ED5"/>
                  </a:solidFill>
                  <a:effectLst/>
                  <a:latin typeface="Times New Roman" panose="02020603050405020304" pitchFamily="18" charset="0"/>
                  <a:ea typeface="Calibri" panose="020F0502020204030204" pitchFamily="34" charset="0"/>
                </a:rPr>
                <a:t>zainab.sattar.jabbar@uomus.edu.iq</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Lecture No.:- </a:t>
              </a:r>
              <a:r>
                <a:rPr lang="en-US" sz="2000" b="1" dirty="0">
                  <a:solidFill>
                    <a:srgbClr val="0F9ED5"/>
                  </a:solidFill>
                  <a:latin typeface="Times New Roman" panose="02020603050405020304" pitchFamily="18" charset="0"/>
                  <a:ea typeface="Calibri" panose="020F0502020204030204" pitchFamily="34" charset="0"/>
                </a:rPr>
                <a:t>2</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Lecture Title: [</a:t>
              </a:r>
              <a:r>
                <a:rPr lang="en-US" sz="2000" b="1" dirty="0">
                  <a:solidFill>
                    <a:srgbClr val="0F9ED5"/>
                  </a:solidFill>
                  <a:effectLst/>
                  <a:latin typeface="Times New Roman" panose="02020603050405020304" pitchFamily="18" charset="0"/>
                  <a:ea typeface="Calibri" panose="020F0502020204030204" pitchFamily="34" charset="0"/>
                </a:rPr>
                <a:t>The Cell and Cell Membrane Functions</a:t>
              </a:r>
              <a:r>
                <a:rPr lang="en-US" sz="2000" b="1" dirty="0">
                  <a:solidFill>
                    <a:srgbClr val="000000"/>
                  </a:solidFill>
                  <a:effectLst/>
                  <a:latin typeface="Times New Roman" panose="02020603050405020304" pitchFamily="18"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algn="ctr">
                <a:lnSpc>
                  <a:spcPct val="200000"/>
                </a:lnSpc>
              </a:pPr>
              <a:r>
                <a:rPr lang="ar-IQ"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p:txBody>
        </p:sp>
        <p:grpSp>
          <p:nvGrpSpPr>
            <p:cNvPr id="4" name="Group 3">
              <a:extLst>
                <a:ext uri="{FF2B5EF4-FFF2-40B4-BE49-F238E27FC236}">
                  <a16:creationId xmlns:a16="http://schemas.microsoft.com/office/drawing/2014/main" id="{C448E026-732B-2746-9693-E00C452245E0}"/>
                </a:ext>
              </a:extLst>
            </p:cNvPr>
            <p:cNvGrpSpPr/>
            <p:nvPr/>
          </p:nvGrpSpPr>
          <p:grpSpPr>
            <a:xfrm>
              <a:off x="210734" y="209891"/>
              <a:ext cx="7534705" cy="1573498"/>
              <a:chOff x="-337906" y="209891"/>
              <a:chExt cx="7534705" cy="1573498"/>
            </a:xfrm>
          </p:grpSpPr>
          <p:pic>
            <p:nvPicPr>
              <p:cNvPr id="6" name="Picture 5">
                <a:extLst>
                  <a:ext uri="{FF2B5EF4-FFF2-40B4-BE49-F238E27FC236}">
                    <a16:creationId xmlns:a16="http://schemas.microsoft.com/office/drawing/2014/main" id="{4D03B5F6-7B9F-4269-8E80-A0DE7C910C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4094" y="277748"/>
                <a:ext cx="1322705" cy="1505641"/>
              </a:xfrm>
              <a:prstGeom prst="rect">
                <a:avLst/>
              </a:prstGeom>
              <a:noFill/>
            </p:spPr>
          </p:pic>
          <p:pic>
            <p:nvPicPr>
              <p:cNvPr id="7" name="Picture 6">
                <a:extLst>
                  <a:ext uri="{FF2B5EF4-FFF2-40B4-BE49-F238E27FC236}">
                    <a16:creationId xmlns:a16="http://schemas.microsoft.com/office/drawing/2014/main" id="{D3EEF42C-093D-C3CF-8E22-9DE1FC06B5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906" y="209891"/>
                <a:ext cx="1380445" cy="1417910"/>
              </a:xfrm>
              <a:prstGeom prst="rect">
                <a:avLst/>
              </a:prstGeom>
              <a:noFill/>
              <a:ln>
                <a:noFill/>
              </a:ln>
            </p:spPr>
          </p:pic>
        </p:grpSp>
      </p:grpSp>
      <p:pic>
        <p:nvPicPr>
          <p:cNvPr id="11" name="Picture 10">
            <a:extLst>
              <a:ext uri="{FF2B5EF4-FFF2-40B4-BE49-F238E27FC236}">
                <a16:creationId xmlns:a16="http://schemas.microsoft.com/office/drawing/2014/main" id="{FE690E30-9124-FFFF-9880-4205A08A53CB}"/>
              </a:ext>
            </a:extLst>
          </p:cNvPr>
          <p:cNvPicPr>
            <a:picLocks noChangeAspect="1"/>
          </p:cNvPicPr>
          <p:nvPr/>
        </p:nvPicPr>
        <p:blipFill>
          <a:blip r:embed="rId4"/>
          <a:stretch>
            <a:fillRect/>
          </a:stretch>
        </p:blipFill>
        <p:spPr>
          <a:xfrm>
            <a:off x="5139397" y="5105400"/>
            <a:ext cx="1910029" cy="1390918"/>
          </a:xfrm>
          <a:prstGeom prst="rect">
            <a:avLst/>
          </a:prstGeom>
        </p:spPr>
      </p:pic>
    </p:spTree>
    <p:extLst>
      <p:ext uri="{BB962C8B-B14F-4D97-AF65-F5344CB8AC3E}">
        <p14:creationId xmlns:p14="http://schemas.microsoft.com/office/powerpoint/2010/main" val="261980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61CBA-C07D-393D-1F69-D9ED0BB6094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FC67010-A52B-FECD-3C57-471BD3BAFB95}"/>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Structure of Plasma Membrane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1D698CA4-546B-2015-CDEE-0CF1FC32364C}"/>
              </a:ext>
            </a:extLst>
          </p:cNvPr>
          <p:cNvSpPr/>
          <p:nvPr/>
        </p:nvSpPr>
        <p:spPr>
          <a:xfrm>
            <a:off x="150812" y="1036164"/>
            <a:ext cx="11125200" cy="1323439"/>
          </a:xfrm>
          <a:prstGeom prst="rect">
            <a:avLst/>
          </a:prstGeom>
          <a:noFill/>
        </p:spPr>
        <p:txBody>
          <a:bodyPr wrap="square" rtlCol="0">
            <a:spAutoFit/>
          </a:bodyPr>
          <a:lstStyle/>
          <a:p>
            <a:pPr marL="342797" indent="-342797"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plasma membrane is a fluid lipid bilayer embedded with proteins. It appears as ''trilaminar'' layer structure having two dark layers separated by a light middle layer as a result of specific arrangement of the constituent molecules.</a:t>
            </a:r>
          </a:p>
          <a:p>
            <a:pPr marL="342797" indent="-342797"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 plasma membrane are made up of lipids and proteins plus small amount of carbohydrates.</a:t>
            </a:r>
            <a:endParaRPr lang="en-GB" sz="2000" dirty="0">
              <a:latin typeface="Times New Roman" panose="02020603050405020304" pitchFamily="18" charset="0"/>
              <a:cs typeface="Times New Roman" panose="02020603050405020304" pitchFamily="18" charset="0"/>
            </a:endParaRPr>
          </a:p>
        </p:txBody>
      </p:sp>
      <p:pic>
        <p:nvPicPr>
          <p:cNvPr id="4100" name="Picture 4" descr="Explain the structure of cell membrane.">
            <a:extLst>
              <a:ext uri="{FF2B5EF4-FFF2-40B4-BE49-F238E27FC236}">
                <a16:creationId xmlns:a16="http://schemas.microsoft.com/office/drawing/2014/main" id="{02AC25AD-04C2-AEEC-DAB5-904C4C4F1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2" y="2555298"/>
            <a:ext cx="8286750" cy="388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5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1. Lipids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303212" y="1143000"/>
            <a:ext cx="11430000" cy="267675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Phospholipids: </a:t>
            </a:r>
            <a:r>
              <a:rPr lang="en-US" sz="2399" dirty="0">
                <a:latin typeface="Times New Roman" panose="02020603050405020304" pitchFamily="18" charset="0"/>
                <a:cs typeface="Times New Roman" panose="02020603050405020304" pitchFamily="18" charset="0"/>
              </a:rPr>
              <a:t>are the most abundant.</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Phospholipids have a polar head having a negatively charged phosphate group and two non-polar fatty acid tails. The </a:t>
            </a:r>
            <a:r>
              <a:rPr lang="en-US" sz="2399" dirty="0">
                <a:solidFill>
                  <a:srgbClr val="FF0000"/>
                </a:solidFill>
                <a:latin typeface="Times New Roman" panose="02020603050405020304" pitchFamily="18" charset="0"/>
                <a:cs typeface="Times New Roman" panose="02020603050405020304" pitchFamily="18" charset="0"/>
              </a:rPr>
              <a:t>polar</a:t>
            </a:r>
            <a:r>
              <a:rPr lang="en-US" sz="2399" dirty="0">
                <a:latin typeface="Times New Roman" panose="02020603050405020304" pitchFamily="18" charset="0"/>
                <a:cs typeface="Times New Roman" panose="02020603050405020304" pitchFamily="18" charset="0"/>
              </a:rPr>
              <a:t> end is </a:t>
            </a:r>
            <a:r>
              <a:rPr lang="en-US" sz="2399" dirty="0">
                <a:solidFill>
                  <a:srgbClr val="FF0000"/>
                </a:solidFill>
                <a:latin typeface="Times New Roman" panose="02020603050405020304" pitchFamily="18" charset="0"/>
                <a:cs typeface="Times New Roman" panose="02020603050405020304" pitchFamily="18" charset="0"/>
              </a:rPr>
              <a:t>hydrophilic (water loving) </a:t>
            </a:r>
            <a:r>
              <a:rPr lang="en-US" sz="2399" dirty="0">
                <a:latin typeface="Times New Roman" panose="02020603050405020304" pitchFamily="18" charset="0"/>
                <a:cs typeface="Times New Roman" panose="02020603050405020304" pitchFamily="18" charset="0"/>
              </a:rPr>
              <a:t>because it can interact with water molecule, which is also polar; the </a:t>
            </a:r>
            <a:r>
              <a:rPr lang="en-US" sz="2399" dirty="0">
                <a:solidFill>
                  <a:srgbClr val="FF0000"/>
                </a:solidFill>
                <a:latin typeface="Times New Roman" panose="02020603050405020304" pitchFamily="18" charset="0"/>
                <a:cs typeface="Times New Roman" panose="02020603050405020304" pitchFamily="18" charset="0"/>
              </a:rPr>
              <a:t>non-polar</a:t>
            </a:r>
            <a:r>
              <a:rPr lang="en-US" sz="2399" dirty="0">
                <a:latin typeface="Times New Roman" panose="02020603050405020304" pitchFamily="18" charset="0"/>
                <a:cs typeface="Times New Roman" panose="02020603050405020304" pitchFamily="18" charset="0"/>
              </a:rPr>
              <a:t> end is </a:t>
            </a:r>
            <a:r>
              <a:rPr lang="en-US" sz="2399" dirty="0">
                <a:solidFill>
                  <a:srgbClr val="FF0000"/>
                </a:solidFill>
                <a:latin typeface="Times New Roman" panose="02020603050405020304" pitchFamily="18" charset="0"/>
                <a:cs typeface="Times New Roman" panose="02020603050405020304" pitchFamily="18" charset="0"/>
              </a:rPr>
              <a:t>hydrophobic (water fearing)</a:t>
            </a:r>
            <a:r>
              <a:rPr lang="en-US" sz="2399" dirty="0">
                <a:latin typeface="Times New Roman" panose="02020603050405020304" pitchFamily="18" charset="0"/>
                <a:cs typeface="Times New Roman" panose="02020603050405020304" pitchFamily="18" charset="0"/>
              </a:rPr>
              <a:t> and will not mix with water. The outer surface of the layer is exposed to (ECF), whereas the inner layer is in contact with the intracellular fluid (ICF). The lipid is fluid in nature like liquid cooking oil.</a:t>
            </a:r>
          </a:p>
        </p:txBody>
      </p:sp>
      <p:pic>
        <p:nvPicPr>
          <p:cNvPr id="5122" name="Picture 2" descr="10 Reasons Why Phospholipids Are Important - The Important Site">
            <a:extLst>
              <a:ext uri="{FF2B5EF4-FFF2-40B4-BE49-F238E27FC236}">
                <a16:creationId xmlns:a16="http://schemas.microsoft.com/office/drawing/2014/main" id="{D95DA268-AC5E-7F33-A90B-DC33ABACB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2" y="3841389"/>
            <a:ext cx="638651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0ACA-C4C3-075E-6138-0172E8AD0FF2}"/>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5C4519C0-2A08-10F1-F39F-8BAAC0D14906}"/>
              </a:ext>
            </a:extLst>
          </p:cNvPr>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1. Lipids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D600D63A-F579-863D-1D39-1E57CA4B31C8}"/>
              </a:ext>
            </a:extLst>
          </p:cNvPr>
          <p:cNvSpPr/>
          <p:nvPr/>
        </p:nvSpPr>
        <p:spPr>
          <a:xfrm>
            <a:off x="74612" y="1045573"/>
            <a:ext cx="11430000" cy="2307555"/>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Cholesterol: </a:t>
            </a:r>
            <a:r>
              <a:rPr lang="en-US" sz="2399" dirty="0">
                <a:latin typeface="Times New Roman" panose="02020603050405020304" pitchFamily="18" charset="0"/>
                <a:cs typeface="Times New Roman" panose="02020603050405020304" pitchFamily="18" charset="0"/>
              </a:rPr>
              <a:t>Found between the phospholipids, cholesterol regulates membrane fluidity, helping to maintain its integrity, stability and flexibility.</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Cholesterol</a:t>
            </a:r>
            <a:r>
              <a:rPr lang="en-US" sz="2399" dirty="0">
                <a:latin typeface="Times New Roman" panose="02020603050405020304" pitchFamily="18" charset="0"/>
                <a:cs typeface="Times New Roman" panose="02020603050405020304" pitchFamily="18" charset="0"/>
              </a:rPr>
              <a:t> lies in between the phosphate molecules, preventing the fatty acid chain from packing together and crystallizing that could decrease fluidity of the membrane.</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For fluidity of the membrane, it gives flexibility to the cell to change its shape; transport process are also dependent on the fluidity of the lipid bilayer.</a:t>
            </a:r>
          </a:p>
        </p:txBody>
      </p:sp>
      <p:pic>
        <p:nvPicPr>
          <p:cNvPr id="6" name="Picture 5">
            <a:extLst>
              <a:ext uri="{FF2B5EF4-FFF2-40B4-BE49-F238E27FC236}">
                <a16:creationId xmlns:a16="http://schemas.microsoft.com/office/drawing/2014/main" id="{65BA4246-4311-CDDE-17AE-901E2004FE40}"/>
              </a:ext>
            </a:extLst>
          </p:cNvPr>
          <p:cNvPicPr>
            <a:picLocks noChangeAspect="1"/>
          </p:cNvPicPr>
          <p:nvPr/>
        </p:nvPicPr>
        <p:blipFill>
          <a:blip r:embed="rId2"/>
          <a:stretch>
            <a:fillRect/>
          </a:stretch>
        </p:blipFill>
        <p:spPr>
          <a:xfrm>
            <a:off x="2102880" y="3429000"/>
            <a:ext cx="7983064" cy="3243611"/>
          </a:xfrm>
          <a:prstGeom prst="rect">
            <a:avLst/>
          </a:prstGeom>
        </p:spPr>
      </p:pic>
    </p:spTree>
    <p:extLst>
      <p:ext uri="{BB962C8B-B14F-4D97-AF65-F5344CB8AC3E}">
        <p14:creationId xmlns:p14="http://schemas.microsoft.com/office/powerpoint/2010/main" val="282896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47BE-F5B3-8F92-A45F-CD9A4E26F5A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077C428-3A30-40FD-0FDC-1BA92C20F1FC}"/>
              </a:ext>
            </a:extLst>
          </p:cNvPr>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2. Proteins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D7DA9BC5-B1F2-5F8A-4CEC-664A25895F93}"/>
              </a:ext>
            </a:extLst>
          </p:cNvPr>
          <p:cNvSpPr/>
          <p:nvPr/>
        </p:nvSpPr>
        <p:spPr>
          <a:xfrm>
            <a:off x="74612" y="1066800"/>
            <a:ext cx="11201400" cy="2307555"/>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Proteins: </a:t>
            </a:r>
            <a:r>
              <a:rPr lang="en-US" sz="2399" dirty="0">
                <a:latin typeface="Times New Roman" panose="02020603050405020304" pitchFamily="18" charset="0"/>
                <a:cs typeface="Times New Roman" panose="02020603050405020304" pitchFamily="18" charset="0"/>
              </a:rPr>
              <a:t>Integral and peripheral proteins are embedded within the membrane. They play roles in transport, signaling, and structural support.</a:t>
            </a:r>
            <a:endParaRPr lang="ar-IQ" sz="2399" dirty="0">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membrane proteins are either attached to or inserted within the lipid</a:t>
            </a:r>
            <a:r>
              <a:rPr lang="ar-IQ" sz="2399" dirty="0">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bilayer; some extending through the entire membrane thickness; they</a:t>
            </a:r>
            <a:r>
              <a:rPr lang="ar-IQ" sz="2399" dirty="0">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have polar region at both ends joined by a non-polar central portion.</a:t>
            </a:r>
            <a:r>
              <a:rPr lang="ar-IQ" sz="2399" dirty="0">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Other proteins are on either the outside or inner surface. </a:t>
            </a:r>
            <a:endParaRPr lang="ar-IQ" sz="2399" dirty="0">
              <a:latin typeface="Times New Roman" panose="02020603050405020304" pitchFamily="18" charset="0"/>
              <a:cs typeface="Times New Roman" panose="02020603050405020304" pitchFamily="18" charset="0"/>
            </a:endParaRPr>
          </a:p>
        </p:txBody>
      </p:sp>
      <p:pic>
        <p:nvPicPr>
          <p:cNvPr id="6150" name="Picture 6" descr="Difference Between Integral and Peripheral Membrane | Know More! – Knya">
            <a:extLst>
              <a:ext uri="{FF2B5EF4-FFF2-40B4-BE49-F238E27FC236}">
                <a16:creationId xmlns:a16="http://schemas.microsoft.com/office/drawing/2014/main" id="{E6F5A190-B469-B58E-89D7-904482856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815" y="3374355"/>
            <a:ext cx="5715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C868-B369-3EEB-2CE7-0635EDA0D67E}"/>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DE21661-49B8-3CEE-AA4C-7B2036391FDA}"/>
              </a:ext>
            </a:extLst>
          </p:cNvPr>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 Carbohydrates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E5DDA871-F7EB-93CB-1875-6AB4F79B47B7}"/>
              </a:ext>
            </a:extLst>
          </p:cNvPr>
          <p:cNvSpPr/>
          <p:nvPr/>
        </p:nvSpPr>
        <p:spPr>
          <a:xfrm>
            <a:off x="74612" y="1066800"/>
            <a:ext cx="11201400" cy="267675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Only the outer surface of the plasma membrane contains a small amount of carbohydrate. Short-chain carbohydrates are bound primarily to membrane proteins and to a lesser extent to lipids, forming </a:t>
            </a:r>
            <a:r>
              <a:rPr lang="en-US" sz="2399" dirty="0">
                <a:solidFill>
                  <a:srgbClr val="FF0000"/>
                </a:solidFill>
                <a:latin typeface="Times New Roman" panose="02020603050405020304" pitchFamily="18" charset="0"/>
                <a:cs typeface="Times New Roman" panose="02020603050405020304" pitchFamily="18" charset="0"/>
              </a:rPr>
              <a:t>glycoproteins</a:t>
            </a:r>
            <a:r>
              <a:rPr lang="en-US" sz="2399" dirty="0">
                <a:latin typeface="Times New Roman" panose="02020603050405020304" pitchFamily="18" charset="0"/>
                <a:cs typeface="Times New Roman" panose="02020603050405020304" pitchFamily="18" charset="0"/>
              </a:rPr>
              <a:t> and </a:t>
            </a:r>
            <a:r>
              <a:rPr lang="en-US" sz="2399" dirty="0">
                <a:solidFill>
                  <a:srgbClr val="FF0000"/>
                </a:solidFill>
                <a:latin typeface="Times New Roman" panose="02020603050405020304" pitchFamily="18" charset="0"/>
                <a:cs typeface="Times New Roman" panose="02020603050405020304" pitchFamily="18" charset="0"/>
              </a:rPr>
              <a:t>glycolipids</a:t>
            </a:r>
            <a:r>
              <a:rPr lang="en-US" sz="2399" dirty="0">
                <a:latin typeface="Times New Roman" panose="02020603050405020304" pitchFamily="18" charset="0"/>
                <a:cs typeface="Times New Roman" panose="02020603050405020304" pitchFamily="18" charset="0"/>
              </a:rPr>
              <a:t>.</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plasma membrane is actually </a:t>
            </a:r>
            <a:r>
              <a:rPr lang="en-US" sz="2399" dirty="0">
                <a:solidFill>
                  <a:srgbClr val="FF0000"/>
                </a:solidFill>
                <a:latin typeface="Times New Roman" panose="02020603050405020304" pitchFamily="18" charset="0"/>
                <a:cs typeface="Times New Roman" panose="02020603050405020304" pitchFamily="18" charset="0"/>
              </a:rPr>
              <a:t>asymmetrical</a:t>
            </a:r>
            <a:r>
              <a:rPr lang="en-US" sz="2399" dirty="0">
                <a:latin typeface="Times New Roman" panose="02020603050405020304" pitchFamily="18" charset="0"/>
                <a:cs typeface="Times New Roman" panose="02020603050405020304" pitchFamily="18" charset="0"/>
              </a:rPr>
              <a:t>; the two surfaces are not the same; carbohydrate is only on the outer surface; different amount of different proteins are on the outer and inner surfaces and even the lipid structures of the outer and inner half is not the same.</a:t>
            </a:r>
            <a:endParaRPr lang="ar-IQ" sz="2399" dirty="0">
              <a:latin typeface="Times New Roman" panose="02020603050405020304" pitchFamily="18" charset="0"/>
              <a:cs typeface="Times New Roman" panose="02020603050405020304" pitchFamily="18" charset="0"/>
            </a:endParaRPr>
          </a:p>
        </p:txBody>
      </p:sp>
      <p:pic>
        <p:nvPicPr>
          <p:cNvPr id="7170" name="Picture 2" descr="Biological Membranes – Fundamentals of Cell Biology">
            <a:extLst>
              <a:ext uri="{FF2B5EF4-FFF2-40B4-BE49-F238E27FC236}">
                <a16:creationId xmlns:a16="http://schemas.microsoft.com/office/drawing/2014/main" id="{FE294CAA-12D7-2210-2BA5-D02F14717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3733800"/>
            <a:ext cx="9142413" cy="289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68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C3875-2AD9-472C-5311-DBFDC74FA4DB}"/>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4D39364D-164B-1F3C-B526-278D6B4EEC4F}"/>
              </a:ext>
            </a:extLst>
          </p:cNvPr>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Membrane Proteins and Their Functions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D3B50D85-BB21-6A1D-BAEC-4BAAB768C9FB}"/>
              </a:ext>
            </a:extLst>
          </p:cNvPr>
          <p:cNvSpPr/>
          <p:nvPr/>
        </p:nvSpPr>
        <p:spPr>
          <a:xfrm>
            <a:off x="74612" y="1066800"/>
            <a:ext cx="11887200" cy="4708981"/>
          </a:xfrm>
          <a:prstGeom prst="rect">
            <a:avLst/>
          </a:prstGeom>
          <a:noFill/>
        </p:spPr>
        <p:txBody>
          <a:bodyPr wrap="square" rtlCol="0">
            <a:spAutoFit/>
          </a:bodyPr>
          <a:lstStyle/>
          <a:p>
            <a:pPr marL="342797" indent="-342797" algn="just">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Types of Membrane Proteins</a:t>
            </a:r>
            <a:r>
              <a:rPr lang="ar-IQ" sz="2000" dirty="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Integral Proteins: </a:t>
            </a:r>
            <a:r>
              <a:rPr lang="en-US" sz="2000" dirty="0">
                <a:latin typeface="Times New Roman" panose="02020603050405020304" pitchFamily="18" charset="0"/>
                <a:cs typeface="Times New Roman" panose="02020603050405020304" pitchFamily="18" charset="0"/>
              </a:rPr>
              <a:t>Span the entire membrane and are involved in transport, acting as </a:t>
            </a:r>
            <a:r>
              <a:rPr lang="en-US" sz="2000" dirty="0">
                <a:solidFill>
                  <a:srgbClr val="FF0000"/>
                </a:solidFill>
                <a:latin typeface="Times New Roman" panose="02020603050405020304" pitchFamily="18" charset="0"/>
                <a:cs typeface="Times New Roman" panose="02020603050405020304" pitchFamily="18" charset="0"/>
              </a:rPr>
              <a:t>channels</a:t>
            </a:r>
            <a:r>
              <a:rPr lang="en-US" sz="2000" dirty="0">
                <a:latin typeface="Times New Roman" panose="02020603050405020304" pitchFamily="18" charset="0"/>
                <a:cs typeface="Times New Roman" panose="02020603050405020304" pitchFamily="18" charset="0"/>
              </a:rPr>
              <a:t> or </a:t>
            </a:r>
            <a:r>
              <a:rPr lang="en-US" sz="2000" dirty="0">
                <a:solidFill>
                  <a:srgbClr val="FF0000"/>
                </a:solidFill>
                <a:latin typeface="Times New Roman" panose="02020603050405020304" pitchFamily="18" charset="0"/>
                <a:cs typeface="Times New Roman" panose="02020603050405020304" pitchFamily="18" charset="0"/>
              </a:rPr>
              <a:t>carriers</a:t>
            </a:r>
            <a:r>
              <a:rPr lang="en-US"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Peripheral Proteins: </a:t>
            </a:r>
            <a:r>
              <a:rPr lang="en-US" sz="2000" dirty="0">
                <a:latin typeface="Times New Roman" panose="02020603050405020304" pitchFamily="18" charset="0"/>
                <a:cs typeface="Times New Roman" panose="02020603050405020304" pitchFamily="18" charset="0"/>
              </a:rPr>
              <a:t>Attached to the exterior or interior surface of the membrane and are involved in signaling and maintaining the cell’s shape.</a:t>
            </a: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Glycoproteins and Glycolipids: </a:t>
            </a:r>
            <a:r>
              <a:rPr lang="en-US" sz="2000" dirty="0">
                <a:latin typeface="Times New Roman" panose="02020603050405020304" pitchFamily="18" charset="0"/>
                <a:cs typeface="Times New Roman" panose="02020603050405020304" pitchFamily="18" charset="0"/>
              </a:rPr>
              <a:t>These proteins and lipids have carbohydrate chains that play key roles in cell-cell recognition and communication.</a:t>
            </a:r>
          </a:p>
          <a:p>
            <a:pPr marL="342900" indent="-342900" algn="just">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Ion Channels and Pumps</a:t>
            </a:r>
            <a:r>
              <a:rPr lang="ar-IQ" sz="2000" dirty="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Ion Channels: </a:t>
            </a:r>
            <a:r>
              <a:rPr lang="en-US" sz="2000" dirty="0">
                <a:latin typeface="Times New Roman" panose="02020603050405020304" pitchFamily="18" charset="0"/>
                <a:cs typeface="Times New Roman" panose="02020603050405020304" pitchFamily="18" charset="0"/>
              </a:rPr>
              <a:t>Allow the passage of ions across the membrane, crucial for maintaining the cell's electrical charge.</a:t>
            </a: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Pumps:</a:t>
            </a:r>
            <a:r>
              <a:rPr lang="en-US" sz="2000" dirty="0">
                <a:latin typeface="Times New Roman" panose="02020603050405020304" pitchFamily="18" charset="0"/>
                <a:cs typeface="Times New Roman" panose="02020603050405020304" pitchFamily="18" charset="0"/>
              </a:rPr>
              <a:t> Actively transport ions across the membrane against their concentration gradients, using energy (ATP). Examples include the sodium-potassium pump (Na+/K+ pump), which is vital for maintaining cellular ion balance.</a:t>
            </a:r>
          </a:p>
          <a:p>
            <a:pPr marL="342900" indent="-342900" algn="just">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Receptor Proteins</a:t>
            </a:r>
            <a:r>
              <a:rPr lang="ar-IQ" sz="2000" dirty="0">
                <a:solidFill>
                  <a:srgbClr val="FF000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Receptors on the cell membrane bind to signaling molecules (ligands) such as hormones or neurotransmitters. This binding activates signal transduction pathways inside the cell, leading to various cellular responses.</a:t>
            </a:r>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92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4BFA5-DC5C-AFC1-5DC5-09DD62C7F130}"/>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88B7A757-72F0-4276-4F5C-5302638D6430}"/>
              </a:ext>
            </a:extLst>
          </p:cNvPr>
          <p:cNvSpPr txBox="1">
            <a:spLocks/>
          </p:cNvSpPr>
          <p:nvPr/>
        </p:nvSpPr>
        <p:spPr>
          <a:xfrm>
            <a:off x="608012" y="6858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Membrane Proteins and Their Functions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200" name="Picture 8" descr="Membrane Transport Study Guide - Inspirit">
            <a:extLst>
              <a:ext uri="{FF2B5EF4-FFF2-40B4-BE49-F238E27FC236}">
                <a16:creationId xmlns:a16="http://schemas.microsoft.com/office/drawing/2014/main" id="{C1E842F5-E649-DB82-DB67-A4D6CAEBA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2" y="1295400"/>
            <a:ext cx="107823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5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29BDC-E849-4890-0BAE-1133A4A54700}"/>
              </a:ext>
            </a:extLst>
          </p:cNvPr>
          <p:cNvPicPr>
            <a:picLocks noChangeAspect="1"/>
          </p:cNvPicPr>
          <p:nvPr/>
        </p:nvPicPr>
        <p:blipFill rotWithShape="1">
          <a:blip r:embed="rId2"/>
          <a:srcRect b="80000"/>
          <a:stretch/>
        </p:blipFill>
        <p:spPr>
          <a:xfrm>
            <a:off x="1379537" y="2743200"/>
            <a:ext cx="9429750" cy="1371600"/>
          </a:xfrm>
          <a:prstGeom prst="rect">
            <a:avLst/>
          </a:prstGeom>
        </p:spPr>
      </p:pic>
    </p:spTree>
    <p:extLst>
      <p:ext uri="{BB962C8B-B14F-4D97-AF65-F5344CB8AC3E}">
        <p14:creationId xmlns:p14="http://schemas.microsoft.com/office/powerpoint/2010/main" val="1811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3032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Introduction to the Cell</a:t>
            </a:r>
          </a:p>
        </p:txBody>
      </p:sp>
      <p:sp>
        <p:nvSpPr>
          <p:cNvPr id="3" name="Rechthoek 2"/>
          <p:cNvSpPr/>
          <p:nvPr/>
        </p:nvSpPr>
        <p:spPr>
          <a:xfrm>
            <a:off x="150812" y="1371600"/>
            <a:ext cx="6324600" cy="4522777"/>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Definition of the cell: </a:t>
            </a:r>
            <a:r>
              <a:rPr lang="en-US" sz="2399" dirty="0">
                <a:latin typeface="Times New Roman" panose="02020603050405020304" pitchFamily="18" charset="0"/>
                <a:cs typeface="Times New Roman" panose="02020603050405020304" pitchFamily="18" charset="0"/>
              </a:rPr>
              <a:t>The fundamental unit of life.</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Importance of the cell: </a:t>
            </a:r>
            <a:r>
              <a:rPr lang="en-US" sz="2399" dirty="0">
                <a:latin typeface="Times New Roman" panose="02020603050405020304" pitchFamily="18" charset="0"/>
                <a:cs typeface="Times New Roman" panose="02020603050405020304" pitchFamily="18" charset="0"/>
              </a:rPr>
              <a:t>All living organisms are made up of cells, and their functions are essential for the survival of the organism.</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Cells </a:t>
            </a:r>
            <a:r>
              <a:rPr lang="en-US" sz="2399" dirty="0">
                <a:latin typeface="Times New Roman" panose="02020603050405020304" pitchFamily="18" charset="0"/>
                <a:cs typeface="Times New Roman" panose="02020603050405020304" pitchFamily="18" charset="0"/>
              </a:rPr>
              <a:t>are the fundamental units of life and are often referred to as the building blocks of all living organisms. In biomedical engineering, understanding the structure and function of cells is crucial for developing medical devices, therapies, and treatments that interact with the human body. </a:t>
            </a:r>
          </a:p>
        </p:txBody>
      </p:sp>
      <p:pic>
        <p:nvPicPr>
          <p:cNvPr id="1026" name="Picture 2" descr="Cell Biology&quot; Images – Browse 45,422 Stock Photos, Vectors, and Video |  Adobe Stock">
            <a:extLst>
              <a:ext uri="{FF2B5EF4-FFF2-40B4-BE49-F238E27FC236}">
                <a16:creationId xmlns:a16="http://schemas.microsoft.com/office/drawing/2014/main" id="{9AF1E0E3-7190-D34D-5AE1-CB026315D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212" y="1549284"/>
            <a:ext cx="511968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B43DD-2EA6-7F80-D8AC-C8D50AC5CF89}"/>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931E270-1CCD-5F51-48F6-F1DCF2460D12}"/>
              </a:ext>
            </a:extLst>
          </p:cNvPr>
          <p:cNvSpPr txBox="1">
            <a:spLocks/>
          </p:cNvSpPr>
          <p:nvPr/>
        </p:nvSpPr>
        <p:spPr>
          <a:xfrm>
            <a:off x="3032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Introduction to the Cell</a:t>
            </a:r>
          </a:p>
        </p:txBody>
      </p:sp>
      <p:sp>
        <p:nvSpPr>
          <p:cNvPr id="3" name="Rechthoek 2">
            <a:extLst>
              <a:ext uri="{FF2B5EF4-FFF2-40B4-BE49-F238E27FC236}">
                <a16:creationId xmlns:a16="http://schemas.microsoft.com/office/drawing/2014/main" id="{B95A36B6-D9E3-437E-7911-1295B5643A1D}"/>
              </a:ext>
            </a:extLst>
          </p:cNvPr>
          <p:cNvSpPr/>
          <p:nvPr/>
        </p:nvSpPr>
        <p:spPr>
          <a:xfrm>
            <a:off x="150812" y="1371600"/>
            <a:ext cx="11734800" cy="1938351"/>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Cells can be classified into two main types:</a:t>
            </a:r>
          </a:p>
          <a:p>
            <a:pPr marL="342900" indent="-342900" algn="just">
              <a:buFont typeface="Wingdings" panose="05000000000000000000" pitchFamily="2" charset="2"/>
              <a:buChar char="§"/>
            </a:pPr>
            <a:r>
              <a:rPr lang="en-US" sz="2399" b="1" dirty="0">
                <a:latin typeface="Times New Roman" panose="02020603050405020304" pitchFamily="18" charset="0"/>
                <a:cs typeface="Times New Roman" panose="02020603050405020304" pitchFamily="18" charset="0"/>
              </a:rPr>
              <a:t>Prokaryotic Cells: </a:t>
            </a:r>
            <a:r>
              <a:rPr lang="en-US" sz="2399" dirty="0">
                <a:latin typeface="Times New Roman" panose="02020603050405020304" pitchFamily="18" charset="0"/>
                <a:cs typeface="Times New Roman" panose="02020603050405020304" pitchFamily="18" charset="0"/>
              </a:rPr>
              <a:t>Simpler in structure, lack a nucleus, and are typically found in bacteria.</a:t>
            </a:r>
          </a:p>
          <a:p>
            <a:pPr algn="just"/>
            <a:endParaRPr lang="en-US" sz="2399"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399" b="1" dirty="0">
                <a:latin typeface="Times New Roman" panose="02020603050405020304" pitchFamily="18" charset="0"/>
                <a:cs typeface="Times New Roman" panose="02020603050405020304" pitchFamily="18" charset="0"/>
              </a:rPr>
              <a:t>Eukaryotic Cells: </a:t>
            </a:r>
            <a:r>
              <a:rPr lang="en-US" sz="2399" dirty="0">
                <a:latin typeface="Times New Roman" panose="02020603050405020304" pitchFamily="18" charset="0"/>
                <a:cs typeface="Times New Roman" panose="02020603050405020304" pitchFamily="18" charset="0"/>
              </a:rPr>
              <a:t>More complex, contain a nucleus, and are found in plants, animals, fungi, and protists.</a:t>
            </a:r>
          </a:p>
        </p:txBody>
      </p:sp>
      <p:pic>
        <p:nvPicPr>
          <p:cNvPr id="5" name="Picture 4">
            <a:extLst>
              <a:ext uri="{FF2B5EF4-FFF2-40B4-BE49-F238E27FC236}">
                <a16:creationId xmlns:a16="http://schemas.microsoft.com/office/drawing/2014/main" id="{9CC2CD00-9A67-48F4-E5B1-7E689CEF6AC4}"/>
              </a:ext>
            </a:extLst>
          </p:cNvPr>
          <p:cNvPicPr>
            <a:picLocks noChangeAspect="1"/>
          </p:cNvPicPr>
          <p:nvPr/>
        </p:nvPicPr>
        <p:blipFill>
          <a:blip r:embed="rId2"/>
          <a:stretch>
            <a:fillRect/>
          </a:stretch>
        </p:blipFill>
        <p:spPr>
          <a:xfrm>
            <a:off x="6551612" y="3657600"/>
            <a:ext cx="4203326" cy="2809642"/>
          </a:xfrm>
          <a:prstGeom prst="rect">
            <a:avLst/>
          </a:prstGeom>
        </p:spPr>
      </p:pic>
      <p:pic>
        <p:nvPicPr>
          <p:cNvPr id="1028" name="Picture 4" descr="Prokaryote | Definition, Example, &amp; Facts | Britannica">
            <a:extLst>
              <a:ext uri="{FF2B5EF4-FFF2-40B4-BE49-F238E27FC236}">
                <a16:creationId xmlns:a16="http://schemas.microsoft.com/office/drawing/2014/main" id="{2D61C69E-B2A3-2B48-B670-189E2BD56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2" y="3657600"/>
            <a:ext cx="4114800" cy="280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57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FCBEE-6BCC-9A95-2130-0DE7E51426B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0E7A0FC4-934C-BD17-BACD-6EB27D397FAC}"/>
              </a:ext>
            </a:extLst>
          </p:cNvPr>
          <p:cNvSpPr txBox="1">
            <a:spLocks/>
          </p:cNvSpPr>
          <p:nvPr/>
        </p:nvSpPr>
        <p:spPr>
          <a:xfrm>
            <a:off x="4556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Cell Theory and Cellular diversity</a:t>
            </a:r>
          </a:p>
        </p:txBody>
      </p:sp>
      <p:sp>
        <p:nvSpPr>
          <p:cNvPr id="3" name="Rechthoek 2">
            <a:extLst>
              <a:ext uri="{FF2B5EF4-FFF2-40B4-BE49-F238E27FC236}">
                <a16:creationId xmlns:a16="http://schemas.microsoft.com/office/drawing/2014/main" id="{EC46A0FF-C588-17FD-FCA8-5C14D18B5FA3}"/>
              </a:ext>
            </a:extLst>
          </p:cNvPr>
          <p:cNvSpPr/>
          <p:nvPr/>
        </p:nvSpPr>
        <p:spPr>
          <a:xfrm>
            <a:off x="74612" y="1295400"/>
            <a:ext cx="6172200" cy="4891980"/>
          </a:xfrm>
          <a:prstGeom prst="rect">
            <a:avLst/>
          </a:prstGeom>
          <a:noFill/>
        </p:spPr>
        <p:txBody>
          <a:bodyPr wrap="square" rtlCol="0">
            <a:spAutoFit/>
          </a:bodyPr>
          <a:lstStyle/>
          <a:p>
            <a:pPr marL="342900" indent="-342900" algn="just">
              <a:buFont typeface="Wingdings" panose="05000000000000000000" pitchFamily="2" charset="2"/>
              <a:buChar char="ü"/>
            </a:pPr>
            <a:r>
              <a:rPr lang="en-US" sz="2399" b="1" dirty="0">
                <a:latin typeface="Times New Roman" panose="02020603050405020304" pitchFamily="18" charset="0"/>
                <a:cs typeface="Times New Roman" panose="02020603050405020304" pitchFamily="18" charset="0"/>
              </a:rPr>
              <a:t>Cell Theory </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All living organisms are made of cells.</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cell is the basic unit of life.</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All cells arise from pre-existing cells.</a:t>
            </a:r>
          </a:p>
          <a:p>
            <a:pPr algn="just"/>
            <a:endParaRPr lang="en-US" sz="2399"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399" b="1" dirty="0">
                <a:latin typeface="Times New Roman" panose="02020603050405020304" pitchFamily="18" charset="0"/>
                <a:cs typeface="Times New Roman" panose="02020603050405020304" pitchFamily="18" charset="0"/>
              </a:rPr>
              <a:t>Cellular diversity</a:t>
            </a:r>
          </a:p>
          <a:p>
            <a:pPr marL="342900" indent="-342900"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Cells are found in different organisms, and are very diverse in their size, shape and their internal structure and this also applies to cells found in the same organism. This diversity is influenced by their roles and function within organism's body.</a:t>
            </a:r>
          </a:p>
          <a:p>
            <a:pPr marL="342900" indent="-342900" algn="just">
              <a:buFont typeface="Wingdings" panose="05000000000000000000" pitchFamily="2" charset="2"/>
              <a:buChar char="ü"/>
            </a:pPr>
            <a:endParaRPr lang="en-US" sz="2399" dirty="0">
              <a:latin typeface="Times New Roman" panose="02020603050405020304" pitchFamily="18" charset="0"/>
              <a:cs typeface="Times New Roman" panose="02020603050405020304" pitchFamily="18" charset="0"/>
            </a:endParaRPr>
          </a:p>
        </p:txBody>
      </p:sp>
      <p:pic>
        <p:nvPicPr>
          <p:cNvPr id="2052" name="Picture 4" descr="Diagram showcasing the process of cell differentiation Cell specialization  and cellular diversity | Premium AI-generated image">
            <a:extLst>
              <a:ext uri="{FF2B5EF4-FFF2-40B4-BE49-F238E27FC236}">
                <a16:creationId xmlns:a16="http://schemas.microsoft.com/office/drawing/2014/main" id="{5C35DFBE-F186-92FE-44F1-58639D007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2" y="1447800"/>
            <a:ext cx="5200650"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52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D783E-9CBD-ADE5-4C8D-CA06E8E76A8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EC1666F-DA97-9BA2-4F10-42F5F1E2BC96}"/>
              </a:ext>
            </a:extLst>
          </p:cNvPr>
          <p:cNvSpPr txBox="1">
            <a:spLocks/>
          </p:cNvSpPr>
          <p:nvPr/>
        </p:nvSpPr>
        <p:spPr>
          <a:xfrm>
            <a:off x="751845"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Cell Shape</a:t>
            </a:r>
          </a:p>
        </p:txBody>
      </p:sp>
      <p:sp>
        <p:nvSpPr>
          <p:cNvPr id="3" name="Rechthoek 2">
            <a:extLst>
              <a:ext uri="{FF2B5EF4-FFF2-40B4-BE49-F238E27FC236}">
                <a16:creationId xmlns:a16="http://schemas.microsoft.com/office/drawing/2014/main" id="{5FE77B75-29A7-0F9A-1303-45B8347191F5}"/>
              </a:ext>
            </a:extLst>
          </p:cNvPr>
          <p:cNvSpPr/>
          <p:nvPr/>
        </p:nvSpPr>
        <p:spPr>
          <a:xfrm>
            <a:off x="303212" y="1447800"/>
            <a:ext cx="11582400" cy="1938351"/>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Cells have different shapes due to appropriate function. It is possible to find other cells which are flat, most of these cells are body cells and their function is protecting and covering body surface. Nerve cells have long extensions. Skin cells have a shape which is flat. Egg cells have shape which is like sphere, and some bacteria are rod in shape. Some plant cells are rectangular.</a:t>
            </a:r>
            <a:endParaRPr lang="en-GB" sz="2399" dirty="0">
              <a:latin typeface="Times New Roman" panose="02020603050405020304" pitchFamily="18" charset="0"/>
              <a:cs typeface="Times New Roman" panose="02020603050405020304" pitchFamily="18" charset="0"/>
            </a:endParaRPr>
          </a:p>
        </p:txBody>
      </p:sp>
      <p:pic>
        <p:nvPicPr>
          <p:cNvPr id="3074" name="Picture 2" descr="NIGMS | This #CoolScienceImage from researchers at ucsf, captures  developing mouse nerve cells. The nucleus (yellow) is inside a cell body  with... | Instagram">
            <a:extLst>
              <a:ext uri="{FF2B5EF4-FFF2-40B4-BE49-F238E27FC236}">
                <a16:creationId xmlns:a16="http://schemas.microsoft.com/office/drawing/2014/main" id="{0A77B32A-89E5-6B2C-33CC-B69B105AF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3535248"/>
            <a:ext cx="2362199" cy="18749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1,300+ Skin Cells Stock Photos, Pictures &amp; Royalty-Free Images - iStock |  Human skin cells, Healthy skin cells, Skin cells microscope">
            <a:extLst>
              <a:ext uri="{FF2B5EF4-FFF2-40B4-BE49-F238E27FC236}">
                <a16:creationId xmlns:a16="http://schemas.microsoft.com/office/drawing/2014/main" id="{87271876-F2C6-D41A-B218-8DA03C036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413" y="3541639"/>
            <a:ext cx="2236020" cy="18749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gg Cell Images - Free Download on Freepik">
            <a:extLst>
              <a:ext uri="{FF2B5EF4-FFF2-40B4-BE49-F238E27FC236}">
                <a16:creationId xmlns:a16="http://schemas.microsoft.com/office/drawing/2014/main" id="{C0879786-633C-D954-D8A1-601EDF88E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433" y="3621128"/>
            <a:ext cx="1981200" cy="17954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3 Common Bacteria Shapes">
            <a:extLst>
              <a:ext uri="{FF2B5EF4-FFF2-40B4-BE49-F238E27FC236}">
                <a16:creationId xmlns:a16="http://schemas.microsoft.com/office/drawing/2014/main" id="{5EE36D0E-C64F-B95D-6904-90DCA219C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812" y="3541639"/>
            <a:ext cx="2261970" cy="179546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lant Cell Diagram Images – Browse 3,395 Stock Photos, Vectors, and Video |  Adobe Stock">
            <a:extLst>
              <a:ext uri="{FF2B5EF4-FFF2-40B4-BE49-F238E27FC236}">
                <a16:creationId xmlns:a16="http://schemas.microsoft.com/office/drawing/2014/main" id="{0C400B80-0150-DFCB-AF23-A7CFCB8ADF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8124" y="3561303"/>
            <a:ext cx="2236021" cy="177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9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89ADE-377B-2564-1FEB-43FE874C0BB7}"/>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4426E2D-8304-A065-C107-D49519849331}"/>
              </a:ext>
            </a:extLst>
          </p:cNvPr>
          <p:cNvSpPr txBox="1">
            <a:spLocks/>
          </p:cNvSpPr>
          <p:nvPr/>
        </p:nvSpPr>
        <p:spPr>
          <a:xfrm>
            <a:off x="687605" y="6096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Structure and Size of Cell</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1334DECA-C36B-810D-3855-7DFC878413AE}"/>
              </a:ext>
            </a:extLst>
          </p:cNvPr>
          <p:cNvSpPr/>
          <p:nvPr/>
        </p:nvSpPr>
        <p:spPr>
          <a:xfrm>
            <a:off x="150812" y="1066800"/>
            <a:ext cx="11734800" cy="3045962"/>
          </a:xfrm>
          <a:prstGeom prst="rect">
            <a:avLst/>
          </a:prstGeom>
          <a:noFill/>
        </p:spPr>
        <p:txBody>
          <a:bodyPr wrap="square" rtlCol="0">
            <a:spAutoFit/>
          </a:bodyPr>
          <a:lstStyle/>
          <a:p>
            <a:pPr marL="342900" indent="-342900" algn="just">
              <a:buFont typeface="Wingdings" panose="05000000000000000000" pitchFamily="2" charset="2"/>
              <a:buChar char="ü"/>
            </a:pPr>
            <a:r>
              <a:rPr lang="en-US" sz="2399" b="1" dirty="0">
                <a:latin typeface="Times New Roman" panose="02020603050405020304" pitchFamily="18" charset="0"/>
                <a:cs typeface="Times New Roman" panose="02020603050405020304" pitchFamily="18" charset="0"/>
              </a:rPr>
              <a:t>Cell Size</a:t>
            </a:r>
          </a:p>
          <a:p>
            <a:pPr algn="just"/>
            <a:r>
              <a:rPr lang="en-US" sz="2399" dirty="0">
                <a:latin typeface="Times New Roman" panose="02020603050405020304" pitchFamily="18" charset="0"/>
                <a:cs typeface="Times New Roman" panose="02020603050405020304" pitchFamily="18" charset="0"/>
              </a:rPr>
              <a:t>Some cell can be seen without using magnification instruments as they are enough to be seen by the naked eye.</a:t>
            </a:r>
          </a:p>
          <a:p>
            <a:pPr marL="342900" indent="-342900" algn="just">
              <a:buFont typeface="Wingdings" panose="05000000000000000000" pitchFamily="2" charset="2"/>
              <a:buChar char="ü"/>
            </a:pPr>
            <a:r>
              <a:rPr lang="en-US" sz="2399" b="1" dirty="0">
                <a:latin typeface="Times New Roman" panose="02020603050405020304" pitchFamily="18" charset="0"/>
                <a:cs typeface="Times New Roman" panose="02020603050405020304" pitchFamily="18" charset="0"/>
              </a:rPr>
              <a:t>Structure of Cell</a:t>
            </a:r>
          </a:p>
          <a:p>
            <a:pPr algn="just"/>
            <a:r>
              <a:rPr lang="en-US" sz="2399" dirty="0">
                <a:latin typeface="Times New Roman" panose="02020603050405020304" pitchFamily="18" charset="0"/>
                <a:cs typeface="Times New Roman" panose="02020603050405020304" pitchFamily="18" charset="0"/>
              </a:rPr>
              <a:t>A typical cell under the light microscope show three distinct parts:</a:t>
            </a:r>
          </a:p>
          <a:p>
            <a:pPr algn="just"/>
            <a:r>
              <a:rPr lang="en-US" sz="2399" dirty="0">
                <a:latin typeface="Times New Roman" panose="02020603050405020304" pitchFamily="18" charset="0"/>
                <a:cs typeface="Times New Roman" panose="02020603050405020304" pitchFamily="18" charset="0"/>
              </a:rPr>
              <a:t>1. Plasma/cell membrane.</a:t>
            </a:r>
          </a:p>
          <a:p>
            <a:pPr algn="just"/>
            <a:r>
              <a:rPr lang="en-US" sz="2399" dirty="0">
                <a:latin typeface="Times New Roman" panose="02020603050405020304" pitchFamily="18" charset="0"/>
                <a:cs typeface="Times New Roman" panose="02020603050405020304" pitchFamily="18" charset="0"/>
              </a:rPr>
              <a:t>2. Cytoplasm.</a:t>
            </a:r>
          </a:p>
          <a:p>
            <a:pPr algn="just"/>
            <a:r>
              <a:rPr lang="en-US" sz="2399" dirty="0">
                <a:latin typeface="Times New Roman" panose="02020603050405020304" pitchFamily="18" charset="0"/>
                <a:cs typeface="Times New Roman" panose="02020603050405020304" pitchFamily="18" charset="0"/>
              </a:rPr>
              <a:t>3. Nucleus.</a:t>
            </a:r>
          </a:p>
        </p:txBody>
      </p:sp>
      <p:pic>
        <p:nvPicPr>
          <p:cNvPr id="3074" name="Picture 2" descr="Sizes of Cells | GCSE Biology Revision">
            <a:extLst>
              <a:ext uri="{FF2B5EF4-FFF2-40B4-BE49-F238E27FC236}">
                <a16:creationId xmlns:a16="http://schemas.microsoft.com/office/drawing/2014/main" id="{78CA3074-2EDE-4632-5E9A-0D752BD2F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3352800"/>
            <a:ext cx="9372600" cy="322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8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02837-D669-F405-14BA-EEAC5FA5E59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B1DF906-74F0-FD95-FF65-71A16CED22CB}"/>
              </a:ext>
            </a:extLst>
          </p:cNvPr>
          <p:cNvSpPr txBox="1">
            <a:spLocks/>
          </p:cNvSpPr>
          <p:nvPr/>
        </p:nvSpPr>
        <p:spPr>
          <a:xfrm>
            <a:off x="379412" y="6096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Basic Cell Functions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E0A0DE7C-CF4B-1FFF-E262-5AC9B6682158}"/>
              </a:ext>
            </a:extLst>
          </p:cNvPr>
          <p:cNvSpPr/>
          <p:nvPr/>
        </p:nvSpPr>
        <p:spPr>
          <a:xfrm>
            <a:off x="150812" y="1066800"/>
            <a:ext cx="11277600" cy="156914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Metabolism: </a:t>
            </a:r>
            <a:r>
              <a:rPr lang="en-US" sz="2399" dirty="0">
                <a:latin typeface="Times New Roman" panose="02020603050405020304" pitchFamily="18" charset="0"/>
                <a:cs typeface="Times New Roman" panose="02020603050405020304" pitchFamily="18" charset="0"/>
              </a:rPr>
              <a:t>Cells perform metabolic processes to produce energy (ATP).</a:t>
            </a:r>
            <a:endParaRPr lang="ar-IQ" sz="2399" dirty="0">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Protein Synthesis: </a:t>
            </a:r>
            <a:r>
              <a:rPr lang="en-US" sz="2399" dirty="0">
                <a:latin typeface="Times New Roman" panose="02020603050405020304" pitchFamily="18" charset="0"/>
                <a:cs typeface="Times New Roman" panose="02020603050405020304" pitchFamily="18" charset="0"/>
              </a:rPr>
              <a:t>Involves transcription and translation to build proteins needed for cellular functions.</a:t>
            </a:r>
            <a:endParaRPr lang="ar-IQ" sz="2399" dirty="0">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Cell Division: </a:t>
            </a:r>
            <a:r>
              <a:rPr lang="en-US" sz="2399" dirty="0">
                <a:latin typeface="Times New Roman" panose="02020603050405020304" pitchFamily="18" charset="0"/>
                <a:cs typeface="Times New Roman" panose="02020603050405020304" pitchFamily="18" charset="0"/>
              </a:rPr>
              <a:t>Essential for growth, healing, and reproduction.</a:t>
            </a:r>
            <a:endParaRPr lang="en-GB" sz="2399" dirty="0">
              <a:latin typeface="Times New Roman" panose="02020603050405020304" pitchFamily="18" charset="0"/>
              <a:cs typeface="Times New Roman" panose="02020603050405020304" pitchFamily="18" charset="0"/>
            </a:endParaRPr>
          </a:p>
        </p:txBody>
      </p:sp>
      <p:pic>
        <p:nvPicPr>
          <p:cNvPr id="2050" name="Picture 2" descr="How is each living cell capable to perform certain basic functions? - Quora">
            <a:extLst>
              <a:ext uri="{FF2B5EF4-FFF2-40B4-BE49-F238E27FC236}">
                <a16:creationId xmlns:a16="http://schemas.microsoft.com/office/drawing/2014/main" id="{8E39AD36-EA49-4EDC-9DC3-EA9906AEB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2" y="2819400"/>
            <a:ext cx="5734050" cy="364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64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0218F-214B-8CDE-74AE-564FC603CD1A}"/>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47BE368B-A55C-C604-9EFB-D6B7F6DEDD45}"/>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Plasma/cell membrane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3A607362-6A32-7864-5A5A-032F0FA1CF72}"/>
              </a:ext>
            </a:extLst>
          </p:cNvPr>
          <p:cNvSpPr/>
          <p:nvPr/>
        </p:nvSpPr>
        <p:spPr>
          <a:xfrm>
            <a:off x="150812" y="1371600"/>
            <a:ext cx="11582400" cy="4153573"/>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a:t>
            </a:r>
            <a:r>
              <a:rPr lang="en-US" sz="2399" b="1" dirty="0">
                <a:latin typeface="Times New Roman" panose="02020603050405020304" pitchFamily="18" charset="0"/>
                <a:cs typeface="Times New Roman" panose="02020603050405020304" pitchFamily="18" charset="0"/>
              </a:rPr>
              <a:t>cell membrane</a:t>
            </a:r>
            <a:r>
              <a:rPr lang="en-US" sz="2399" dirty="0">
                <a:latin typeface="Times New Roman" panose="02020603050405020304" pitchFamily="18" charset="0"/>
                <a:cs typeface="Times New Roman" panose="02020603050405020304" pitchFamily="18" charset="0"/>
              </a:rPr>
              <a:t>, or </a:t>
            </a:r>
            <a:r>
              <a:rPr lang="en-US" sz="2399" b="1" dirty="0">
                <a:latin typeface="Times New Roman" panose="02020603050405020304" pitchFamily="18" charset="0"/>
                <a:cs typeface="Times New Roman" panose="02020603050405020304" pitchFamily="18" charset="0"/>
              </a:rPr>
              <a:t>plasma membrane</a:t>
            </a:r>
            <a:r>
              <a:rPr lang="en-US" sz="2399" dirty="0">
                <a:latin typeface="Times New Roman" panose="02020603050405020304" pitchFamily="18" charset="0"/>
                <a:cs typeface="Times New Roman" panose="02020603050405020304" pitchFamily="18" charset="0"/>
              </a:rPr>
              <a:t>, serves as a boundary between the cell and its external environment. </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It is selectively permeable, meaning it controls the entry and exit of substances.</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The plasma membrane is extremely thin layer of lipids and proteins forming outermost boundary of living cell and enclosing the intracellular fluid (ICF).</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It serves as:</a:t>
            </a:r>
          </a:p>
          <a:p>
            <a:pPr algn="just"/>
            <a:r>
              <a:rPr lang="en-US" sz="2399" dirty="0">
                <a:latin typeface="Times New Roman" panose="02020603050405020304" pitchFamily="18" charset="0"/>
                <a:cs typeface="Times New Roman" panose="02020603050405020304" pitchFamily="18" charset="0"/>
              </a:rPr>
              <a:t>1. Mechanical barrier that traps needed molecules within the cell.</a:t>
            </a:r>
          </a:p>
          <a:p>
            <a:pPr algn="just"/>
            <a:r>
              <a:rPr lang="en-US" sz="2399" dirty="0">
                <a:latin typeface="Times New Roman" panose="02020603050405020304" pitchFamily="18" charset="0"/>
                <a:cs typeface="Times New Roman" panose="02020603050405020304" pitchFamily="18" charset="0"/>
              </a:rPr>
              <a:t>2. Plasma membrane plays an active role in determining the composition of cell by selective permeability of substances to pass between the cell and its extracellular fluid (ECF) environment.</a:t>
            </a:r>
          </a:p>
          <a:p>
            <a:pPr algn="just"/>
            <a:r>
              <a:rPr lang="en-GB" sz="2399"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2517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D151-0DE2-5B42-D74C-8DBA204DB52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D17D67B-9448-5AB4-E903-05E9D654AAD9}"/>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Functions of the Cell Membrane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F8C7C02B-0E1C-130E-9244-996214E40A44}"/>
              </a:ext>
            </a:extLst>
          </p:cNvPr>
          <p:cNvSpPr/>
          <p:nvPr/>
        </p:nvSpPr>
        <p:spPr>
          <a:xfrm>
            <a:off x="93785" y="1074018"/>
            <a:ext cx="11520326" cy="5940088"/>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Selective Permeability: </a:t>
            </a:r>
            <a:r>
              <a:rPr lang="en-US" sz="2000" dirty="0">
                <a:latin typeface="Times New Roman" panose="02020603050405020304" pitchFamily="18" charset="0"/>
                <a:cs typeface="Times New Roman" panose="02020603050405020304" pitchFamily="18" charset="0"/>
              </a:rPr>
              <a:t>The membrane controls the movement of molecules into and out of the cell. This selective permeability is essential for maintaining homeostasis.</a:t>
            </a: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Passive Transport: </a:t>
            </a:r>
            <a:r>
              <a:rPr lang="en-US" sz="2000" dirty="0">
                <a:latin typeface="Times New Roman" panose="02020603050405020304" pitchFamily="18" charset="0"/>
                <a:cs typeface="Times New Roman" panose="02020603050405020304" pitchFamily="18" charset="0"/>
              </a:rPr>
              <a:t>Does not require energy. Includes diffusion (movement of molecules from high to low concentration) and osmosis (movement of water through a selectively permeable membrane).</a:t>
            </a: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Active Transport: </a:t>
            </a:r>
            <a:r>
              <a:rPr lang="en-US" sz="2000" dirty="0">
                <a:latin typeface="Times New Roman" panose="02020603050405020304" pitchFamily="18" charset="0"/>
                <a:cs typeface="Times New Roman" panose="02020603050405020304" pitchFamily="18" charset="0"/>
              </a:rPr>
              <a:t>Requires energy (ATP). Involves the movement of substances against their concentration gradient, facilitated by pumps (e.g., Na+/K+ pump).</a:t>
            </a:r>
          </a:p>
          <a:p>
            <a:pPr algn="just"/>
            <a:r>
              <a:rPr lang="en-US" sz="2000" dirty="0">
                <a:latin typeface="Times New Roman" panose="02020603050405020304" pitchFamily="18" charset="0"/>
                <a:cs typeface="Times New Roman" panose="02020603050405020304" pitchFamily="18" charset="0"/>
              </a:rPr>
              <a:t>2. </a:t>
            </a:r>
            <a:r>
              <a:rPr lang="en-US" sz="2000" b="1" dirty="0">
                <a:latin typeface="Times New Roman" panose="02020603050405020304" pitchFamily="18" charset="0"/>
                <a:cs typeface="Times New Roman" panose="02020603050405020304" pitchFamily="18" charset="0"/>
              </a:rPr>
              <a:t>Cell Signaling: </a:t>
            </a:r>
            <a:r>
              <a:rPr lang="en-US" sz="2000" dirty="0">
                <a:latin typeface="Times New Roman" panose="02020603050405020304" pitchFamily="18" charset="0"/>
                <a:cs typeface="Times New Roman" panose="02020603050405020304" pitchFamily="18" charset="0"/>
              </a:rPr>
              <a:t>The cell membrane plays a central role in cell communication. Receptors on the surface detect signals from other cells or the environment, triggering a cascade of events inside the cell (signal transduction). This is essential for processes such as immune response and hormone signaling. </a:t>
            </a: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G-protein coupled receptors (GPCRs): </a:t>
            </a:r>
            <a:r>
              <a:rPr lang="en-US" sz="2000" dirty="0">
                <a:latin typeface="Times New Roman" panose="02020603050405020304" pitchFamily="18" charset="0"/>
                <a:cs typeface="Times New Roman" panose="02020603050405020304" pitchFamily="18" charset="0"/>
              </a:rPr>
              <a:t>Involved in many physiological processes and are important in drug development.</a:t>
            </a: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Ion Channels and Transporters: </a:t>
            </a:r>
            <a:r>
              <a:rPr lang="en-US" sz="2000" dirty="0">
                <a:latin typeface="Times New Roman" panose="02020603050405020304" pitchFamily="18" charset="0"/>
                <a:cs typeface="Times New Roman" panose="02020603050405020304" pitchFamily="18" charset="0"/>
              </a:rPr>
              <a:t>Regulate the flow of ions and molecules, crucial for maintaining cellular function.</a:t>
            </a:r>
          </a:p>
          <a:p>
            <a:pPr algn="just"/>
            <a:r>
              <a:rPr lang="en-US" sz="2000" dirty="0">
                <a:latin typeface="Times New Roman" panose="02020603050405020304" pitchFamily="18" charset="0"/>
                <a:cs typeface="Times New Roman" panose="02020603050405020304" pitchFamily="18" charset="0"/>
              </a:rPr>
              <a:t>3. </a:t>
            </a:r>
            <a:r>
              <a:rPr lang="en-US" sz="2000" b="1" dirty="0">
                <a:latin typeface="Times New Roman" panose="02020603050405020304" pitchFamily="18" charset="0"/>
                <a:cs typeface="Times New Roman" panose="02020603050405020304" pitchFamily="18" charset="0"/>
              </a:rPr>
              <a:t>Endocytosis and Exocytosis:</a:t>
            </a: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Endocytosis: </a:t>
            </a:r>
            <a:r>
              <a:rPr lang="en-US" sz="2000" dirty="0">
                <a:latin typeface="Times New Roman" panose="02020603050405020304" pitchFamily="18" charset="0"/>
                <a:cs typeface="Times New Roman" panose="02020603050405020304" pitchFamily="18" charset="0"/>
              </a:rPr>
              <a:t>The process by which the cell engulfs external substances, forming vesicles. This can be in the form of phagocytosis (cell eating) or pinocytosis (cell drinking).</a:t>
            </a:r>
          </a:p>
          <a:p>
            <a:pPr marL="342900" indent="-342900" algn="just">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Exocytosis:</a:t>
            </a:r>
            <a:r>
              <a:rPr lang="en-US" sz="2000" dirty="0">
                <a:latin typeface="Times New Roman" panose="02020603050405020304" pitchFamily="18" charset="0"/>
                <a:cs typeface="Times New Roman" panose="02020603050405020304" pitchFamily="18" charset="0"/>
              </a:rPr>
              <a:t> The process by which cells expel materials, such as waste or proteins, by fusing vesicles with the plasma membrane.</a:t>
            </a:r>
          </a:p>
          <a:p>
            <a:pPr algn="just"/>
            <a:r>
              <a:rPr lang="en-GB"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8016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5996</TotalTime>
  <Words>1415</Words>
  <Application>Microsoft Office PowerPoint</Application>
  <PresentationFormat>Custom</PresentationFormat>
  <Paragraphs>86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Euphemia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zainab.sattar.jabbar@uomus.edu.iq</cp:lastModifiedBy>
  <cp:revision>248</cp:revision>
  <cp:lastPrinted>2022-10-07T10:41:38Z</cp:lastPrinted>
  <dcterms:created xsi:type="dcterms:W3CDTF">2022-10-06T20:58:31Z</dcterms:created>
  <dcterms:modified xsi:type="dcterms:W3CDTF">2025-01-05T07:56:47Z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