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88825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5" pos="3839" userDrawn="1">
          <p15:clr>
            <a:srgbClr val="A4A3A4"/>
          </p15:clr>
        </p15:guide>
        <p15:guide id="6" pos="100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073A0DAA-6AF3-43AB-8588-CEC1D06C72B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howGuides="1">
      <p:cViewPr varScale="1">
        <p:scale>
          <a:sx n="109" d="100"/>
          <a:sy n="109" d="100"/>
        </p:scale>
        <p:origin x="-52" y="120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DB7646E-8811-423A-9C42-2CBFADA00A96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4360E59-1627-4404-ACC5-51C744AB0F27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720725"/>
            <a:ext cx="6397625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0965" indent="0" algn="ctr">
              <a:buNone/>
              <a:defRPr sz="1600"/>
            </a:lvl4pPr>
            <a:lvl5pPr marL="1828165" indent="0" algn="ctr">
              <a:buNone/>
              <a:defRPr sz="1600"/>
            </a:lvl5pPr>
            <a:lvl6pPr marL="2285365" indent="0" algn="ctr">
              <a:buNone/>
              <a:defRPr sz="1600"/>
            </a:lvl6pPr>
            <a:lvl7pPr marL="2742565" indent="0" algn="ctr">
              <a:buNone/>
              <a:defRPr sz="1600"/>
            </a:lvl7pPr>
            <a:lvl8pPr marL="3199130" indent="0" algn="ctr">
              <a:buNone/>
              <a:defRPr sz="1600"/>
            </a:lvl8pPr>
            <a:lvl9pPr marL="365633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9979600" y="121444"/>
            <a:ext cx="2439158" cy="1371600"/>
            <a:chOff x="0" y="0"/>
            <a:chExt cx="1700784" cy="1024128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700784" cy="1024128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en-US"/>
            </a:p>
          </p:txBody>
        </p:sp>
        <p:sp>
          <p:nvSpPr>
            <p:cNvPr id="9" name="Rectangle 12"/>
            <p:cNvSpPr/>
            <p:nvPr/>
          </p:nvSpPr>
          <p:spPr>
            <a:xfrm>
              <a:off x="0" y="0"/>
              <a:ext cx="1463040" cy="1014984"/>
            </a:xfrm>
            <a:custGeom>
              <a:avLst/>
              <a:gdLst>
                <a:gd name="connsiteX0" fmla="*/ 0 w 1462822"/>
                <a:gd name="connsiteY0" fmla="*/ 0 h 1014481"/>
                <a:gd name="connsiteX1" fmla="*/ 1462822 w 1462822"/>
                <a:gd name="connsiteY1" fmla="*/ 0 h 1014481"/>
                <a:gd name="connsiteX2" fmla="*/ 1462822 w 1462822"/>
                <a:gd name="connsiteY2" fmla="*/ 1014481 h 1014481"/>
                <a:gd name="connsiteX3" fmla="*/ 0 w 1462822"/>
                <a:gd name="connsiteY3" fmla="*/ 1014481 h 1014481"/>
                <a:gd name="connsiteX4" fmla="*/ 0 w 1462822"/>
                <a:gd name="connsiteY4" fmla="*/ 0 h 1014481"/>
                <a:gd name="connsiteX0-1" fmla="*/ 0 w 1462822"/>
                <a:gd name="connsiteY0-2" fmla="*/ 0 h 1014481"/>
                <a:gd name="connsiteX1-3" fmla="*/ 1462822 w 1462822"/>
                <a:gd name="connsiteY1-4" fmla="*/ 0 h 1014481"/>
                <a:gd name="connsiteX2-5" fmla="*/ 1462822 w 1462822"/>
                <a:gd name="connsiteY2-6" fmla="*/ 1014481 h 1014481"/>
                <a:gd name="connsiteX3-7" fmla="*/ 638269 w 1462822"/>
                <a:gd name="connsiteY3-8" fmla="*/ 407899 h 1014481"/>
                <a:gd name="connsiteX4-9" fmla="*/ 0 w 1462822"/>
                <a:gd name="connsiteY4-10" fmla="*/ 0 h 101448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462822" h="1014481">
                  <a:moveTo>
                    <a:pt x="0" y="0"/>
                  </a:moveTo>
                  <a:lnTo>
                    <a:pt x="1462822" y="0"/>
                  </a:lnTo>
                  <a:lnTo>
                    <a:pt x="1462822" y="1014481"/>
                  </a:lnTo>
                  <a:lnTo>
                    <a:pt x="638269" y="4078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0"/>
              <a:ext cx="1472184" cy="1024128"/>
            </a:xfrm>
            <a:prstGeom prst="rec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en-US"/>
            </a:p>
          </p:txBody>
        </p:sp>
      </p:grpSp>
      <p:sp>
        <p:nvSpPr>
          <p:cNvPr id="12" name="Rectangle 11"/>
          <p:cNvSpPr/>
          <p:nvPr userDrawn="1"/>
        </p:nvSpPr>
        <p:spPr>
          <a:xfrm>
            <a:off x="111025" y="136668"/>
            <a:ext cx="11966775" cy="6584664"/>
          </a:xfrm>
          <a:prstGeom prst="rect">
            <a:avLst/>
          </a:prstGeom>
          <a:noFill/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EC88-80EF-45B4-82D2-C5DF37C50BAD}" type="datetime1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142412" y="304800"/>
            <a:ext cx="2742486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6D7-FA58-423B-9C45-A58A45F4523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96A82-6D65-4B71-B700-DFC6EB8823B3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74ABB-A2C5-4230-862B-81C5A29EA900}" type="datetime1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n-US" smtClean="0"/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9979600" y="121444"/>
            <a:ext cx="2439158" cy="1371600"/>
            <a:chOff x="0" y="0"/>
            <a:chExt cx="1700784" cy="1024128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700784" cy="1024128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en-US"/>
            </a:p>
          </p:txBody>
        </p:sp>
        <p:sp>
          <p:nvSpPr>
            <p:cNvPr id="9" name="Rectangle 12"/>
            <p:cNvSpPr/>
            <p:nvPr/>
          </p:nvSpPr>
          <p:spPr>
            <a:xfrm>
              <a:off x="0" y="0"/>
              <a:ext cx="1463040" cy="1014984"/>
            </a:xfrm>
            <a:custGeom>
              <a:avLst/>
              <a:gdLst>
                <a:gd name="connsiteX0" fmla="*/ 0 w 1462822"/>
                <a:gd name="connsiteY0" fmla="*/ 0 h 1014481"/>
                <a:gd name="connsiteX1" fmla="*/ 1462822 w 1462822"/>
                <a:gd name="connsiteY1" fmla="*/ 0 h 1014481"/>
                <a:gd name="connsiteX2" fmla="*/ 1462822 w 1462822"/>
                <a:gd name="connsiteY2" fmla="*/ 1014481 h 1014481"/>
                <a:gd name="connsiteX3" fmla="*/ 0 w 1462822"/>
                <a:gd name="connsiteY3" fmla="*/ 1014481 h 1014481"/>
                <a:gd name="connsiteX4" fmla="*/ 0 w 1462822"/>
                <a:gd name="connsiteY4" fmla="*/ 0 h 1014481"/>
                <a:gd name="connsiteX0-1" fmla="*/ 0 w 1462822"/>
                <a:gd name="connsiteY0-2" fmla="*/ 0 h 1014481"/>
                <a:gd name="connsiteX1-3" fmla="*/ 1462822 w 1462822"/>
                <a:gd name="connsiteY1-4" fmla="*/ 0 h 1014481"/>
                <a:gd name="connsiteX2-5" fmla="*/ 1462822 w 1462822"/>
                <a:gd name="connsiteY2-6" fmla="*/ 1014481 h 1014481"/>
                <a:gd name="connsiteX3-7" fmla="*/ 638269 w 1462822"/>
                <a:gd name="connsiteY3-8" fmla="*/ 407899 h 1014481"/>
                <a:gd name="connsiteX4-9" fmla="*/ 0 w 1462822"/>
                <a:gd name="connsiteY4-10" fmla="*/ 0 h 101448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1462822" h="1014481">
                  <a:moveTo>
                    <a:pt x="0" y="0"/>
                  </a:moveTo>
                  <a:lnTo>
                    <a:pt x="1462822" y="0"/>
                  </a:lnTo>
                  <a:lnTo>
                    <a:pt x="1462822" y="1014481"/>
                  </a:lnTo>
                  <a:lnTo>
                    <a:pt x="638269" y="4078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0"/>
              <a:ext cx="1472184" cy="1024128"/>
            </a:xfrm>
            <a:prstGeom prst="rect">
              <a:avLst/>
            </a:prstGeom>
            <a:blipFill>
              <a:blip r:embed="rId4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endParaRPr lang="en-US"/>
            </a:p>
          </p:txBody>
        </p:sp>
      </p:grp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2" y="192896"/>
            <a:ext cx="685801" cy="78549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/>
          <p:cNvSpPr/>
          <p:nvPr userDrawn="1"/>
        </p:nvSpPr>
        <p:spPr>
          <a:xfrm>
            <a:off x="97911" y="121444"/>
            <a:ext cx="11979889" cy="6615112"/>
          </a:xfrm>
          <a:prstGeom prst="rect">
            <a:avLst/>
          </a:prstGeom>
          <a:noFill/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5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73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93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13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33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hemeOverride" Target="../theme/themeOverride1.xml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4612" y="76200"/>
            <a:ext cx="12039600" cy="6553200"/>
            <a:chOff x="112131" y="74177"/>
            <a:chExt cx="7789650" cy="5835719"/>
          </a:xfrm>
        </p:grpSpPr>
        <p:sp>
          <p:nvSpPr>
            <p:cNvPr id="3" name="Text Box 2"/>
            <p:cNvSpPr txBox="1">
              <a:spLocks noChangeArrowheads="1"/>
            </p:cNvSpPr>
            <p:nvPr/>
          </p:nvSpPr>
          <p:spPr bwMode="auto">
            <a:xfrm>
              <a:off x="112131" y="74177"/>
              <a:ext cx="7789650" cy="58357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bg1">
                  <a:lumMod val="100000"/>
                  <a:lumOff val="0"/>
                </a:schemeClr>
              </a:solidFill>
              <a:miter lim="800000"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200000"/>
                </a:lnSpc>
              </a:pPr>
              <a:r>
                <a:rPr lang="en-US" sz="2000" b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Subject Name: </a:t>
              </a:r>
              <a:r>
                <a:rPr lang="en-US" sz="2000" b="1" dirty="0">
                  <a:solidFill>
                    <a:srgbClr val="0F9ED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Biology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algn="ctr">
                <a:lnSpc>
                  <a:spcPct val="200000"/>
                </a:lnSpc>
              </a:pPr>
              <a:r>
                <a:rPr lang="en-US" sz="2000" b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1</a:t>
              </a:r>
              <a:r>
                <a:rPr lang="en-US" sz="2000" b="1" baseline="300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st</a:t>
              </a:r>
              <a:r>
                <a:rPr lang="en-US" sz="2000" b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 Class, First Semester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algn="ctr">
                <a:lnSpc>
                  <a:spcPct val="200000"/>
                </a:lnSpc>
              </a:pPr>
              <a:r>
                <a:rPr lang="en-US" sz="2000" b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Academic Year: 2024-2025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algn="ctr">
                <a:lnSpc>
                  <a:spcPct val="200000"/>
                </a:lnSpc>
              </a:pPr>
              <a:r>
                <a:rPr lang="en-US" sz="2000" b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Lecturer: </a:t>
              </a:r>
              <a:r>
                <a:rPr lang="en-US" sz="2000" b="1" dirty="0">
                  <a:solidFill>
                    <a:srgbClr val="0F9ED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Assist lect. Zainab  Sattar  Jabbar</a:t>
              </a:r>
              <a:endParaRPr lang="en-US" sz="2000" b="1" dirty="0">
                <a:solidFill>
                  <a:srgbClr val="0F9ED5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  <a:p>
              <a:pPr algn="ctr">
                <a:lnSpc>
                  <a:spcPct val="200000"/>
                </a:lnSpc>
              </a:pPr>
              <a:r>
                <a:rPr lang="en-US" sz="2000" b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Email: </a:t>
              </a:r>
              <a:r>
                <a:rPr lang="en-US" sz="2000" b="1" u="sng" dirty="0">
                  <a:solidFill>
                    <a:srgbClr val="0F9ED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zainab.sattar.jabbar@uomus.edu.iq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algn="ctr">
                <a:lnSpc>
                  <a:spcPct val="200000"/>
                </a:lnSpc>
              </a:pPr>
              <a:r>
                <a:rPr lang="en-US" sz="2000" b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Lecture No.:- </a:t>
              </a:r>
              <a:r>
                <a:rPr lang="en-US" sz="20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rPr>
                <a:t>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algn="ctr">
                <a:lnSpc>
                  <a:spcPct val="200000"/>
                </a:lnSpc>
              </a:pPr>
              <a:r>
                <a:rPr lang="en-US" sz="2000" b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Lecture Title: [</a:t>
              </a:r>
              <a:r>
                <a:rPr lang="en-US" sz="2000" b="1" dirty="0">
                  <a:solidFill>
                    <a:srgbClr val="0F9ED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The Nucleus</a:t>
              </a:r>
              <a:r>
                <a:rPr lang="en-US" sz="2000" b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rPr>
                <a:t>] 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algn="ctr">
                <a:lnSpc>
                  <a:spcPct val="200000"/>
                </a:lnSpc>
              </a:pPr>
              <a:r>
                <a:rPr lang="en-US" sz="2000" b="1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210734" y="209891"/>
              <a:ext cx="7534705" cy="1573498"/>
              <a:chOff x="-337906" y="209891"/>
              <a:chExt cx="7534705" cy="1573498"/>
            </a:xfrm>
          </p:grpSpPr>
          <p:pic>
            <p:nvPicPr>
              <p:cNvPr id="6" name="Picture 5"/>
              <p:cNvPicPr>
                <a:picLocks noChangeAspect="1"/>
              </p:cNvPicPr>
              <p:nvPr/>
            </p:nvPicPr>
            <p:blipFill>
              <a:blip r:embed="rId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74094" y="277748"/>
                <a:ext cx="1322705" cy="1505641"/>
              </a:xfrm>
              <a:prstGeom prst="rect">
                <a:avLst/>
              </a:prstGeom>
              <a:noFill/>
            </p:spPr>
          </p:pic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337906" y="209891"/>
                <a:ext cx="1380445" cy="141791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0012" y="4800600"/>
            <a:ext cx="1910029" cy="139091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</Words>
  <Application>WPS Presentation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Calibri Light</vt:lpstr>
      <vt:lpstr>Euphemia</vt:lpstr>
      <vt:lpstr>Segoe Print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BMID_I</dc:title>
  <dc:creator>MAHİR RAHMAN AL-HAJAJ</dc:creator>
  <cp:keywords>Al-Mustaqbal University College</cp:keywords>
  <dc:subject>Lecture 2</dc:subject>
  <cp:lastModifiedBy>legion</cp:lastModifiedBy>
  <cp:revision>283</cp:revision>
  <cp:lastPrinted>2022-10-07T10:41:00Z</cp:lastPrinted>
  <dcterms:created xsi:type="dcterms:W3CDTF">2022-10-06T20:58:00Z</dcterms:created>
  <dcterms:modified xsi:type="dcterms:W3CDTF">2025-02-01T17:21:21Z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  <property fmtid="{D5CDD505-2E9C-101B-9397-08002B2CF9AE}" pid="8" name="ICV">
    <vt:lpwstr>4F7418151A144A3CAE450E3B356A6F16_12</vt:lpwstr>
  </property>
  <property fmtid="{D5CDD505-2E9C-101B-9397-08002B2CF9AE}" pid="9" name="KSOProductBuildVer">
    <vt:lpwstr>1033-12.2.0.19805</vt:lpwstr>
  </property>
</Properties>
</file>