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ar-SA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r" defTabSz="914400" rtl="1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036496" cy="6857999"/>
          </a:xfrm>
        </p:spPr>
        <p:txBody>
          <a:bodyPr>
            <a:noAutofit/>
          </a:bodyPr>
          <a:lstStyle/>
          <a:p>
            <a:pPr algn="r"/>
            <a:br>
              <a:rPr lang="ar-IQ" sz="1600" b="1" dirty="0"/>
            </a:br>
            <a:br>
              <a:rPr lang="ar-IQ" sz="1600" b="1" dirty="0"/>
            </a:br>
            <a:br>
              <a:rPr lang="ar-IQ" sz="1600" dirty="0"/>
            </a:br>
            <a:endParaRPr lang="ar-IQ" sz="16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357950" y="214290"/>
            <a:ext cx="2428892" cy="6286544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ar-IQ" dirty="0"/>
              <a:t>. </a:t>
            </a:r>
            <a:r>
              <a:rPr lang="ar-IQ" dirty="0" err="1"/>
              <a:t>تابوب</a:t>
            </a:r>
            <a:r>
              <a:rPr lang="ar-IQ" dirty="0"/>
              <a:t> </a:t>
            </a:r>
            <a:r>
              <a:rPr lang="ar-IQ" dirty="0" err="1"/>
              <a:t>الامام</a:t>
            </a:r>
            <a:r>
              <a:rPr lang="ar-IQ" dirty="0"/>
              <a:t> الشافعي </a:t>
            </a:r>
          </a:p>
          <a:p>
            <a:pPr algn="r"/>
            <a:r>
              <a:rPr lang="ar-IQ" dirty="0"/>
              <a:t>- عبارة عن منشور مستطيل الشكل يعلوه جملون قسمت أجزاءه إلى وحدات هندسية </a:t>
            </a:r>
            <a:r>
              <a:rPr lang="ar-IQ" dirty="0" err="1"/>
              <a:t>مملؤءة</a:t>
            </a:r>
            <a:r>
              <a:rPr lang="ar-IQ" dirty="0"/>
              <a:t> بزخارف </a:t>
            </a:r>
            <a:r>
              <a:rPr lang="ar-IQ" dirty="0" err="1"/>
              <a:t>الأرابسك</a:t>
            </a:r>
            <a:r>
              <a:rPr lang="ar-IQ" dirty="0"/>
              <a:t> الرشيقة التي تكونت من جراء حركة الغصن وتفرعاته الحلزونية واستقرار العناصر التي تغلب عليها الأوراق </a:t>
            </a:r>
            <a:r>
              <a:rPr lang="ar-IQ" dirty="0" err="1"/>
              <a:t>النخيلية</a:t>
            </a:r>
            <a:r>
              <a:rPr lang="ar-IQ" dirty="0"/>
              <a:t> وأنصافها وأوراق العنب المحورة في المناطق الدائرية الناتجة عن ذلك . </a:t>
            </a:r>
          </a:p>
          <a:p>
            <a:pPr algn="r"/>
            <a:r>
              <a:rPr lang="ar-IQ" dirty="0"/>
              <a:t>وتفصل تلك الوحدات الهندسية المتكون </a:t>
            </a:r>
            <a:r>
              <a:rPr lang="ar-IQ" dirty="0" err="1"/>
              <a:t>معضمها</a:t>
            </a:r>
            <a:r>
              <a:rPr lang="ar-IQ" dirty="0"/>
              <a:t> من </a:t>
            </a:r>
            <a:r>
              <a:rPr lang="ar-IQ" dirty="0" err="1"/>
              <a:t>الاطباق</a:t>
            </a:r>
            <a:r>
              <a:rPr lang="ar-IQ" dirty="0"/>
              <a:t> </a:t>
            </a:r>
            <a:r>
              <a:rPr lang="ar-IQ" dirty="0" err="1"/>
              <a:t>النجمية</a:t>
            </a:r>
            <a:r>
              <a:rPr lang="ar-IQ" dirty="0"/>
              <a:t> </a:t>
            </a:r>
            <a:r>
              <a:rPr lang="ar-IQ" dirty="0" err="1"/>
              <a:t>والنجميات</a:t>
            </a:r>
            <a:r>
              <a:rPr lang="ar-IQ" dirty="0"/>
              <a:t> الرباعية والمزدوجة ذات الرؤوس المتعددة والمثلثات والمضلعات والمعينات , </a:t>
            </a:r>
            <a:r>
              <a:rPr lang="ar-IQ" dirty="0" err="1"/>
              <a:t>أطارات</a:t>
            </a:r>
            <a:r>
              <a:rPr lang="ar-IQ" dirty="0"/>
              <a:t> نافرة ذات أخاديد دقيقة متوازية .. </a:t>
            </a:r>
          </a:p>
          <a:p>
            <a:pPr algn="r"/>
            <a:r>
              <a:rPr lang="ar-IQ" dirty="0"/>
              <a:t>التابوت غني بالكتابات الكوفية وكتابات خط الثلث ذات المهاد </a:t>
            </a:r>
            <a:r>
              <a:rPr lang="ar-IQ" dirty="0" err="1"/>
              <a:t>الزخرفي</a:t>
            </a:r>
            <a:r>
              <a:rPr lang="ar-IQ" dirty="0"/>
              <a:t> تتضمن </a:t>
            </a:r>
            <a:r>
              <a:rPr lang="ar-IQ" dirty="0" err="1"/>
              <a:t>ىيات</a:t>
            </a:r>
            <a:r>
              <a:rPr lang="ar-IQ" dirty="0"/>
              <a:t> </a:t>
            </a:r>
            <a:r>
              <a:rPr lang="ar-IQ" dirty="0" err="1"/>
              <a:t>قرانية</a:t>
            </a:r>
            <a:r>
              <a:rPr lang="ar-IQ" dirty="0"/>
              <a:t> واسم الشخص الذي عملت له وتاريخ الصنع واسم النجار الذي صنعه  </a:t>
            </a:r>
          </a:p>
          <a:p>
            <a:endParaRPr lang="ar-IQ" dirty="0"/>
          </a:p>
          <a:p>
            <a:pPr algn="r"/>
            <a:endParaRPr lang="ar-IQ" dirty="0"/>
          </a:p>
        </p:txBody>
      </p:sp>
      <p:pic>
        <p:nvPicPr>
          <p:cNvPr id="5" name="صورة 4" descr="photo_٢٠٢١-١١-٠٦_١٣-٥٤-٢٣.jpg"/>
          <p:cNvPicPr>
            <a:picLocks noChangeAspect="1"/>
          </p:cNvPicPr>
          <p:nvPr/>
        </p:nvPicPr>
        <p:blipFill>
          <a:blip r:embed="rId2"/>
          <a:srcRect l="14639" t="12449" r="15827" b="43092"/>
          <a:stretch>
            <a:fillRect/>
          </a:stretch>
        </p:blipFill>
        <p:spPr>
          <a:xfrm>
            <a:off x="285720" y="60134"/>
            <a:ext cx="5000660" cy="657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67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239"/>
    </mc:Choice>
    <mc:Fallback xmlns="">
      <p:transition spd="slow" advTm="16623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57158" y="4714884"/>
            <a:ext cx="8358246" cy="1928826"/>
          </a:xfrm>
        </p:spPr>
        <p:txBody>
          <a:bodyPr>
            <a:normAutofit/>
          </a:bodyPr>
          <a:lstStyle/>
          <a:p>
            <a:pPr algn="r"/>
            <a:r>
              <a:rPr lang="ar-IQ" sz="1800" dirty="0"/>
              <a:t>تابوت </a:t>
            </a:r>
            <a:r>
              <a:rPr lang="ar-IQ" sz="1800" dirty="0" err="1"/>
              <a:t>اخر</a:t>
            </a:r>
            <a:r>
              <a:rPr lang="ar-IQ" sz="1800" dirty="0"/>
              <a:t> محفوظ في متحف الفن </a:t>
            </a:r>
            <a:r>
              <a:rPr lang="ar-IQ" sz="1800" dirty="0" err="1"/>
              <a:t>الاسلامي</a:t>
            </a:r>
            <a:r>
              <a:rPr lang="ar-IQ" sz="1800" dirty="0"/>
              <a:t> \ عثر عليه بالمشهد الحسيني . </a:t>
            </a:r>
            <a:br>
              <a:rPr lang="ar-IQ" sz="1800" dirty="0"/>
            </a:br>
            <a:r>
              <a:rPr lang="ar-IQ" sz="1800" dirty="0"/>
              <a:t>يتكون من جنب </a:t>
            </a:r>
            <a:r>
              <a:rPr lang="ar-IQ" sz="1800" dirty="0" err="1"/>
              <a:t>وراسن</a:t>
            </a:r>
            <a:r>
              <a:rPr lang="ar-IQ" sz="1800" dirty="0"/>
              <a:t> بحكم موقعه من البناء , قسمت </a:t>
            </a:r>
            <a:r>
              <a:rPr lang="ar-IQ" sz="1800" dirty="0" err="1"/>
              <a:t>الى</a:t>
            </a:r>
            <a:r>
              <a:rPr lang="ar-IQ" sz="1800" dirty="0"/>
              <a:t> </a:t>
            </a:r>
            <a:r>
              <a:rPr lang="ar-IQ" sz="1800" dirty="0" err="1"/>
              <a:t>حشوات</a:t>
            </a:r>
            <a:r>
              <a:rPr lang="ar-IQ" sz="1800" dirty="0"/>
              <a:t> مستطيلة بوضعيات أفقية وعمودية تحتوي على وحدات من </a:t>
            </a:r>
            <a:r>
              <a:rPr lang="ar-IQ" sz="1800" dirty="0" err="1"/>
              <a:t>الاطباق</a:t>
            </a:r>
            <a:r>
              <a:rPr lang="ar-IQ" sz="1800" dirty="0"/>
              <a:t> </a:t>
            </a:r>
            <a:r>
              <a:rPr lang="ar-IQ" sz="1800" dirty="0" err="1"/>
              <a:t>النجمية</a:t>
            </a:r>
            <a:r>
              <a:rPr lang="ar-IQ" sz="1800" dirty="0"/>
              <a:t> والمضلعات </a:t>
            </a:r>
            <a:r>
              <a:rPr lang="ar-IQ" sz="1800" dirty="0" err="1"/>
              <a:t>والنجميات</a:t>
            </a:r>
            <a:r>
              <a:rPr lang="ar-IQ" sz="1800" dirty="0"/>
              <a:t> التي تشغل بزخارف </a:t>
            </a:r>
            <a:r>
              <a:rPr lang="ar-IQ" sz="1800" dirty="0" err="1"/>
              <a:t>التوريق</a:t>
            </a:r>
            <a:r>
              <a:rPr lang="ar-IQ" sz="1800" dirty="0"/>
              <a:t> على غرار التابوت السابق . </a:t>
            </a:r>
            <a:br>
              <a:rPr lang="ar-IQ" sz="1800" dirty="0"/>
            </a:br>
            <a:r>
              <a:rPr lang="ar-IQ" sz="1800" dirty="0"/>
              <a:t> ويفصل </a:t>
            </a:r>
            <a:r>
              <a:rPr lang="ar-IQ" sz="1800" dirty="0" err="1"/>
              <a:t>الحشوات</a:t>
            </a:r>
            <a:r>
              <a:rPr lang="ar-IQ" sz="1800" dirty="0"/>
              <a:t> عن بعضها </a:t>
            </a:r>
            <a:r>
              <a:rPr lang="ar-IQ" sz="1800" dirty="0" err="1"/>
              <a:t>اشرطة</a:t>
            </a:r>
            <a:r>
              <a:rPr lang="ar-IQ" sz="1800" dirty="0"/>
              <a:t> من الكتابات الكوفية وأخرى بخط الثلث على مهاد زخرفي آيات قرآنية . شكل 66</a:t>
            </a:r>
          </a:p>
        </p:txBody>
      </p:sp>
      <p:pic>
        <p:nvPicPr>
          <p:cNvPr id="6" name="عنصر نائب للمحتوى 5" descr="photo_٢٠٢١-١١-٠٦_١٣-٥٤-٢٨.jpg"/>
          <p:cNvPicPr>
            <a:picLocks noGrp="1" noChangeAspect="1"/>
          </p:cNvPicPr>
          <p:nvPr>
            <p:ph idx="1"/>
          </p:nvPr>
        </p:nvPicPr>
        <p:blipFill>
          <a:blip r:embed="rId2"/>
          <a:srcRect l="7199" t="4029" r="28936" b="35535"/>
          <a:stretch>
            <a:fillRect/>
          </a:stretch>
        </p:blipFill>
        <p:spPr>
          <a:xfrm rot="5400000">
            <a:off x="2035952" y="-1607356"/>
            <a:ext cx="4929222" cy="814393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0034" y="152718"/>
            <a:ext cx="8429684" cy="1276018"/>
          </a:xfrm>
        </p:spPr>
        <p:txBody>
          <a:bodyPr>
            <a:normAutofit/>
          </a:bodyPr>
          <a:lstStyle/>
          <a:p>
            <a:pPr algn="r"/>
            <a:r>
              <a:rPr lang="ar-IQ" sz="1800" dirty="0"/>
              <a:t>من متحف الفن </a:t>
            </a:r>
            <a:r>
              <a:rPr lang="ar-IQ" sz="1800" dirty="0" err="1"/>
              <a:t>الاسلامي</a:t>
            </a:r>
            <a:r>
              <a:rPr lang="ar-IQ" sz="1800" dirty="0"/>
              <a:t> بالقاهرة </a:t>
            </a:r>
            <a:r>
              <a:rPr lang="ar-IQ" sz="1800" dirty="0">
                <a:solidFill>
                  <a:schemeClr val="tx1"/>
                </a:solidFill>
              </a:rPr>
              <a:t>ثلاث جوانب من لتابوت قبر </a:t>
            </a:r>
            <a:r>
              <a:rPr lang="ar-IQ" sz="1800" dirty="0" err="1">
                <a:solidFill>
                  <a:schemeClr val="tx1"/>
                </a:solidFill>
              </a:rPr>
              <a:t>الامير</a:t>
            </a:r>
            <a:r>
              <a:rPr lang="ar-IQ" sz="1800" dirty="0">
                <a:solidFill>
                  <a:schemeClr val="tx1"/>
                </a:solidFill>
              </a:rPr>
              <a:t> حصن الدين ثعلب المتوفى سنة 613\ 1216م والجنب الرابع موجود بمتحف </a:t>
            </a:r>
            <a:r>
              <a:rPr lang="ar-IQ" sz="1800" dirty="0" err="1">
                <a:solidFill>
                  <a:schemeClr val="tx1"/>
                </a:solidFill>
              </a:rPr>
              <a:t>فكتوريا</a:t>
            </a:r>
            <a:r>
              <a:rPr lang="ar-IQ" sz="1800" dirty="0">
                <a:solidFill>
                  <a:schemeClr val="tx1"/>
                </a:solidFill>
              </a:rPr>
              <a:t> </a:t>
            </a:r>
            <a:r>
              <a:rPr lang="ar-IQ" sz="1800" dirty="0" err="1">
                <a:solidFill>
                  <a:schemeClr val="tx1"/>
                </a:solidFill>
              </a:rPr>
              <a:t>والبرت</a:t>
            </a:r>
            <a:r>
              <a:rPr lang="ar-IQ" sz="1800" dirty="0">
                <a:solidFill>
                  <a:schemeClr val="tx1"/>
                </a:solidFill>
              </a:rPr>
              <a:t> بلندن </a:t>
            </a:r>
            <a:r>
              <a:rPr lang="ar-IQ" sz="1800" dirty="0"/>
              <a:t>, </a:t>
            </a:r>
            <a:r>
              <a:rPr lang="ar-IQ" sz="1800" dirty="0" err="1"/>
              <a:t>تتالف</a:t>
            </a:r>
            <a:r>
              <a:rPr lang="ar-IQ" sz="1800" dirty="0"/>
              <a:t> بدورها من </a:t>
            </a:r>
            <a:r>
              <a:rPr lang="ar-IQ" sz="1800" dirty="0" err="1"/>
              <a:t>حشوات</a:t>
            </a:r>
            <a:r>
              <a:rPr lang="ar-IQ" sz="1800" dirty="0"/>
              <a:t> مستطيلة ومربعة تكتنفها زخارف </a:t>
            </a:r>
            <a:r>
              <a:rPr lang="ar-IQ" sz="1800" dirty="0" err="1"/>
              <a:t>التوريق</a:t>
            </a:r>
            <a:r>
              <a:rPr lang="ar-IQ" sz="1800" dirty="0"/>
              <a:t> وقد أطرت بكتابات بخط الثلث , كما تتضمن الجوانب أفاريز من زخارف </a:t>
            </a:r>
            <a:r>
              <a:rPr lang="ar-IQ" sz="1800" dirty="0" err="1"/>
              <a:t>التوريق</a:t>
            </a:r>
            <a:r>
              <a:rPr lang="ar-IQ" sz="1800" dirty="0"/>
              <a:t> التي تعتمد على حركة </a:t>
            </a:r>
            <a:r>
              <a:rPr lang="ar-IQ" sz="1800" dirty="0" err="1"/>
              <a:t>الاغصان</a:t>
            </a:r>
            <a:r>
              <a:rPr lang="ar-IQ" sz="1800" dirty="0"/>
              <a:t> الحلزونية في تكوينها . </a:t>
            </a:r>
          </a:p>
        </p:txBody>
      </p:sp>
      <p:pic>
        <p:nvPicPr>
          <p:cNvPr id="4" name="عنصر نائب للمحتوى 3" descr="photo_٢٠٢١-١١-٠٦_١٣-٥٤-٢٩.jpg"/>
          <p:cNvPicPr>
            <a:picLocks noGrp="1" noChangeAspect="1"/>
          </p:cNvPicPr>
          <p:nvPr>
            <p:ph idx="1"/>
          </p:nvPr>
        </p:nvPicPr>
        <p:blipFill>
          <a:blip r:embed="rId2"/>
          <a:srcRect l="10560" t="13829" r="2045" b="58403"/>
          <a:stretch>
            <a:fillRect/>
          </a:stretch>
        </p:blipFill>
        <p:spPr>
          <a:xfrm>
            <a:off x="571472" y="1703498"/>
            <a:ext cx="7786742" cy="509133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00760" y="285728"/>
            <a:ext cx="2857520" cy="6286544"/>
          </a:xfrm>
        </p:spPr>
        <p:txBody>
          <a:bodyPr>
            <a:noAutofit/>
          </a:bodyPr>
          <a:lstStyle/>
          <a:p>
            <a:pPr algn="r"/>
            <a:r>
              <a:rPr lang="ar-IQ" sz="2000" dirty="0"/>
              <a:t>تابوت قبر </a:t>
            </a:r>
            <a:r>
              <a:rPr lang="ar-IQ" sz="2000" dirty="0" err="1"/>
              <a:t>ام</a:t>
            </a:r>
            <a:r>
              <a:rPr lang="ar-IQ" sz="2000" dirty="0"/>
              <a:t> الملك الكامل بقبة </a:t>
            </a:r>
            <a:r>
              <a:rPr lang="ar-IQ" sz="2000" dirty="0" err="1"/>
              <a:t>الامام</a:t>
            </a:r>
            <a:r>
              <a:rPr lang="ar-IQ" sz="2000" dirty="0"/>
              <a:t> الشافعي , يرجع </a:t>
            </a:r>
            <a:r>
              <a:rPr lang="ar-IQ" sz="2000" dirty="0" err="1"/>
              <a:t>الى</a:t>
            </a:r>
            <a:r>
              <a:rPr lang="ar-IQ" sz="2000" dirty="0"/>
              <a:t> سنة 608 هجرية , يتكون من </a:t>
            </a:r>
            <a:r>
              <a:rPr lang="ar-IQ" sz="2000" dirty="0" err="1"/>
              <a:t>اربعة</a:t>
            </a:r>
            <a:r>
              <a:rPr lang="ar-IQ" sz="2000" dirty="0"/>
              <a:t> جوانب قسمت إلى </a:t>
            </a:r>
            <a:r>
              <a:rPr lang="ar-IQ" sz="2000" dirty="0" err="1"/>
              <a:t>حشوات</a:t>
            </a:r>
            <a:r>
              <a:rPr lang="ar-IQ" sz="2000" dirty="0"/>
              <a:t> مستطيلة ومربعة تحيطها أفاريز مشتقة من الكتابات الكوفية وشغلتها وحدات هندسية </a:t>
            </a:r>
            <a:r>
              <a:rPr lang="ar-IQ" sz="2000" dirty="0" err="1"/>
              <a:t>مملؤة</a:t>
            </a:r>
            <a:r>
              <a:rPr lang="ar-IQ" sz="2000" dirty="0"/>
              <a:t> بزخارف </a:t>
            </a:r>
            <a:r>
              <a:rPr lang="ar-IQ" sz="2000" dirty="0" err="1"/>
              <a:t>التوريق</a:t>
            </a:r>
            <a:r>
              <a:rPr lang="ar-IQ" sz="2000" dirty="0"/>
              <a:t> على غرار زخارف التوابيت السابق . </a:t>
            </a:r>
            <a:br>
              <a:rPr lang="ar-IQ" sz="2000" dirty="0"/>
            </a:br>
            <a:r>
              <a:rPr lang="ar-IQ" sz="2000" dirty="0"/>
              <a:t>تضمن التابوت </a:t>
            </a:r>
            <a:r>
              <a:rPr lang="ar-IQ" sz="2000" dirty="0" err="1"/>
              <a:t>اشرطة</a:t>
            </a:r>
            <a:r>
              <a:rPr lang="ar-IQ" sz="2000" dirty="0"/>
              <a:t> كتابية بخط الثلث تشتمل على نصوص تذكارية تشير </a:t>
            </a:r>
            <a:r>
              <a:rPr lang="ar-IQ" sz="2000" dirty="0" err="1"/>
              <a:t>الى</a:t>
            </a:r>
            <a:r>
              <a:rPr lang="ar-IQ" sz="2000" dirty="0"/>
              <a:t> صاحب القبر وتاريخ وفاتها </a:t>
            </a:r>
            <a:r>
              <a:rPr lang="ar-IQ" sz="2000" dirty="0" err="1"/>
              <a:t>والادعية</a:t>
            </a:r>
            <a:r>
              <a:rPr lang="ar-IQ" sz="2000" dirty="0"/>
              <a:t> لها </a:t>
            </a:r>
            <a:r>
              <a:rPr lang="ar-IQ" sz="2000" dirty="0" err="1"/>
              <a:t>والقاب</a:t>
            </a:r>
            <a:r>
              <a:rPr lang="ar-IQ" sz="2000" dirty="0"/>
              <a:t> الملك الكامل محمد . </a:t>
            </a:r>
          </a:p>
        </p:txBody>
      </p:sp>
      <p:pic>
        <p:nvPicPr>
          <p:cNvPr id="4" name="عنصر نائب للمحتوى 3" descr="photo_٢٠٢١-١١-٠٦_١٣-٥٤-٣٠.jpg"/>
          <p:cNvPicPr>
            <a:picLocks noGrp="1" noChangeAspect="1"/>
          </p:cNvPicPr>
          <p:nvPr>
            <p:ph idx="1"/>
          </p:nvPr>
        </p:nvPicPr>
        <p:blipFill>
          <a:blip r:embed="rId2"/>
          <a:srcRect l="13921" t="2395" r="15490" b="35535"/>
          <a:stretch>
            <a:fillRect/>
          </a:stretch>
        </p:blipFill>
        <p:spPr>
          <a:xfrm>
            <a:off x="500034" y="136024"/>
            <a:ext cx="4429156" cy="672197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57158" y="152718"/>
            <a:ext cx="8358246" cy="1204580"/>
          </a:xfrm>
        </p:spPr>
        <p:txBody>
          <a:bodyPr>
            <a:normAutofit/>
          </a:bodyPr>
          <a:lstStyle/>
          <a:p>
            <a:pPr algn="r"/>
            <a:r>
              <a:rPr lang="ar-IQ" sz="1800" dirty="0"/>
              <a:t>ومن الشام وصلنا </a:t>
            </a:r>
            <a:r>
              <a:rPr lang="ar-IQ" sz="1800" dirty="0">
                <a:solidFill>
                  <a:schemeClr val="tx1"/>
                </a:solidFill>
              </a:rPr>
              <a:t>محراب المدرسة </a:t>
            </a:r>
            <a:r>
              <a:rPr lang="ar-IQ" sz="1800" dirty="0" err="1">
                <a:solidFill>
                  <a:schemeClr val="tx1"/>
                </a:solidFill>
              </a:rPr>
              <a:t>الحلوية</a:t>
            </a:r>
            <a:r>
              <a:rPr lang="ar-IQ" sz="1800" dirty="0">
                <a:solidFill>
                  <a:schemeClr val="tx1"/>
                </a:solidFill>
              </a:rPr>
              <a:t> بحلب ويرجع </a:t>
            </a:r>
            <a:r>
              <a:rPr lang="ar-IQ" sz="1800" dirty="0" err="1">
                <a:solidFill>
                  <a:schemeClr val="tx1"/>
                </a:solidFill>
              </a:rPr>
              <a:t>الى</a:t>
            </a:r>
            <a:r>
              <a:rPr lang="ar-IQ" sz="1800" dirty="0">
                <a:solidFill>
                  <a:schemeClr val="tx1"/>
                </a:solidFill>
              </a:rPr>
              <a:t> سنة 643 هجرية \ 1245م </a:t>
            </a:r>
            <a:r>
              <a:rPr lang="ar-IQ" sz="1800" dirty="0"/>
              <a:t>– عبارة عن محراب مجوف شغلت كافة أجزائه بالوحدات الهندسية المتنوعة </a:t>
            </a:r>
            <a:r>
              <a:rPr lang="ar-IQ" sz="1800" dirty="0" err="1"/>
              <a:t>تخللتها</a:t>
            </a:r>
            <a:r>
              <a:rPr lang="ar-IQ" sz="1800" dirty="0"/>
              <a:t> الزخارف النباتية , كما أحاطت بعقد المحراب وإطاره وكوشاته زخارف نباتية تعتمد في تكوينها على حركة </a:t>
            </a:r>
            <a:r>
              <a:rPr lang="ar-IQ" sz="1800" dirty="0" err="1"/>
              <a:t>الاغصان</a:t>
            </a:r>
            <a:r>
              <a:rPr lang="ar-IQ" sz="1800" dirty="0"/>
              <a:t> وتفريعاتها الحلزونية . </a:t>
            </a:r>
          </a:p>
        </p:txBody>
      </p:sp>
      <p:pic>
        <p:nvPicPr>
          <p:cNvPr id="4" name="عنصر نائب للمحتوى 3" descr="photo_٢٠٢١-١١-٠٦_١٣-٥٤-٣٠ (2).jpg"/>
          <p:cNvPicPr>
            <a:picLocks noGrp="1" noChangeAspect="1"/>
          </p:cNvPicPr>
          <p:nvPr>
            <p:ph idx="1"/>
          </p:nvPr>
        </p:nvPicPr>
        <p:blipFill>
          <a:blip r:embed="rId2"/>
          <a:srcRect l="6788" t="6334" r="5817" b="29964"/>
          <a:stretch>
            <a:fillRect/>
          </a:stretch>
        </p:blipFill>
        <p:spPr>
          <a:xfrm rot="16200000">
            <a:off x="1434685" y="148804"/>
            <a:ext cx="5310222" cy="7965337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أساسية">
  <a:themeElements>
    <a:clrScheme name="أساسية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أساسي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ساسي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131</TotalTime>
  <Words>256</Words>
  <Application>Microsoft Office PowerPoint</Application>
  <PresentationFormat>عرض على الشاشة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أساسية</vt:lpstr>
      <vt:lpstr>   </vt:lpstr>
      <vt:lpstr>تابوت اخر محفوظ في متحف الفن الاسلامي \ عثر عليه بالمشهد الحسيني .  يتكون من جنب وراسن بحكم موقعه من البناء , قسمت الى حشوات مستطيلة بوضعيات أفقية وعمودية تحتوي على وحدات من الاطباق النجمية والمضلعات والنجميات التي تشغل بزخارف التوريق على غرار التابوت السابق .   ويفصل الحشوات عن بعضها اشرطة من الكتابات الكوفية وأخرى بخط الثلث على مهاد زخرفي آيات قرآنية . شكل 66</vt:lpstr>
      <vt:lpstr>من متحف الفن الاسلامي بالقاهرة ثلاث جوانب من لتابوت قبر الامير حصن الدين ثعلب المتوفى سنة 613\ 1216م والجنب الرابع موجود بمتحف فكتوريا والبرت بلندن , تتالف بدورها من حشوات مستطيلة ومربعة تكتنفها زخارف التوريق وقد أطرت بكتابات بخط الثلث , كما تتضمن الجوانب أفاريز من زخارف التوريق التي تعتمد على حركة الاغصان الحلزونية في تكوينها . </vt:lpstr>
      <vt:lpstr>تابوت قبر ام الملك الكامل بقبة الامام الشافعي , يرجع الى سنة 608 هجرية , يتكون من اربعة جوانب قسمت إلى حشوات مستطيلة ومربعة تحيطها أفاريز مشتقة من الكتابات الكوفية وشغلتها وحدات هندسية مملؤة بزخارف التوريق على غرار زخارف التوابيت السابق .  تضمن التابوت اشرطة كتابية بخط الثلث تشتمل على نصوص تذكارية تشير الى صاحب القبر وتاريخ وفاتها والادعية لها والقاب الملك الكامل محمد . </vt:lpstr>
      <vt:lpstr>ومن الشام وصلنا محراب المدرسة الحلوية بحلب ويرجع الى سنة 643 هجرية \ 1245م – عبارة عن محراب مجوف شغلت كافة أجزائه بالوحدات الهندسية المتنوعة تخللتها الزخارف النباتية , كما أحاطت بعقد المحراب وإطاره وكوشاته زخارف نباتية تعتمد في تكوينها على حركة الاغصان وتفريعاتها الحلزونية 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خطة الصف الرابع الاسلامي-  كورس اول – العمارة العربية الاسلامية في مصر   الاسبوع الاول /  / فتح العرب المسلمين لمصر و تأسيس مدينة الفسطاط  الاسبوع الثاني /  /   تخطيط وعمارة جامع عمر بن العاص ولإضافات التي اجريت عليه  الاسبوع الثالث  / / تأسيس مدينة القطائع  وتخطيط وعمارة وجامع احمد ابن طولون الاسبوع الرابع  / / جامع احمد بن طولون -  تأثيرات مدينة سامراء على مدينة القطائع – سمات العمارة المدنية الاسبوع الخامس / / تأسيس القاهرة وتحصينها  الاسبوع السادس  / /  الاسبوع   العناصر العمارية في العصر الفاطمي الاسبوع السابع / /   تخطيط وعمارة الجامع الازهر وعناصره الزخرفية  الاسبوع الثامن / /  تخطيط وعمارة جامع الحاكم الاسبوع التاسع / / تخطيط وعمارة مسجد السيدة رقية الاسبوع العاشر /  /  تخطيط وعمارة مسجد الصالح طلائع الاسبوع الحادي عشر /  / تخطيط وعمارة مسجد الاقمر الاسبوع الثاني عشر // دراسة الأضرحة الفاطمية /ضريح اللؤلؤة   الاسبوع الثالث عشر /  / دراسة تخطيط ضريح يحيى الشبيه الاسبوع الرابع عشر / /  تخطيط وعمارة ضريح السبع بنات  الاسبوع الخامس عشر / / سمات التخطيط العماري والزخرفي للعصر الفاطمي</dc:title>
  <dc:creator>ضياء</dc:creator>
  <cp:lastModifiedBy>مستخدم ضيف</cp:lastModifiedBy>
  <cp:revision>27</cp:revision>
  <dcterms:created xsi:type="dcterms:W3CDTF">2020-12-06T05:05:58Z</dcterms:created>
  <dcterms:modified xsi:type="dcterms:W3CDTF">2025-02-03T14:32:54Z</dcterms:modified>
</cp:coreProperties>
</file>