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B61-8D05-4441-A1DF-BEE984046521}" type="datetimeFigureOut">
              <a:rPr lang="ar-IQ" smtClean="0"/>
              <a:pPr/>
              <a:t>05/08/1446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885FC-8CE6-42A5-8B64-D6195454E4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B61-8D05-4441-A1DF-BEE984046521}" type="datetimeFigureOut">
              <a:rPr lang="ar-IQ" smtClean="0"/>
              <a:pPr/>
              <a:t>05/08/1446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5FC-8CE6-42A5-8B64-D6195454E4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B61-8D05-4441-A1DF-BEE984046521}" type="datetimeFigureOut">
              <a:rPr lang="ar-IQ" smtClean="0"/>
              <a:pPr/>
              <a:t>05/08/1446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5FC-8CE6-42A5-8B64-D6195454E4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B61-8D05-4441-A1DF-BEE984046521}" type="datetimeFigureOut">
              <a:rPr lang="ar-IQ" smtClean="0"/>
              <a:pPr/>
              <a:t>05/08/1446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5FC-8CE6-42A5-8B64-D6195454E4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B61-8D05-4441-A1DF-BEE984046521}" type="datetimeFigureOut">
              <a:rPr lang="ar-IQ" smtClean="0"/>
              <a:pPr/>
              <a:t>05/08/1446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885FC-8CE6-42A5-8B64-D6195454E41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B61-8D05-4441-A1DF-BEE984046521}" type="datetimeFigureOut">
              <a:rPr lang="ar-IQ" smtClean="0"/>
              <a:pPr/>
              <a:t>05/08/1446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5FC-8CE6-42A5-8B64-D6195454E4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B61-8D05-4441-A1DF-BEE984046521}" type="datetimeFigureOut">
              <a:rPr lang="ar-IQ" smtClean="0"/>
              <a:pPr/>
              <a:t>05/08/1446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5FC-8CE6-42A5-8B64-D6195454E4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B61-8D05-4441-A1DF-BEE984046521}" type="datetimeFigureOut">
              <a:rPr lang="ar-IQ" smtClean="0"/>
              <a:pPr/>
              <a:t>05/08/1446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5FC-8CE6-42A5-8B64-D6195454E4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B61-8D05-4441-A1DF-BEE984046521}" type="datetimeFigureOut">
              <a:rPr lang="ar-IQ" smtClean="0"/>
              <a:pPr/>
              <a:t>05/08/1446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5FC-8CE6-42A5-8B64-D6195454E41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B61-8D05-4441-A1DF-BEE984046521}" type="datetimeFigureOut">
              <a:rPr lang="ar-IQ" smtClean="0"/>
              <a:pPr/>
              <a:t>05/08/1446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5FC-8CE6-42A5-8B64-D6195454E41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7B61-8D05-4441-A1DF-BEE984046521}" type="datetimeFigureOut">
              <a:rPr lang="ar-IQ" smtClean="0"/>
              <a:pPr/>
              <a:t>05/08/1446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7885FC-8CE6-42A5-8B64-D6195454E41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A8C7B61-8D05-4441-A1DF-BEE984046521}" type="datetimeFigureOut">
              <a:rPr lang="ar-IQ" smtClean="0"/>
              <a:pPr/>
              <a:t>05/08/1446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D7885FC-8CE6-42A5-8B64-D6195454E41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6857999"/>
          </a:xfrm>
        </p:spPr>
        <p:txBody>
          <a:bodyPr>
            <a:noAutofit/>
          </a:bodyPr>
          <a:lstStyle/>
          <a:p>
            <a:pPr algn="r"/>
            <a:br>
              <a:rPr lang="ar-IQ" sz="1600" b="1" dirty="0"/>
            </a:br>
            <a:br>
              <a:rPr lang="ar-IQ" sz="1600" b="1" dirty="0"/>
            </a:br>
            <a:br>
              <a:rPr lang="ar-IQ" sz="1600" dirty="0"/>
            </a:br>
            <a:endParaRPr lang="ar-IQ" sz="1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786314" y="214290"/>
            <a:ext cx="4000528" cy="6643710"/>
          </a:xfrm>
        </p:spPr>
        <p:txBody>
          <a:bodyPr>
            <a:noAutofit/>
          </a:bodyPr>
          <a:lstStyle/>
          <a:p>
            <a:pPr algn="r"/>
            <a:r>
              <a:rPr lang="ar-IQ" sz="1400" dirty="0" err="1"/>
              <a:t>الاخشاب</a:t>
            </a:r>
            <a:r>
              <a:rPr lang="ar-IQ" sz="1400" dirty="0"/>
              <a:t> المزخرفة في بلاد الشام في العصر الأموي : </a:t>
            </a:r>
          </a:p>
          <a:p>
            <a:pPr algn="r"/>
            <a:r>
              <a:rPr lang="ar-IQ" sz="1400" dirty="0" err="1"/>
              <a:t>اهم</a:t>
            </a:r>
            <a:r>
              <a:rPr lang="ar-IQ" sz="1400" dirty="0"/>
              <a:t> </a:t>
            </a:r>
            <a:r>
              <a:rPr lang="ar-IQ" sz="1400" dirty="0" err="1"/>
              <a:t>مايمثلها</a:t>
            </a:r>
            <a:r>
              <a:rPr lang="ar-IQ" sz="1400" dirty="0"/>
              <a:t> هي </a:t>
            </a:r>
            <a:r>
              <a:rPr lang="ar-IQ" sz="1400" dirty="0" err="1"/>
              <a:t>كسوات</a:t>
            </a:r>
            <a:r>
              <a:rPr lang="ar-IQ" sz="1400" dirty="0"/>
              <a:t> العوارض الحاملة لسقف البلاطة الوسطى في المسجد </a:t>
            </a:r>
            <a:r>
              <a:rPr lang="ar-IQ" sz="1400" dirty="0" err="1"/>
              <a:t>الاقصى</a:t>
            </a:r>
            <a:r>
              <a:rPr lang="ar-IQ" sz="1400" dirty="0"/>
              <a:t> بالقدس . وهي لازالت بحالة جيدة , وتتكون من </a:t>
            </a:r>
            <a:r>
              <a:rPr lang="ar-IQ" sz="1400" dirty="0" err="1"/>
              <a:t>الواح</a:t>
            </a:r>
            <a:r>
              <a:rPr lang="ar-IQ" sz="1400" dirty="0"/>
              <a:t> ثبتت ببواطن أطراف العوارض عند تقابلها بحائطي الجانبين </a:t>
            </a:r>
          </a:p>
          <a:p>
            <a:pPr algn="r"/>
            <a:r>
              <a:rPr lang="ar-IQ" sz="1400" dirty="0"/>
              <a:t>تصنف بحسب </a:t>
            </a:r>
            <a:r>
              <a:rPr lang="ar-IQ" sz="1400" dirty="0" err="1"/>
              <a:t>الموضوهات</a:t>
            </a:r>
            <a:r>
              <a:rPr lang="ar-IQ" sz="1400" dirty="0"/>
              <a:t> </a:t>
            </a:r>
            <a:r>
              <a:rPr lang="ar-IQ" sz="1400" dirty="0" err="1"/>
              <a:t>الزخرفية</a:t>
            </a:r>
            <a:r>
              <a:rPr lang="ar-IQ" sz="1400" dirty="0"/>
              <a:t> ونوعية العناصر </a:t>
            </a:r>
            <a:r>
              <a:rPr lang="ar-IQ" sz="1400" dirty="0" err="1"/>
              <a:t>الى</a:t>
            </a:r>
            <a:r>
              <a:rPr lang="ar-IQ" sz="1400" dirty="0"/>
              <a:t> </a:t>
            </a:r>
            <a:r>
              <a:rPr lang="ar-IQ" sz="1400" dirty="0" err="1"/>
              <a:t>اربعة</a:t>
            </a:r>
            <a:r>
              <a:rPr lang="ar-IQ" sz="1400" dirty="0"/>
              <a:t> مجموعات : </a:t>
            </a:r>
          </a:p>
          <a:p>
            <a:pPr algn="r"/>
            <a:r>
              <a:rPr lang="ar-IQ" sz="1400" dirty="0">
                <a:solidFill>
                  <a:schemeClr val="tx1"/>
                </a:solidFill>
              </a:rPr>
              <a:t>المجموعة </a:t>
            </a:r>
            <a:r>
              <a:rPr lang="ar-IQ" sz="1400" dirty="0" err="1">
                <a:solidFill>
                  <a:schemeClr val="tx1"/>
                </a:solidFill>
              </a:rPr>
              <a:t>الاولى</a:t>
            </a:r>
            <a:r>
              <a:rPr lang="ar-IQ" sz="1400" dirty="0">
                <a:solidFill>
                  <a:schemeClr val="tx1"/>
                </a:solidFill>
              </a:rPr>
              <a:t> </a:t>
            </a:r>
            <a:r>
              <a:rPr lang="ar-IQ" sz="1400" dirty="0"/>
              <a:t>: ذو توزيع هندسي , إذ ينقسم بواسطة عروق ثنائية </a:t>
            </a:r>
            <a:r>
              <a:rPr lang="ar-IQ" sz="1400" dirty="0" err="1"/>
              <a:t>او</a:t>
            </a:r>
            <a:r>
              <a:rPr lang="ar-IQ" sz="1400" dirty="0"/>
              <a:t> ثلاثية متلاصقة إلى العديد من </a:t>
            </a:r>
            <a:r>
              <a:rPr lang="ar-IQ" sz="1400" dirty="0" err="1"/>
              <a:t>الاشكال</a:t>
            </a:r>
            <a:r>
              <a:rPr lang="ar-IQ" sz="1400" dirty="0"/>
              <a:t> الهندسية المنتظمة من دوائر ومثلثات ومعينات ومسدسات </a:t>
            </a:r>
            <a:r>
              <a:rPr lang="ar-IQ" sz="1400" dirty="0" err="1"/>
              <a:t>واشكال</a:t>
            </a:r>
            <a:r>
              <a:rPr lang="ar-IQ" sz="1400" dirty="0"/>
              <a:t> </a:t>
            </a:r>
            <a:r>
              <a:rPr lang="ar-IQ" sz="1400" dirty="0" err="1"/>
              <a:t>بيضوية</a:t>
            </a:r>
            <a:r>
              <a:rPr lang="ar-IQ" sz="1400" dirty="0"/>
              <a:t> شغلتها , والمناطق المحصورة بينها وبين الإطار الخارجي زخارف نباتية معظمها ذو طابع </a:t>
            </a:r>
            <a:r>
              <a:rPr lang="ar-IQ" sz="1400" dirty="0" err="1"/>
              <a:t>هلنستي</a:t>
            </a:r>
            <a:r>
              <a:rPr lang="ar-IQ" sz="1400" dirty="0"/>
              <a:t> . وهناك ثلاث ظواهر بيزنطية في هذه المجموعة , </a:t>
            </a:r>
            <a:r>
              <a:rPr lang="ar-IQ" sz="1400" dirty="0" err="1"/>
              <a:t>الاولى</a:t>
            </a:r>
            <a:r>
              <a:rPr lang="ar-IQ" sz="1400" dirty="0"/>
              <a:t> تتمثل بتلاصق العروق المكونة </a:t>
            </a:r>
            <a:r>
              <a:rPr lang="ar-IQ" sz="1400" dirty="0" err="1"/>
              <a:t>للاشكال</a:t>
            </a:r>
            <a:r>
              <a:rPr lang="ar-IQ" sz="1400" dirty="0"/>
              <a:t> الهندسية , والثانية هي تراكب الخطوط المستقيمة والمقوسة الواحد فوق </a:t>
            </a:r>
            <a:r>
              <a:rPr lang="ar-IQ" sz="1400" dirty="0" err="1"/>
              <a:t>الاخر</a:t>
            </a:r>
            <a:r>
              <a:rPr lang="ar-IQ" sz="1400" dirty="0"/>
              <a:t> عند التقاطع , والثالثة هي الحلقات الرابطة بين الخطوط </a:t>
            </a:r>
            <a:r>
              <a:rPr lang="ar-IQ" sz="1400" dirty="0" err="1"/>
              <a:t>والاقواس</a:t>
            </a:r>
            <a:r>
              <a:rPr lang="ar-IQ" sz="1400" dirty="0"/>
              <a:t> وبعضها . </a:t>
            </a:r>
          </a:p>
          <a:p>
            <a:pPr algn="r"/>
            <a:r>
              <a:rPr lang="ar-IQ" sz="1400" dirty="0"/>
              <a:t>ظاهرت تقسيم المساحات </a:t>
            </a:r>
            <a:r>
              <a:rPr lang="ar-IQ" sz="1400" dirty="0" err="1"/>
              <a:t>الى</a:t>
            </a:r>
            <a:r>
              <a:rPr lang="ar-IQ" sz="1400" dirty="0"/>
              <a:t> </a:t>
            </a:r>
            <a:r>
              <a:rPr lang="ar-IQ" sz="1400" dirty="0" err="1"/>
              <a:t>اشكال</a:t>
            </a:r>
            <a:r>
              <a:rPr lang="ar-IQ" sz="1400" dirty="0"/>
              <a:t> هندسية وجدت في الفن العراقي القديم ( السومري ) وتوارثتها فنون </a:t>
            </a:r>
            <a:r>
              <a:rPr lang="ar-IQ" sz="1400" dirty="0" err="1"/>
              <a:t>اخرى</a:t>
            </a:r>
            <a:r>
              <a:rPr lang="ar-IQ" sz="1400" dirty="0"/>
              <a:t> , ثم دخلت الفن العربي </a:t>
            </a:r>
            <a:r>
              <a:rPr lang="ar-IQ" sz="1400" dirty="0" err="1"/>
              <a:t>الاسلامي</a:t>
            </a:r>
            <a:r>
              <a:rPr lang="ar-IQ" sz="1400" dirty="0"/>
              <a:t> في العهد </a:t>
            </a:r>
            <a:r>
              <a:rPr lang="ar-IQ" sz="1400" dirty="0" err="1"/>
              <a:t>الاموي</a:t>
            </a:r>
            <a:r>
              <a:rPr lang="ar-IQ" sz="1400" dirty="0"/>
              <a:t> , ثم </a:t>
            </a:r>
            <a:r>
              <a:rPr lang="ar-IQ" sz="1400" dirty="0" err="1"/>
              <a:t>اصبحت</a:t>
            </a:r>
            <a:r>
              <a:rPr lang="ar-IQ" sz="1400" dirty="0"/>
              <a:t> من مميزات من مميزات زخارف عصر سامراء العباسي . </a:t>
            </a:r>
          </a:p>
          <a:p>
            <a:pPr algn="r"/>
            <a:r>
              <a:rPr lang="ar-IQ" sz="1400" dirty="0">
                <a:solidFill>
                  <a:schemeClr val="tx1"/>
                </a:solidFill>
              </a:rPr>
              <a:t>المجموعة الثانية : </a:t>
            </a:r>
            <a:r>
              <a:rPr lang="ar-IQ" sz="1400" dirty="0" err="1"/>
              <a:t>اساسه</a:t>
            </a:r>
            <a:r>
              <a:rPr lang="ar-IQ" sz="1400" dirty="0"/>
              <a:t> </a:t>
            </a:r>
            <a:r>
              <a:rPr lang="ar-IQ" sz="1400" dirty="0" err="1"/>
              <a:t>الزخرفي</a:t>
            </a:r>
            <a:r>
              <a:rPr lang="ar-IQ" sz="1400" dirty="0"/>
              <a:t> نباتي , يتكون من أوراق </a:t>
            </a:r>
            <a:r>
              <a:rPr lang="ar-IQ" sz="1400" dirty="0" err="1"/>
              <a:t>وحلزونات</a:t>
            </a:r>
            <a:r>
              <a:rPr lang="ar-IQ" sz="1400" dirty="0"/>
              <a:t> وتتميز بوجود الزهريات تخرج منها سيقان وفروع نباتية ( شكل 34) , وتتمثل مثل هذه الزهريات  في المجموعة الرابعة ذات الأساس المعماري . </a:t>
            </a:r>
          </a:p>
          <a:p>
            <a:pPr algn="r"/>
            <a:endParaRPr lang="ar-IQ" sz="1400" dirty="0"/>
          </a:p>
          <a:p>
            <a:pPr algn="r"/>
            <a:endParaRPr lang="ar-IQ" sz="1400" dirty="0"/>
          </a:p>
          <a:p>
            <a:pPr algn="r"/>
            <a:endParaRPr lang="ar-IQ" sz="1400" dirty="0"/>
          </a:p>
          <a:p>
            <a:pPr algn="r"/>
            <a:endParaRPr lang="ar-IQ" sz="1400" dirty="0"/>
          </a:p>
          <a:p>
            <a:pPr algn="r"/>
            <a:endParaRPr lang="ar-IQ" sz="1400" dirty="0"/>
          </a:p>
          <a:p>
            <a:pPr algn="r"/>
            <a:endParaRPr lang="ar-IQ" sz="1400" dirty="0"/>
          </a:p>
          <a:p>
            <a:endParaRPr lang="ar-IQ" sz="1400" dirty="0"/>
          </a:p>
          <a:p>
            <a:pPr algn="r"/>
            <a:endParaRPr lang="ar-IQ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t="7854" r="-202" b="32460"/>
          <a:stretch>
            <a:fillRect/>
          </a:stretch>
        </p:blipFill>
        <p:spPr bwMode="auto">
          <a:xfrm>
            <a:off x="0" y="142852"/>
            <a:ext cx="48953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06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39"/>
    </mc:Choice>
    <mc:Fallback xmlns="">
      <p:transition spd="slow" advTm="1662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628" y="0"/>
            <a:ext cx="39542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/>
              <a:t>المجموعة الثالثة : وهو شبيه بالمجموعة الثانية , </a:t>
            </a:r>
            <a:r>
              <a:rPr lang="ar-IQ" dirty="0" err="1"/>
              <a:t>لاكنها</a:t>
            </a:r>
            <a:r>
              <a:rPr lang="ar-IQ" dirty="0"/>
              <a:t> خالي من الزهريات . ( شكل 35) </a:t>
            </a:r>
          </a:p>
          <a:p>
            <a:endParaRPr lang="ar-IQ" dirty="0"/>
          </a:p>
          <a:p>
            <a:r>
              <a:rPr lang="ar-IQ" dirty="0"/>
              <a:t>المجموعة الرابعة : </a:t>
            </a:r>
            <a:r>
              <a:rPr lang="ar-IQ" dirty="0" err="1"/>
              <a:t>اساسها</a:t>
            </a:r>
            <a:r>
              <a:rPr lang="ar-IQ" dirty="0"/>
              <a:t> معماري على هيئة </a:t>
            </a:r>
            <a:r>
              <a:rPr lang="ar-IQ" dirty="0" err="1"/>
              <a:t>حنية</a:t>
            </a:r>
            <a:r>
              <a:rPr lang="ar-IQ" dirty="0"/>
              <a:t> مسطحة متوجة بعقد </a:t>
            </a:r>
            <a:r>
              <a:rPr lang="ar-IQ" dirty="0" err="1"/>
              <a:t>حدوة</a:t>
            </a:r>
            <a:r>
              <a:rPr lang="ar-IQ" dirty="0"/>
              <a:t> الفرس يرتكز على عمودين ( شكل 36) ويملا قوس العقد في أربع </a:t>
            </a:r>
            <a:r>
              <a:rPr lang="ar-IQ" dirty="0" err="1"/>
              <a:t>حنيات</a:t>
            </a:r>
            <a:r>
              <a:rPr lang="ar-IQ" dirty="0"/>
              <a:t> ضلوع </a:t>
            </a:r>
            <a:r>
              <a:rPr lang="ar-IQ" dirty="0" err="1"/>
              <a:t>أشعاعية</a:t>
            </a:r>
            <a:r>
              <a:rPr lang="ar-IQ" dirty="0"/>
              <a:t> صدفية الهيئة , وتوجد </a:t>
            </a:r>
            <a:r>
              <a:rPr lang="ar-IQ" dirty="0" err="1"/>
              <a:t>حنية</a:t>
            </a:r>
            <a:r>
              <a:rPr lang="ar-IQ" dirty="0"/>
              <a:t> خامسة يملا </a:t>
            </a:r>
            <a:r>
              <a:rPr lang="ar-IQ" dirty="0" err="1"/>
              <a:t>هقدها</a:t>
            </a:r>
            <a:r>
              <a:rPr lang="ar-IQ" dirty="0"/>
              <a:t> دائرة تتوسطها وردة هندسية ثمانية الفصوص . وأعمدة </a:t>
            </a:r>
            <a:r>
              <a:rPr lang="ar-IQ" dirty="0" err="1"/>
              <a:t>الحنيات</a:t>
            </a:r>
            <a:r>
              <a:rPr lang="ar-IQ" dirty="0"/>
              <a:t> ذات </a:t>
            </a:r>
            <a:r>
              <a:rPr lang="ar-IQ" dirty="0" err="1"/>
              <a:t>ابدان</a:t>
            </a:r>
            <a:r>
              <a:rPr lang="ar-IQ" dirty="0"/>
              <a:t> حلزونية تعلوها تيجان بهيئة بصلية تكونت من نصفي ورقة </a:t>
            </a:r>
            <a:r>
              <a:rPr lang="ar-IQ" dirty="0" err="1"/>
              <a:t>أكانثاس</a:t>
            </a:r>
            <a:r>
              <a:rPr lang="ar-IQ" dirty="0"/>
              <a:t> وهو تطور للتاج </a:t>
            </a:r>
            <a:r>
              <a:rPr lang="ar-IQ" dirty="0" err="1"/>
              <a:t>الكورنثي</a:t>
            </a:r>
            <a:r>
              <a:rPr lang="ar-IQ" dirty="0"/>
              <a:t> ( شكل 6 ) </a:t>
            </a:r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r>
              <a:rPr lang="ar-IQ" dirty="0"/>
              <a:t>ومن المرجح نسبة هذه </a:t>
            </a:r>
            <a:r>
              <a:rPr lang="ar-IQ" dirty="0" err="1"/>
              <a:t>الكسوات</a:t>
            </a:r>
            <a:r>
              <a:rPr lang="ar-IQ" dirty="0"/>
              <a:t> إلى أعمال الخليفة المهدي في المسجد </a:t>
            </a:r>
            <a:r>
              <a:rPr lang="ar-IQ" dirty="0" err="1"/>
              <a:t>الاقصى</a:t>
            </a:r>
            <a:r>
              <a:rPr lang="ar-IQ" dirty="0"/>
              <a:t> سنة 163 هجرية , </a:t>
            </a:r>
            <a:r>
              <a:rPr lang="ar-IQ" dirty="0" err="1"/>
              <a:t>واعيد</a:t>
            </a:r>
            <a:r>
              <a:rPr lang="ar-IQ" dirty="0"/>
              <a:t> وضعها في زمن الخليفة الفاطمي الظاهر . </a:t>
            </a:r>
          </a:p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0928" t="12712" r="16289" b="32626"/>
          <a:stretch>
            <a:fillRect/>
          </a:stretch>
        </p:blipFill>
        <p:spPr bwMode="auto">
          <a:xfrm>
            <a:off x="214282" y="214289"/>
            <a:ext cx="3500462" cy="627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198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00496" y="0"/>
            <a:ext cx="4972056" cy="6143644"/>
          </a:xfrm>
        </p:spPr>
        <p:txBody>
          <a:bodyPr>
            <a:normAutofit/>
          </a:bodyPr>
          <a:lstStyle/>
          <a:p>
            <a:pPr algn="r"/>
            <a:br>
              <a:rPr lang="ar-IQ" sz="1800" dirty="0"/>
            </a:br>
            <a:br>
              <a:rPr lang="ar-IQ" sz="1800" dirty="0"/>
            </a:br>
            <a:br>
              <a:rPr lang="ar-IQ" sz="1800" dirty="0"/>
            </a:br>
            <a:br>
              <a:rPr lang="ar-IQ" sz="1800" dirty="0"/>
            </a:br>
            <a:br>
              <a:rPr lang="ar-IQ" sz="1800" dirty="0"/>
            </a:br>
            <a:br>
              <a:rPr lang="ar-IQ" sz="1800" dirty="0"/>
            </a:br>
            <a:br>
              <a:rPr lang="ar-IQ" sz="1800" dirty="0"/>
            </a:br>
            <a:endParaRPr lang="ar-IQ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 l="8719" t="17309" r="28504" b="32696"/>
          <a:stretch>
            <a:fillRect/>
          </a:stretch>
        </p:blipFill>
        <p:spPr bwMode="auto">
          <a:xfrm>
            <a:off x="214282" y="184500"/>
            <a:ext cx="4071966" cy="66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00562" y="0"/>
            <a:ext cx="4433878" cy="5857916"/>
          </a:xfrm>
        </p:spPr>
        <p:txBody>
          <a:bodyPr>
            <a:normAutofit/>
          </a:bodyPr>
          <a:lstStyle/>
          <a:p>
            <a:pPr algn="r"/>
            <a:br>
              <a:rPr lang="ar-IQ" sz="1800" dirty="0"/>
            </a:br>
            <a:br>
              <a:rPr lang="ar-IQ" sz="1800" dirty="0"/>
            </a:br>
            <a:br>
              <a:rPr lang="ar-IQ" sz="1800" dirty="0"/>
            </a:br>
            <a:br>
              <a:rPr lang="ar-IQ" sz="1800" dirty="0"/>
            </a:br>
            <a:br>
              <a:rPr lang="ar-IQ" sz="1800" dirty="0"/>
            </a:br>
            <a:br>
              <a:rPr lang="ar-IQ" sz="1800" dirty="0"/>
            </a:br>
            <a:endParaRPr lang="ar-IQ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4791068" cy="4643470"/>
          </a:xfrm>
        </p:spPr>
        <p:txBody>
          <a:bodyPr>
            <a:normAutofit/>
          </a:bodyPr>
          <a:lstStyle/>
          <a:p>
            <a:pPr algn="r"/>
            <a:br>
              <a:rPr lang="ar-IQ" sz="1800" dirty="0"/>
            </a:br>
            <a:endParaRPr lang="ar-IQ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166</TotalTime>
  <Words>308</Words>
  <Application>Microsoft Office PowerPoint</Application>
  <PresentationFormat>عرض على الشاشة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أساسية</vt:lpstr>
      <vt:lpstr>   </vt:lpstr>
      <vt:lpstr>عرض تقديمي في PowerPoint</vt:lpstr>
      <vt:lpstr>       </vt:lpstr>
      <vt:lpstr>    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خطة الصف الرابع الاسلامي-  كورس اول – العمارة العربية الاسلامية في مصر   الاسبوع الاول /  / فتح العرب المسلمين لمصر و تأسيس مدينة الفسطاط  الاسبوع الثاني /  /   تخطيط وعمارة جامع عمر بن العاص ولإضافات التي اجريت عليه  الاسبوع الثالث  / / تأسيس مدينة القطائع  وتخطيط وعمارة وجامع احمد ابن طولون الاسبوع الرابع  / / جامع احمد بن طولون -  تأثيرات مدينة سامراء على مدينة القطائع – سمات العمارة المدنية الاسبوع الخامس / / تأسيس القاهرة وتحصينها  الاسبوع السادس  / /  الاسبوع   العناصر العمارية في العصر الفاطمي الاسبوع السابع / /   تخطيط وعمارة الجامع الازهر وعناصره الزخرفية  الاسبوع الثامن / /  تخطيط وعمارة جامع الحاكم الاسبوع التاسع / / تخطيط وعمارة مسجد السيدة رقية الاسبوع العاشر /  /  تخطيط وعمارة مسجد الصالح طلائع الاسبوع الحادي عشر /  / تخطيط وعمارة مسجد الاقمر الاسبوع الثاني عشر // دراسة الأضرحة الفاطمية /ضريح اللؤلؤة   الاسبوع الثالث عشر /  / دراسة تخطيط ضريح يحيى الشبيه الاسبوع الرابع عشر / /  تخطيط وعمارة ضريح السبع بنات  الاسبوع الخامس عشر / / سمات التخطيط العماري والزخرفي للعصر الفاطمي</dc:title>
  <dc:creator>ضياء</dc:creator>
  <cp:lastModifiedBy>مستخدم ضيف</cp:lastModifiedBy>
  <cp:revision>32</cp:revision>
  <dcterms:created xsi:type="dcterms:W3CDTF">2020-12-06T05:05:58Z</dcterms:created>
  <dcterms:modified xsi:type="dcterms:W3CDTF">2025-02-03T14:30:23Z</dcterms:modified>
</cp:coreProperties>
</file>