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05/08/1446</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05/08/1446</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05/08/1446</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05/08/1446</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05/08/1446</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07504" y="116632"/>
            <a:ext cx="8856984" cy="6336704"/>
          </a:xfrm>
        </p:spPr>
        <p:txBody>
          <a:bodyPr/>
          <a:lstStyle/>
          <a:p>
            <a:r>
              <a:rPr lang="ar-IQ" dirty="0">
                <a:solidFill>
                  <a:schemeClr val="tx1"/>
                </a:solidFill>
              </a:rPr>
              <a:t>الخدمات </a:t>
            </a:r>
            <a:r>
              <a:rPr lang="ar-IQ" dirty="0" smtClean="0">
                <a:solidFill>
                  <a:schemeClr val="tx1"/>
                </a:solidFill>
              </a:rPr>
              <a:t>المصرفية الإلكترونية</a:t>
            </a:r>
          </a:p>
          <a:p>
            <a:pPr algn="r"/>
            <a:r>
              <a:rPr lang="ar-IQ" dirty="0">
                <a:solidFill>
                  <a:schemeClr val="tx1"/>
                </a:solidFill>
              </a:rPr>
              <a:t>تُحدث الخدمات المصرفية الإلكترونية ثورة في المعاملات المالية، حيث توفر حلولًا مصرفية فعّالة وآمنة ومريحة للأفراد والشركات. تعتمد هذه الخدمات على تقنيات متقدمة لتبسيط العمليات المصرفية وتعزيز تجربة المستخدم. تشمل الخدمات المصرفية الإلكترونية الرئيسية: الخدمات المصرفية عبر الإنترنت، خدمات أجهزة الصراف الآلي وبطاقات الخصم، الخدمات المصرفية عبر الهاتف، الخدمات المصرفية عبر الرسائل النصية، والخدمات المصرفية المتنقلة. يقدم هذا المستند فحصًا تفصيليًا لهذه الخدمات، ووظائفها، وتأثيرها على التجارة الإلكترونية الحديثة.</a:t>
            </a:r>
          </a:p>
        </p:txBody>
      </p:sp>
    </p:spTree>
    <p:extLst>
      <p:ext uri="{BB962C8B-B14F-4D97-AF65-F5344CB8AC3E}">
        <p14:creationId xmlns:p14="http://schemas.microsoft.com/office/powerpoint/2010/main" val="550944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858000"/>
          </a:xfrm>
        </p:spPr>
        <p:txBody>
          <a:bodyPr>
            <a:normAutofit/>
          </a:bodyPr>
          <a:lstStyle/>
          <a:p>
            <a:pPr marL="0" indent="0">
              <a:buNone/>
            </a:pPr>
            <a:r>
              <a:rPr lang="ar-IQ" dirty="0"/>
              <a:t>الخدمات المصرفية عبر </a:t>
            </a:r>
            <a:r>
              <a:rPr lang="ar-IQ" dirty="0" smtClean="0"/>
              <a:t>الإنترنت :</a:t>
            </a:r>
          </a:p>
          <a:p>
            <a:pPr marL="0" indent="0">
              <a:buNone/>
            </a:pPr>
            <a:r>
              <a:rPr lang="ar-IQ" sz="2400" dirty="0" smtClean="0"/>
              <a:t>تتيح </a:t>
            </a:r>
            <a:r>
              <a:rPr lang="ar-IQ" sz="2400" dirty="0"/>
              <a:t>الخدمات المصرفية عبر </a:t>
            </a:r>
            <a:r>
              <a:rPr lang="ar-IQ" sz="2400" dirty="0" smtClean="0"/>
              <a:t>الإنترنت، </a:t>
            </a:r>
            <a:r>
              <a:rPr lang="ar-IQ" sz="2400" dirty="0"/>
              <a:t>للعملاء الوصول إلى حساباتهم المالية وإدارتها من خلال موقع البنك الإلكتروني أو تطبيقه المحمول. تشمل هذه الخدمة وظائف متعددة، منها</a:t>
            </a:r>
            <a:r>
              <a:rPr lang="ar-IQ" sz="2400" dirty="0" smtClean="0"/>
              <a:t>:</a:t>
            </a:r>
          </a:p>
          <a:p>
            <a:pPr marL="514350" indent="-514350">
              <a:buFont typeface="+mj-lt"/>
              <a:buAutoNum type="arabicPeriod"/>
            </a:pPr>
            <a:r>
              <a:rPr lang="ar-IQ" sz="2400" dirty="0" smtClean="0"/>
              <a:t>تحويل </a:t>
            </a:r>
            <a:r>
              <a:rPr lang="ar-IQ" sz="2400" dirty="0"/>
              <a:t>الأموال: تمكين المعاملات داخل البنك وبين البنوك</a:t>
            </a:r>
            <a:r>
              <a:rPr lang="ar-IQ" sz="2400" dirty="0" smtClean="0"/>
              <a:t>.</a:t>
            </a:r>
          </a:p>
          <a:p>
            <a:pPr marL="514350" indent="-514350">
              <a:buFont typeface="+mj-lt"/>
              <a:buAutoNum type="arabicPeriod"/>
            </a:pPr>
            <a:r>
              <a:rPr lang="ar-IQ" sz="2400" dirty="0" smtClean="0"/>
              <a:t>دفع </a:t>
            </a:r>
            <a:r>
              <a:rPr lang="ar-IQ" sz="2400" dirty="0"/>
              <a:t>الفواتير: تسهيل دفع فواتير الخدمات، وبطاقات الائتمان، </a:t>
            </a:r>
            <a:r>
              <a:rPr lang="ar-IQ" sz="2400" dirty="0" smtClean="0"/>
              <a:t>والاشتراكات .</a:t>
            </a:r>
          </a:p>
          <a:p>
            <a:pPr marL="514350" indent="-514350">
              <a:buFont typeface="+mj-lt"/>
              <a:buAutoNum type="arabicPeriod"/>
            </a:pPr>
            <a:r>
              <a:rPr lang="ar-IQ" sz="2400" dirty="0" smtClean="0"/>
              <a:t>إدارة </a:t>
            </a:r>
            <a:r>
              <a:rPr lang="ar-IQ" sz="2400" dirty="0"/>
              <a:t>الحساب: السماح للمستخدمين بعرض تفاصيل الحساب، والتحقق من الأرصدة، </a:t>
            </a:r>
            <a:r>
              <a:rPr lang="ar-IQ" sz="2400" dirty="0" smtClean="0"/>
              <a:t>وتنزيل الكشوفات .</a:t>
            </a:r>
          </a:p>
          <a:p>
            <a:pPr marL="514350" indent="-514350">
              <a:buFont typeface="+mj-lt"/>
              <a:buAutoNum type="arabicPeriod"/>
            </a:pPr>
            <a:r>
              <a:rPr lang="ar-IQ" sz="2400" dirty="0" smtClean="0"/>
              <a:t>تقديم </a:t>
            </a:r>
            <a:r>
              <a:rPr lang="ar-IQ" sz="2400" dirty="0"/>
              <a:t>طلبات القروض: تمكين المستخدمين من التقدم بطلبات للحصول على قروض شخصية، أو سكنية، أو سيارات رقميًا</a:t>
            </a:r>
            <a:r>
              <a:rPr lang="ar-IQ" sz="2400" dirty="0" smtClean="0"/>
              <a:t>.</a:t>
            </a:r>
          </a:p>
          <a:p>
            <a:pPr marL="514350" indent="-514350">
              <a:buFont typeface="+mj-lt"/>
              <a:buAutoNum type="arabicPeriod"/>
            </a:pPr>
            <a:r>
              <a:rPr lang="ar-IQ" sz="2400" dirty="0" smtClean="0"/>
              <a:t>خدمات </a:t>
            </a:r>
            <a:r>
              <a:rPr lang="ar-IQ" sz="2400" dirty="0"/>
              <a:t>الاستثمار: توفير الوصول إلى تداول الأسهم، وصناديق الاستثمار المشتركة، وإدارة </a:t>
            </a:r>
            <a:r>
              <a:rPr lang="ar-IQ" sz="2400" dirty="0" smtClean="0"/>
              <a:t>الثروات .</a:t>
            </a:r>
          </a:p>
          <a:p>
            <a:pPr marL="514350" indent="-514350">
              <a:buFont typeface="+mj-lt"/>
              <a:buAutoNum type="arabicPeriod"/>
            </a:pPr>
            <a:r>
              <a:rPr lang="ar-IQ" sz="2400" dirty="0" smtClean="0"/>
              <a:t>ميزات </a:t>
            </a:r>
            <a:r>
              <a:rPr lang="ar-IQ" sz="2400" dirty="0"/>
              <a:t>الأمان: تضمين التشفير، والمصادقة الثنائية، والتحقق </a:t>
            </a:r>
            <a:r>
              <a:rPr lang="ar-IQ" sz="2400" dirty="0" smtClean="0"/>
              <a:t>البيو متري </a:t>
            </a:r>
            <a:r>
              <a:rPr lang="ar-IQ" sz="2400" dirty="0"/>
              <a:t>لحماية حسابات المستخدمين.</a:t>
            </a:r>
          </a:p>
        </p:txBody>
      </p:sp>
    </p:spTree>
    <p:extLst>
      <p:ext uri="{BB962C8B-B14F-4D97-AF65-F5344CB8AC3E}">
        <p14:creationId xmlns:p14="http://schemas.microsoft.com/office/powerpoint/2010/main" val="1299186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741368"/>
          </a:xfrm>
        </p:spPr>
        <p:txBody>
          <a:bodyPr/>
          <a:lstStyle/>
          <a:p>
            <a:pPr marL="0" indent="0">
              <a:buNone/>
            </a:pPr>
            <a:r>
              <a:rPr lang="ar-IQ" dirty="0">
                <a:solidFill>
                  <a:schemeClr val="tx2"/>
                </a:solidFill>
              </a:rPr>
              <a:t>خدمات أجهزة الصراف الآلي وبطاقات </a:t>
            </a:r>
            <a:r>
              <a:rPr lang="ar-IQ" dirty="0" smtClean="0">
                <a:solidFill>
                  <a:schemeClr val="tx2"/>
                </a:solidFill>
              </a:rPr>
              <a:t>الخصم :</a:t>
            </a:r>
          </a:p>
          <a:p>
            <a:pPr marL="0" indent="0">
              <a:buNone/>
            </a:pPr>
            <a:r>
              <a:rPr lang="ar-IQ" sz="2800" dirty="0" smtClean="0"/>
              <a:t>توفر </a:t>
            </a:r>
            <a:r>
              <a:rPr lang="ar-IQ" sz="2800" dirty="0"/>
              <a:t>أجهزة الصراف الآلي وبطاقات الخصم تجربة مصرفية سلسة وخالية من النقد. تشمل الجوانب الرئيسية</a:t>
            </a:r>
            <a:r>
              <a:rPr lang="ar-IQ" sz="2800" dirty="0" smtClean="0"/>
              <a:t>:</a:t>
            </a:r>
          </a:p>
          <a:p>
            <a:pPr marL="514350" indent="-514350">
              <a:buFont typeface="+mj-lt"/>
              <a:buAutoNum type="arabicPeriod"/>
            </a:pPr>
            <a:r>
              <a:rPr lang="ar-IQ" sz="2800" dirty="0" smtClean="0"/>
              <a:t>السحب </a:t>
            </a:r>
            <a:r>
              <a:rPr lang="ar-IQ" sz="2800" dirty="0"/>
              <a:t>والإيداع النقدي: تتيح أجهزة الصراف الآلي الوصول إلى النقد وخدمات الإيداع على مدار الساعة</a:t>
            </a:r>
            <a:r>
              <a:rPr lang="ar-IQ" sz="2800" dirty="0" smtClean="0"/>
              <a:t>.</a:t>
            </a:r>
          </a:p>
          <a:p>
            <a:pPr marL="514350" indent="-514350">
              <a:buFont typeface="+mj-lt"/>
              <a:buAutoNum type="arabicPeriod"/>
            </a:pPr>
            <a:r>
              <a:rPr lang="ar-IQ" sz="2800" dirty="0" smtClean="0"/>
              <a:t>المدفوعات </a:t>
            </a:r>
            <a:r>
              <a:rPr lang="ar-IQ" sz="2800" dirty="0"/>
              <a:t>بالبطاقة: تمكّن بطاقات الخصم من إجراء معاملات آمنة في المتاجر وعند التجار عبر الإنترنت</a:t>
            </a:r>
            <a:r>
              <a:rPr lang="ar-IQ" sz="2800" dirty="0" smtClean="0"/>
              <a:t>.</a:t>
            </a:r>
          </a:p>
          <a:p>
            <a:pPr marL="514350" indent="-514350">
              <a:buFont typeface="+mj-lt"/>
              <a:buAutoNum type="arabicPeriod"/>
            </a:pPr>
            <a:r>
              <a:rPr lang="ar-IQ" sz="2800" dirty="0" smtClean="0"/>
              <a:t>المدفوعات </a:t>
            </a:r>
            <a:r>
              <a:rPr lang="ar-IQ" sz="2800" dirty="0" err="1"/>
              <a:t>اللاتلامسية</a:t>
            </a:r>
            <a:r>
              <a:rPr lang="ar-IQ" sz="2800" dirty="0"/>
              <a:t>: تسمح البطاقات الممكّنة بتقنية </a:t>
            </a:r>
            <a:r>
              <a:rPr lang="en-US" sz="2800" dirty="0"/>
              <a:t>NFC </a:t>
            </a:r>
            <a:r>
              <a:rPr lang="ar-IQ" sz="2800" dirty="0"/>
              <a:t>بإجراء معاملات سريعة وبدون تلامس</a:t>
            </a:r>
            <a:r>
              <a:rPr lang="ar-IQ" sz="2800" dirty="0" smtClean="0"/>
              <a:t>.</a:t>
            </a:r>
          </a:p>
          <a:p>
            <a:pPr marL="514350" indent="-514350">
              <a:buFont typeface="+mj-lt"/>
              <a:buAutoNum type="arabicPeriod"/>
            </a:pPr>
            <a:r>
              <a:rPr lang="ar-IQ" sz="2800" dirty="0" smtClean="0"/>
              <a:t>الحماية </a:t>
            </a:r>
            <a:r>
              <a:rPr lang="ar-IQ" sz="2800" dirty="0"/>
              <a:t>من الاحتيال: تساعد ميزات الأمان المتقدمة مثل تقنية الشريحة </a:t>
            </a:r>
            <a:r>
              <a:rPr lang="en-US" sz="2800" dirty="0"/>
              <a:t>EMV </a:t>
            </a:r>
            <a:r>
              <a:rPr lang="ar-IQ" sz="2800" dirty="0"/>
              <a:t>والتنبيهات على المعاملات في منع الاحتيال.</a:t>
            </a:r>
            <a:endParaRPr lang="ar-IQ" dirty="0"/>
          </a:p>
        </p:txBody>
      </p:sp>
    </p:spTree>
    <p:extLst>
      <p:ext uri="{BB962C8B-B14F-4D97-AF65-F5344CB8AC3E}">
        <p14:creationId xmlns:p14="http://schemas.microsoft.com/office/powerpoint/2010/main" val="202890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0"/>
            <a:ext cx="8229600" cy="6669360"/>
          </a:xfrm>
        </p:spPr>
        <p:txBody>
          <a:bodyPr/>
          <a:lstStyle/>
          <a:p>
            <a:pPr marL="0" indent="0">
              <a:buNone/>
            </a:pPr>
            <a:r>
              <a:rPr lang="ar-IQ" dirty="0">
                <a:solidFill>
                  <a:schemeClr val="tx2"/>
                </a:solidFill>
              </a:rPr>
              <a:t>الخدمات المصرفية عبر </a:t>
            </a:r>
            <a:r>
              <a:rPr lang="ar-IQ" dirty="0" smtClean="0">
                <a:solidFill>
                  <a:schemeClr val="tx2"/>
                </a:solidFill>
              </a:rPr>
              <a:t>الهاتف </a:t>
            </a:r>
          </a:p>
          <a:p>
            <a:pPr marL="0" indent="0">
              <a:buNone/>
            </a:pPr>
            <a:r>
              <a:rPr lang="ar-IQ" sz="2800" dirty="0" smtClean="0"/>
              <a:t>الخدمات </a:t>
            </a:r>
            <a:r>
              <a:rPr lang="ar-IQ" sz="2800" dirty="0"/>
              <a:t>المصرفية عبر الهاتف هي خدمة تتيح للمستخدمين الوصول إلى الخدمات المصرفية من خلال</a:t>
            </a:r>
            <a:r>
              <a:rPr lang="ar-IQ" sz="2800" dirty="0" smtClean="0"/>
              <a:t>:</a:t>
            </a:r>
          </a:p>
          <a:p>
            <a:pPr marL="514350" indent="-514350">
              <a:buFont typeface="+mj-lt"/>
              <a:buAutoNum type="arabicPeriod"/>
            </a:pPr>
            <a:r>
              <a:rPr lang="ar-IQ" sz="2800" dirty="0" smtClean="0"/>
              <a:t>أنظمة </a:t>
            </a:r>
            <a:r>
              <a:rPr lang="ar-IQ" sz="2800" dirty="0"/>
              <a:t>الاستجابة الصوتية التفاعلية (</a:t>
            </a:r>
            <a:r>
              <a:rPr lang="en-US" sz="2800" dirty="0"/>
              <a:t>IVR): </a:t>
            </a:r>
            <a:r>
              <a:rPr lang="ar-IQ" sz="2800" dirty="0"/>
              <a:t>يتنقل المستخدمون عبر قوائم آلية لإجراء المعاملات والاستفسارات</a:t>
            </a:r>
            <a:r>
              <a:rPr lang="ar-IQ" sz="2800" dirty="0" smtClean="0"/>
              <a:t>.</a:t>
            </a:r>
          </a:p>
          <a:p>
            <a:pPr marL="514350" indent="-514350">
              <a:buFont typeface="+mj-lt"/>
              <a:buAutoNum type="arabicPeriod"/>
            </a:pPr>
            <a:r>
              <a:rPr lang="ar-IQ" sz="2800" dirty="0" smtClean="0"/>
              <a:t>دعم </a:t>
            </a:r>
            <a:r>
              <a:rPr lang="ar-IQ" sz="2800" dirty="0"/>
              <a:t>العملاء: يساعد الممثلون المباشرون المستخدمين في العمليات المصرفية</a:t>
            </a:r>
            <a:r>
              <a:rPr lang="ar-IQ" sz="2800" dirty="0" smtClean="0"/>
              <a:t>.</a:t>
            </a:r>
          </a:p>
          <a:p>
            <a:pPr marL="514350" indent="-514350">
              <a:buFont typeface="+mj-lt"/>
              <a:buAutoNum type="arabicPeriod"/>
            </a:pPr>
            <a:r>
              <a:rPr lang="ar-IQ" sz="2800" dirty="0" smtClean="0"/>
              <a:t>المعاملات </a:t>
            </a:r>
            <a:r>
              <a:rPr lang="ar-IQ" sz="2800" dirty="0"/>
              <a:t>الآمنة: تقوم بعض البنوك بتنفيذ التعرف على الصوت والمصادقة باستخدام رقم التعريف الشخصي لمزيد من الأمان</a:t>
            </a:r>
            <a:r>
              <a:rPr lang="ar-IQ" dirty="0"/>
              <a:t>.</a:t>
            </a:r>
          </a:p>
        </p:txBody>
      </p:sp>
    </p:spTree>
    <p:extLst>
      <p:ext uri="{BB962C8B-B14F-4D97-AF65-F5344CB8AC3E}">
        <p14:creationId xmlns:p14="http://schemas.microsoft.com/office/powerpoint/2010/main" val="751668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741368"/>
          </a:xfrm>
        </p:spPr>
        <p:txBody>
          <a:bodyPr/>
          <a:lstStyle/>
          <a:p>
            <a:pPr marL="0" indent="0">
              <a:buNone/>
            </a:pPr>
            <a:r>
              <a:rPr lang="ar-IQ" dirty="0">
                <a:solidFill>
                  <a:schemeClr val="tx2"/>
                </a:solidFill>
              </a:rPr>
              <a:t>الخدمات المصرفية عبر الرسائل </a:t>
            </a:r>
            <a:r>
              <a:rPr lang="ar-IQ" dirty="0" smtClean="0">
                <a:solidFill>
                  <a:schemeClr val="tx2"/>
                </a:solidFill>
              </a:rPr>
              <a:t>النصية</a:t>
            </a:r>
          </a:p>
          <a:p>
            <a:pPr marL="0" indent="0">
              <a:buNone/>
            </a:pPr>
            <a:r>
              <a:rPr lang="ar-IQ" sz="2400" dirty="0" smtClean="0"/>
              <a:t>توفر </a:t>
            </a:r>
            <a:r>
              <a:rPr lang="ar-IQ" sz="2400" dirty="0"/>
              <a:t>الخدمات المصرفية عبر الرسائل النصية وظائف مصرفية عبر الرسائل النصية، مما يجعلها أداة فعّالة للمستخدمين الذين لا يتوفر لديهم اتصال بالإنترنت. تشمل الميزات الأساسية</a:t>
            </a:r>
            <a:r>
              <a:rPr lang="ar-IQ" sz="2400" dirty="0" smtClean="0"/>
              <a:t>:</a:t>
            </a:r>
          </a:p>
          <a:p>
            <a:pPr marL="514350" indent="-514350">
              <a:buFont typeface="+mj-lt"/>
              <a:buAutoNum type="arabicPeriod"/>
            </a:pPr>
            <a:r>
              <a:rPr lang="ar-IQ" sz="2400" dirty="0" smtClean="0"/>
              <a:t>الاستفسار </a:t>
            </a:r>
            <a:r>
              <a:rPr lang="ar-IQ" sz="2400" dirty="0"/>
              <a:t>عن الرصيد: يمكن للمستخدمين التحقق من أرصدة حساباتهم على الفور</a:t>
            </a:r>
            <a:r>
              <a:rPr lang="ar-IQ" sz="2400" dirty="0" smtClean="0"/>
              <a:t>.</a:t>
            </a:r>
          </a:p>
          <a:p>
            <a:pPr marL="514350" indent="-514350">
              <a:buFont typeface="+mj-lt"/>
              <a:buAutoNum type="arabicPeriod"/>
            </a:pPr>
            <a:r>
              <a:rPr lang="ar-IQ" sz="2400" dirty="0" smtClean="0"/>
              <a:t>تنبيهات </a:t>
            </a:r>
            <a:r>
              <a:rPr lang="ar-IQ" sz="2400" dirty="0"/>
              <a:t>المعاملات: إشعارات بالسحوبات، والإيداعات، ودفع الفواتير</a:t>
            </a:r>
            <a:r>
              <a:rPr lang="ar-IQ" sz="2400" dirty="0" smtClean="0"/>
              <a:t>.</a:t>
            </a:r>
          </a:p>
          <a:p>
            <a:pPr marL="514350" indent="-514350">
              <a:buFont typeface="+mj-lt"/>
              <a:buAutoNum type="arabicPeriod"/>
            </a:pPr>
            <a:r>
              <a:rPr lang="ar-IQ" sz="2400" dirty="0" smtClean="0"/>
              <a:t>الكشوفات </a:t>
            </a:r>
            <a:r>
              <a:rPr lang="ar-IQ" sz="2400" dirty="0"/>
              <a:t>المصغرة: ملخصات قصيرة للمعاملات الأخيرة</a:t>
            </a:r>
            <a:r>
              <a:rPr lang="ar-IQ" sz="2400" dirty="0" smtClean="0"/>
              <a:t>.</a:t>
            </a:r>
          </a:p>
          <a:p>
            <a:pPr marL="514350" indent="-514350">
              <a:buFont typeface="+mj-lt"/>
              <a:buAutoNum type="arabicPeriod"/>
            </a:pPr>
            <a:r>
              <a:rPr lang="ar-IQ" sz="2400" dirty="0" smtClean="0"/>
              <a:t>طلبات </a:t>
            </a:r>
            <a:r>
              <a:rPr lang="ar-IQ" sz="2400" dirty="0"/>
              <a:t>إدارة الحساب: يمكن للمستخدمين طلب خدمات مثل إصدار دفتر شيكات والاستفسار عن أسعار الفائدة</a:t>
            </a:r>
            <a:r>
              <a:rPr lang="ar-IQ" dirty="0"/>
              <a:t>.</a:t>
            </a:r>
          </a:p>
        </p:txBody>
      </p:sp>
    </p:spTree>
    <p:extLst>
      <p:ext uri="{BB962C8B-B14F-4D97-AF65-F5344CB8AC3E}">
        <p14:creationId xmlns:p14="http://schemas.microsoft.com/office/powerpoint/2010/main" val="683562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16632"/>
            <a:ext cx="8229600" cy="6741368"/>
          </a:xfrm>
        </p:spPr>
        <p:txBody>
          <a:bodyPr>
            <a:normAutofit/>
          </a:bodyPr>
          <a:lstStyle/>
          <a:p>
            <a:pPr marL="0" indent="0">
              <a:buNone/>
            </a:pPr>
            <a:r>
              <a:rPr lang="ar-IQ" dirty="0">
                <a:solidFill>
                  <a:schemeClr val="tx2"/>
                </a:solidFill>
              </a:rPr>
              <a:t>الخدمات المصرفية </a:t>
            </a:r>
            <a:r>
              <a:rPr lang="ar-IQ" dirty="0" smtClean="0">
                <a:solidFill>
                  <a:schemeClr val="tx2"/>
                </a:solidFill>
              </a:rPr>
              <a:t>المتنقلة</a:t>
            </a:r>
          </a:p>
          <a:p>
            <a:pPr marL="0" indent="0">
              <a:buNone/>
            </a:pPr>
            <a:r>
              <a:rPr lang="ar-IQ" sz="2400" dirty="0" smtClean="0"/>
              <a:t>تقدم </a:t>
            </a:r>
            <a:r>
              <a:rPr lang="ar-IQ" sz="2400" dirty="0"/>
              <a:t>تطبيقات الخدمات المصرفية المتنقلة مجموعة شاملة من الخدمات عبر الهواتف الذكية. تشمل الوظائف الرئيسية</a:t>
            </a:r>
            <a:r>
              <a:rPr lang="ar-IQ" sz="2400" dirty="0" smtClean="0"/>
              <a:t>:</a:t>
            </a:r>
          </a:p>
          <a:p>
            <a:pPr marL="514350" indent="-514350">
              <a:buFont typeface="+mj-lt"/>
              <a:buAutoNum type="arabicPeriod"/>
            </a:pPr>
            <a:r>
              <a:rPr lang="ar-IQ" sz="2400" dirty="0" smtClean="0"/>
              <a:t>المدفوعات </a:t>
            </a:r>
            <a:r>
              <a:rPr lang="ar-IQ" sz="2400" dirty="0"/>
              <a:t>المتنقلة: يمكن للمستخدمين إجراء مدفوعات سريعة عبر المحافظ الرقمية وواجهة المدفوعات الموحدة </a:t>
            </a:r>
            <a:r>
              <a:rPr lang="ar-IQ" sz="2400" dirty="0" smtClean="0"/>
              <a:t>(</a:t>
            </a:r>
            <a:endParaRPr lang="en-US" sz="2400" dirty="0" smtClean="0"/>
          </a:p>
          <a:p>
            <a:pPr marL="514350" indent="-514350">
              <a:buFont typeface="+mj-lt"/>
              <a:buAutoNum type="arabicPeriod"/>
            </a:pPr>
            <a:r>
              <a:rPr lang="en-US" sz="2400" dirty="0" smtClean="0"/>
              <a:t>UPI</a:t>
            </a:r>
            <a:r>
              <a:rPr lang="en-US" sz="2400" dirty="0"/>
              <a:t>).</a:t>
            </a:r>
            <a:r>
              <a:rPr lang="ar-IQ" sz="2400" dirty="0"/>
              <a:t>تحويل الأموال: تحويلات مالية فورية باستخدام خدمات </a:t>
            </a:r>
            <a:r>
              <a:rPr lang="en-US" sz="2400" dirty="0"/>
              <a:t>IMPS، </a:t>
            </a:r>
            <a:r>
              <a:rPr lang="ar-IQ" sz="2400" dirty="0"/>
              <a:t>و</a:t>
            </a:r>
            <a:r>
              <a:rPr lang="en-US" sz="2400" dirty="0"/>
              <a:t>NEFT، </a:t>
            </a:r>
            <a:r>
              <a:rPr lang="ar-IQ" sz="2400" dirty="0"/>
              <a:t>أو </a:t>
            </a:r>
            <a:r>
              <a:rPr lang="en-US" sz="2400" dirty="0" smtClean="0"/>
              <a:t>RTGS</a:t>
            </a:r>
          </a:p>
          <a:p>
            <a:pPr marL="514350" indent="-514350">
              <a:buFont typeface="+mj-lt"/>
              <a:buAutoNum type="arabicPeriod"/>
            </a:pPr>
            <a:r>
              <a:rPr lang="en-US" sz="2400" dirty="0" smtClean="0"/>
              <a:t>.</a:t>
            </a:r>
            <a:r>
              <a:rPr lang="ar-IQ" sz="2400" dirty="0"/>
              <a:t>خدمات القروض والائتمان: تقديم وإدارة القروض الشخصية والتجارية</a:t>
            </a:r>
            <a:r>
              <a:rPr lang="ar-IQ" sz="2400" dirty="0" smtClean="0"/>
              <a:t>.</a:t>
            </a:r>
          </a:p>
          <a:p>
            <a:pPr marL="514350" indent="-514350">
              <a:buFont typeface="+mj-lt"/>
              <a:buAutoNum type="arabicPeriod"/>
            </a:pPr>
            <a:r>
              <a:rPr lang="ar-IQ" sz="2400" dirty="0" smtClean="0"/>
              <a:t>أدوات </a:t>
            </a:r>
            <a:r>
              <a:rPr lang="ar-IQ" sz="2400" dirty="0"/>
              <a:t>التخطيط المالي: إعداد الميزانيات، وتحليلات الإنفاق، وتتبع الاستثمارات</a:t>
            </a:r>
            <a:r>
              <a:rPr lang="ar-IQ" sz="2400" dirty="0" smtClean="0"/>
              <a:t>.</a:t>
            </a:r>
          </a:p>
          <a:p>
            <a:pPr marL="514350" indent="-514350">
              <a:buFont typeface="+mj-lt"/>
              <a:buAutoNum type="arabicPeriod"/>
            </a:pPr>
            <a:r>
              <a:rPr lang="ar-IQ" sz="2400" dirty="0" smtClean="0"/>
              <a:t>المصادقة </a:t>
            </a:r>
            <a:r>
              <a:rPr lang="ar-IQ" sz="2400" dirty="0" smtClean="0"/>
              <a:t>البيو مترية: </a:t>
            </a:r>
            <a:r>
              <a:rPr lang="ar-IQ" sz="2400" dirty="0"/>
              <a:t>تعزيز الأمان من خلال بصمة الإصبع والتعرف على الوجه</a:t>
            </a:r>
            <a:r>
              <a:rPr lang="ar-IQ" dirty="0"/>
              <a:t>.</a:t>
            </a:r>
          </a:p>
        </p:txBody>
      </p:sp>
    </p:spTree>
    <p:extLst>
      <p:ext uri="{BB962C8B-B14F-4D97-AF65-F5344CB8AC3E}">
        <p14:creationId xmlns:p14="http://schemas.microsoft.com/office/powerpoint/2010/main" val="1683146920"/>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538</Words>
  <Application>Microsoft Office PowerPoint</Application>
  <PresentationFormat>عرض على الشاشة (3:4)‏</PresentationFormat>
  <Paragraphs>34</Paragraphs>
  <Slides>6</Slides>
  <Notes>0</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سمة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TECHNO</dc:creator>
  <cp:lastModifiedBy>Maher</cp:lastModifiedBy>
  <cp:revision>6</cp:revision>
  <dcterms:created xsi:type="dcterms:W3CDTF">2025-02-03T07:04:23Z</dcterms:created>
  <dcterms:modified xsi:type="dcterms:W3CDTF">2025-02-03T07:41:51Z</dcterms:modified>
</cp:coreProperties>
</file>