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8A8C7B61-8D05-4441-A1DF-BEE984046521}" type="datetimeFigureOut">
              <a:rPr lang="ar-IQ" smtClean="0"/>
              <a:pPr/>
              <a:t>05/08/1446</a:t>
            </a:fld>
            <a:endParaRPr lang="ar-IQ"/>
          </a:p>
        </p:txBody>
      </p:sp>
      <p:sp>
        <p:nvSpPr>
          <p:cNvPr id="5" name="Footer Placeholder 4"/>
          <p:cNvSpPr>
            <a:spLocks noGrp="1"/>
          </p:cNvSpPr>
          <p:nvPr>
            <p:ph type="ftr" sz="quarter" idx="11"/>
          </p:nvPr>
        </p:nvSpPr>
        <p:spPr/>
        <p:txBody>
          <a:bodyPr/>
          <a:lstStyle/>
          <a:p>
            <a:endParaRPr lang="ar-IQ"/>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D7885FC-8CE6-42A5-8B64-D6195454E41D}"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8A8C7B61-8D05-4441-A1DF-BEE984046521}" type="datetimeFigureOut">
              <a:rPr lang="ar-IQ" smtClean="0"/>
              <a:pPr/>
              <a:t>05/08/1446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D7885FC-8CE6-42A5-8B64-D6195454E41D}"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8A8C7B61-8D05-4441-A1DF-BEE984046521}" type="datetimeFigureOut">
              <a:rPr lang="ar-IQ" smtClean="0"/>
              <a:pPr/>
              <a:t>05/08/1446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D7885FC-8CE6-42A5-8B64-D6195454E41D}"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A8C7B61-8D05-4441-A1DF-BEE984046521}" type="datetimeFigureOut">
              <a:rPr lang="ar-IQ" smtClean="0"/>
              <a:pPr/>
              <a:t>05/08/1446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D7885FC-8CE6-42A5-8B64-D6195454E41D}"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8A8C7B61-8D05-4441-A1DF-BEE984046521}" type="datetimeFigureOut">
              <a:rPr lang="ar-IQ" smtClean="0"/>
              <a:pPr/>
              <a:t>05/08/1446</a:t>
            </a:fld>
            <a:endParaRPr lang="ar-IQ"/>
          </a:p>
        </p:txBody>
      </p:sp>
      <p:sp>
        <p:nvSpPr>
          <p:cNvPr id="8" name="Slide Number Placeholder 7"/>
          <p:cNvSpPr>
            <a:spLocks noGrp="1"/>
          </p:cNvSpPr>
          <p:nvPr>
            <p:ph type="sldNum" sz="quarter" idx="11"/>
          </p:nvPr>
        </p:nvSpPr>
        <p:spPr/>
        <p:txBody>
          <a:bodyPr/>
          <a:lstStyle/>
          <a:p>
            <a:fld id="{0D7885FC-8CE6-42A5-8B64-D6195454E41D}" type="slidenum">
              <a:rPr lang="ar-IQ" smtClean="0"/>
              <a:pPr/>
              <a:t>‹#›</a:t>
            </a:fld>
            <a:endParaRPr lang="ar-IQ"/>
          </a:p>
        </p:txBody>
      </p:sp>
      <p:sp>
        <p:nvSpPr>
          <p:cNvPr id="9" name="Footer Placeholder 8"/>
          <p:cNvSpPr>
            <a:spLocks noGrp="1"/>
          </p:cNvSpPr>
          <p:nvPr>
            <p:ph type="ftr" sz="quarter" idx="12"/>
          </p:nvPr>
        </p:nvSpPr>
        <p:spPr/>
        <p:txBody>
          <a:bodyPr/>
          <a:lstStyle/>
          <a:p>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A8C7B61-8D05-4441-A1DF-BEE984046521}" type="datetimeFigureOut">
              <a:rPr lang="ar-IQ" smtClean="0"/>
              <a:pPr/>
              <a:t>05/08/1446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D7885FC-8CE6-42A5-8B64-D6195454E41D}"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A8C7B61-8D05-4441-A1DF-BEE984046521}" type="datetimeFigureOut">
              <a:rPr lang="ar-IQ" smtClean="0"/>
              <a:pPr/>
              <a:t>05/08/1446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D7885FC-8CE6-42A5-8B64-D6195454E41D}"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8A8C7B61-8D05-4441-A1DF-BEE984046521}" type="datetimeFigureOut">
              <a:rPr lang="ar-IQ" smtClean="0"/>
              <a:pPr/>
              <a:t>05/08/1446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D7885FC-8CE6-42A5-8B64-D6195454E41D}"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C7B61-8D05-4441-A1DF-BEE984046521}" type="datetimeFigureOut">
              <a:rPr lang="ar-IQ" smtClean="0"/>
              <a:pPr/>
              <a:t>05/08/1446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D7885FC-8CE6-42A5-8B64-D6195454E41D}"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8A8C7B61-8D05-4441-A1DF-BEE984046521}" type="datetimeFigureOut">
              <a:rPr lang="ar-IQ" smtClean="0"/>
              <a:pPr/>
              <a:t>05/08/1446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D7885FC-8CE6-42A5-8B64-D6195454E41D}" type="slidenum">
              <a:rPr lang="ar-IQ" smtClean="0"/>
              <a:pPr/>
              <a:t>‹#›</a:t>
            </a:fld>
            <a:endParaRPr lang="ar-IQ"/>
          </a:p>
        </p:txBody>
      </p:sp>
      <p:sp>
        <p:nvSpPr>
          <p:cNvPr id="8" name="Title 7"/>
          <p:cNvSpPr>
            <a:spLocks noGrp="1"/>
          </p:cNvSpPr>
          <p:nvPr>
            <p:ph type="title"/>
          </p:nvPr>
        </p:nvSpPr>
        <p:spPr/>
        <p:txBody>
          <a:bodyPr/>
          <a:lstStyle/>
          <a:p>
            <a:r>
              <a:rPr lang="ar-SA"/>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8A8C7B61-8D05-4441-A1DF-BEE984046521}" type="datetimeFigureOut">
              <a:rPr lang="ar-IQ" smtClean="0"/>
              <a:pPr/>
              <a:t>05/08/1446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D7885FC-8CE6-42A5-8B64-D6195454E41D}" type="slidenum">
              <a:rPr lang="ar-IQ" smtClean="0"/>
              <a:pPr/>
              <a:t>‹#›</a:t>
            </a:fld>
            <a:endParaRPr lang="ar-IQ"/>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A8C7B61-8D05-4441-A1DF-BEE984046521}" type="datetimeFigureOut">
              <a:rPr lang="ar-IQ" smtClean="0"/>
              <a:pPr/>
              <a:t>05/08/1446</a:t>
            </a:fld>
            <a:endParaRPr lang="ar-IQ"/>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IQ"/>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0D7885FC-8CE6-42A5-8B64-D6195454E41D}" type="slidenum">
              <a:rPr lang="ar-IQ" smtClean="0"/>
              <a:pPr/>
              <a:t>‹#›</a:t>
            </a:fld>
            <a:endParaRPr lang="ar-IQ"/>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4.jpeg" /><Relationship Id="rId1" Type="http://schemas.openxmlformats.org/officeDocument/2006/relationships/slideLayout" Target="../slideLayouts/slideLayout6.xml" /><Relationship Id="rId4" Type="http://schemas.openxmlformats.org/officeDocument/2006/relationships/image" Target="../media/image15.jpeg" /></Relationships>
</file>

<file path=ppt/slides/_rels/slide15.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6.xml" /></Relationships>
</file>

<file path=ppt/slides/_rels/slide19.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036496" cy="6857999"/>
          </a:xfrm>
        </p:spPr>
        <p:txBody>
          <a:bodyPr>
            <a:noAutofit/>
          </a:bodyPr>
          <a:lstStyle/>
          <a:p>
            <a:pPr algn="r"/>
            <a:br>
              <a:rPr lang="ar-IQ" sz="1600" b="1" dirty="0"/>
            </a:br>
            <a:br>
              <a:rPr lang="ar-IQ" sz="1600" b="1" dirty="0"/>
            </a:br>
            <a:br>
              <a:rPr lang="ar-IQ" sz="1600" dirty="0"/>
            </a:br>
            <a:endParaRPr lang="ar-IQ" sz="1600" dirty="0"/>
          </a:p>
        </p:txBody>
      </p:sp>
      <p:sp>
        <p:nvSpPr>
          <p:cNvPr id="3" name="عنوان فرعي 2"/>
          <p:cNvSpPr>
            <a:spLocks noGrp="1"/>
          </p:cNvSpPr>
          <p:nvPr>
            <p:ph type="subTitle" idx="1"/>
          </p:nvPr>
        </p:nvSpPr>
        <p:spPr>
          <a:xfrm>
            <a:off x="4786314" y="214290"/>
            <a:ext cx="4000528" cy="6643710"/>
          </a:xfrm>
        </p:spPr>
        <p:txBody>
          <a:bodyPr>
            <a:noAutofit/>
          </a:bodyPr>
          <a:lstStyle/>
          <a:p>
            <a:pPr algn="r"/>
            <a:endParaRPr lang="ar-IQ" sz="1400" dirty="0"/>
          </a:p>
          <a:p>
            <a:pPr algn="r"/>
            <a:r>
              <a:rPr lang="ar-IQ" sz="1400" dirty="0" err="1"/>
              <a:t>الاخشاب</a:t>
            </a:r>
            <a:r>
              <a:rPr lang="ar-IQ" sz="1400" dirty="0"/>
              <a:t> المصرية : يحتفظ متحف الفن </a:t>
            </a:r>
            <a:r>
              <a:rPr lang="ar-IQ" sz="1400" dirty="0" err="1"/>
              <a:t>الاسلامي</a:t>
            </a:r>
            <a:r>
              <a:rPr lang="ar-IQ" sz="1400" dirty="0"/>
              <a:t> بالقاهرة بمجموعة من التحف الخشبية ذات الزخارف التي تبين حلقات متصلة لتطور الطراز الأموي , الذي يختلف سيره في مصر عنه في الشام . </a:t>
            </a:r>
            <a:r>
              <a:rPr lang="ar-IQ" sz="1400" dirty="0" err="1"/>
              <a:t>أذ</a:t>
            </a:r>
            <a:r>
              <a:rPr lang="ar-IQ" sz="1400" dirty="0"/>
              <a:t> كانت خطوات التحوير في الأساليب </a:t>
            </a:r>
            <a:r>
              <a:rPr lang="ar-IQ" sz="1400" dirty="0" err="1"/>
              <a:t>الهلنستية</a:t>
            </a:r>
            <a:r>
              <a:rPr lang="ar-IQ" sz="1400" dirty="0"/>
              <a:t> والمسيحية في مصر أسرع كثيرا منها في الشام . </a:t>
            </a:r>
          </a:p>
          <a:p>
            <a:pPr algn="r"/>
            <a:r>
              <a:rPr lang="ar-IQ" sz="1400" dirty="0"/>
              <a:t>وبرغم احتفاظ العناصر بتفاصيلها وأشكالها وتخطيطها الخارجي فأن أسلوب الحفر والذوق العام أخذا يبعدان عن التقاليد القديمة ويتجهان إلى طابع محلي </a:t>
            </a:r>
            <a:r>
              <a:rPr lang="ar-IQ" sz="1400" dirty="0" err="1"/>
              <a:t>لاباس</a:t>
            </a:r>
            <a:r>
              <a:rPr lang="ar-IQ" sz="1400" dirty="0"/>
              <a:t> بوضوحه وخاصة منذ نهاية القرن 2 الهجري , حتى وفدت أساليب سامراء وانتشرت في مصر </a:t>
            </a:r>
            <a:r>
              <a:rPr lang="ar-IQ" sz="1400" dirty="0" err="1"/>
              <a:t>أنتشارا</a:t>
            </a:r>
            <a:r>
              <a:rPr lang="ar-IQ" sz="1400" dirty="0"/>
              <a:t> واسعا من الربع </a:t>
            </a:r>
            <a:r>
              <a:rPr lang="ar-IQ" sz="1400" dirty="0" err="1"/>
              <a:t>الاخير</a:t>
            </a:r>
            <a:r>
              <a:rPr lang="ar-IQ" sz="1400" dirty="0"/>
              <a:t> من القرن 3 هجري . </a:t>
            </a:r>
          </a:p>
          <a:p>
            <a:pPr algn="r"/>
            <a:endParaRPr lang="ar-IQ" sz="1400" dirty="0"/>
          </a:p>
          <a:p>
            <a:pPr algn="r"/>
            <a:r>
              <a:rPr lang="ar-IQ" sz="1400" dirty="0"/>
              <a:t>ويمكن تقسيم التحف الخشبية في مصر </a:t>
            </a:r>
            <a:r>
              <a:rPr lang="ar-IQ" sz="1400" dirty="0" err="1"/>
              <a:t>الى</a:t>
            </a:r>
            <a:r>
              <a:rPr lang="ar-IQ" sz="1400" dirty="0"/>
              <a:t> ثلاث مجموعات استناداً إلى مواضيعها وظواهرها وعناصرها </a:t>
            </a:r>
            <a:r>
              <a:rPr lang="ar-IQ" sz="1400" dirty="0" err="1"/>
              <a:t>الزخرفية</a:t>
            </a:r>
            <a:r>
              <a:rPr lang="ar-IQ" sz="1400" dirty="0"/>
              <a:t> وأسلوب تنفيذها . </a:t>
            </a:r>
          </a:p>
          <a:p>
            <a:pPr algn="r"/>
            <a:r>
              <a:rPr lang="ar-IQ" sz="1400" b="1" dirty="0">
                <a:solidFill>
                  <a:schemeClr val="tx1"/>
                </a:solidFill>
              </a:rPr>
              <a:t>المجموعة </a:t>
            </a:r>
            <a:r>
              <a:rPr lang="ar-IQ" sz="1400" b="1" dirty="0" err="1">
                <a:solidFill>
                  <a:schemeClr val="tx1"/>
                </a:solidFill>
              </a:rPr>
              <a:t>الاولى</a:t>
            </a:r>
            <a:r>
              <a:rPr lang="ar-IQ" sz="1400" b="1" dirty="0">
                <a:solidFill>
                  <a:schemeClr val="tx1"/>
                </a:solidFill>
              </a:rPr>
              <a:t> : </a:t>
            </a:r>
            <a:r>
              <a:rPr lang="ar-IQ" sz="1400" dirty="0"/>
              <a:t>يتمثل في زخارفها </a:t>
            </a:r>
            <a:r>
              <a:rPr lang="ar-IQ" sz="1400" dirty="0" err="1"/>
              <a:t>الاشكال</a:t>
            </a:r>
            <a:r>
              <a:rPr lang="ar-IQ" sz="1400" dirty="0"/>
              <a:t> </a:t>
            </a:r>
            <a:r>
              <a:rPr lang="ar-IQ" sz="1400" dirty="0">
                <a:solidFill>
                  <a:schemeClr val="tx1"/>
                </a:solidFill>
              </a:rPr>
              <a:t>الهندسية والحيوانية </a:t>
            </a:r>
            <a:r>
              <a:rPr lang="ar-IQ" sz="1400" dirty="0"/>
              <a:t>التي تتميز بالجفاف وضعف التنفيذ , كما يلاحظ خروج معظم الزخارف النباتية من زهريات ووجود السمك وقلة الرشاقة </a:t>
            </a:r>
            <a:r>
              <a:rPr lang="ar-IQ" sz="1400" dirty="0" err="1"/>
              <a:t>بالاغصان</a:t>
            </a:r>
            <a:r>
              <a:rPr lang="ar-IQ" sz="1400" dirty="0"/>
              <a:t> والخشونة بالعناصر . </a:t>
            </a:r>
          </a:p>
          <a:p>
            <a:pPr algn="r"/>
            <a:r>
              <a:rPr lang="ar-IQ" sz="1400" dirty="0" err="1">
                <a:solidFill>
                  <a:schemeClr val="tx1"/>
                </a:solidFill>
              </a:rPr>
              <a:t>الحشوة</a:t>
            </a:r>
            <a:r>
              <a:rPr lang="ar-IQ" sz="1400" dirty="0">
                <a:solidFill>
                  <a:schemeClr val="tx1"/>
                </a:solidFill>
              </a:rPr>
              <a:t> </a:t>
            </a:r>
            <a:r>
              <a:rPr lang="ar-IQ" sz="1400" dirty="0" err="1">
                <a:solidFill>
                  <a:schemeClr val="tx1"/>
                </a:solidFill>
              </a:rPr>
              <a:t>الاولى</a:t>
            </a:r>
            <a:r>
              <a:rPr lang="ar-IQ" sz="1400" dirty="0">
                <a:solidFill>
                  <a:schemeClr val="tx1"/>
                </a:solidFill>
              </a:rPr>
              <a:t> \ </a:t>
            </a:r>
            <a:r>
              <a:rPr lang="ar-IQ" sz="1400" dirty="0"/>
              <a:t>أقدم تلك التحف في مصر من العهد </a:t>
            </a:r>
            <a:r>
              <a:rPr lang="ar-IQ" sz="1400" dirty="0" err="1"/>
              <a:t>الاموي</a:t>
            </a:r>
            <a:r>
              <a:rPr lang="ar-IQ" sz="1400" dirty="0"/>
              <a:t> تعود </a:t>
            </a:r>
            <a:r>
              <a:rPr lang="ar-IQ" sz="1400" dirty="0" err="1"/>
              <a:t>الى</a:t>
            </a:r>
            <a:r>
              <a:rPr lang="ar-IQ" sz="1400" dirty="0"/>
              <a:t> هذه المجموعة , </a:t>
            </a:r>
            <a:r>
              <a:rPr lang="ar-IQ" sz="1400" dirty="0" err="1"/>
              <a:t>حشوة</a:t>
            </a:r>
            <a:r>
              <a:rPr lang="ar-IQ" sz="1400" dirty="0"/>
              <a:t> تتكون من زهرية يخرج منها عرقان سميكان يبتعدان ويلتقيان في تقاطع مكونين ما يشبه رقم 8 اللاتيني يخرج منهما أثناء ذلك أوراق عنب وعناقيد </a:t>
            </a:r>
            <a:r>
              <a:rPr lang="ar-IQ" sz="1400" dirty="0" err="1"/>
              <a:t>بيضوية</a:t>
            </a:r>
            <a:r>
              <a:rPr lang="ar-IQ" sz="1400" dirty="0"/>
              <a:t> </a:t>
            </a:r>
            <a:r>
              <a:rPr lang="ar-IQ" sz="1400" dirty="0">
                <a:solidFill>
                  <a:schemeClr val="tx1"/>
                </a:solidFill>
              </a:rPr>
              <a:t>( شكل 37) </a:t>
            </a:r>
          </a:p>
          <a:p>
            <a:pPr algn="r"/>
            <a:endParaRPr lang="ar-IQ" sz="1400" dirty="0"/>
          </a:p>
          <a:p>
            <a:pPr algn="r"/>
            <a:endParaRPr lang="ar-IQ" sz="1400" dirty="0"/>
          </a:p>
          <a:p>
            <a:endParaRPr lang="ar-IQ" sz="1400" dirty="0"/>
          </a:p>
          <a:p>
            <a:pPr algn="r"/>
            <a:endParaRPr lang="ar-IQ" sz="1400" dirty="0"/>
          </a:p>
        </p:txBody>
      </p:sp>
      <p:pic>
        <p:nvPicPr>
          <p:cNvPr id="1026" name="Picture 2"/>
          <p:cNvPicPr>
            <a:picLocks noChangeAspect="1" noChangeArrowheads="1"/>
          </p:cNvPicPr>
          <p:nvPr/>
        </p:nvPicPr>
        <p:blipFill>
          <a:blip r:embed="rId2">
            <a:lum bright="30000"/>
          </a:blip>
          <a:srcRect l="29146" t="16738" r="1963" b="38197"/>
          <a:stretch>
            <a:fillRect/>
          </a:stretch>
        </p:blipFill>
        <p:spPr bwMode="auto">
          <a:xfrm>
            <a:off x="202035" y="214290"/>
            <a:ext cx="4563868" cy="6143668"/>
          </a:xfrm>
          <a:prstGeom prst="rect">
            <a:avLst/>
          </a:prstGeom>
          <a:noFill/>
          <a:ln w="9525">
            <a:noFill/>
            <a:miter lim="800000"/>
            <a:headEnd/>
            <a:tailEnd/>
          </a:ln>
          <a:effectLst/>
        </p:spPr>
      </p:pic>
    </p:spTree>
    <p:extLst>
      <p:ext uri="{BB962C8B-B14F-4D97-AF65-F5344CB8AC3E}">
        <p14:creationId xmlns:p14="http://schemas.microsoft.com/office/powerpoint/2010/main" val="450674446"/>
      </p:ext>
    </p:extLst>
  </p:cSld>
  <p:clrMapOvr>
    <a:masterClrMapping/>
  </p:clrMapOvr>
  <mc:AlternateContent xmlns:mc="http://schemas.openxmlformats.org/markup-compatibility/2006" xmlns:p14="http://schemas.microsoft.com/office/powerpoint/2010/main">
    <mc:Choice Requires="p14">
      <p:transition spd="slow" p14:dur="2000" advTm="166239"/>
    </mc:Choice>
    <mc:Fallback xmlns="">
      <p:transition spd="slow" advTm="1662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500826" y="5000636"/>
            <a:ext cx="2390780" cy="1643074"/>
          </a:xfrm>
        </p:spPr>
        <p:txBody>
          <a:bodyPr>
            <a:normAutofit fontScale="90000"/>
          </a:bodyPr>
          <a:lstStyle/>
          <a:p>
            <a:pPr algn="r"/>
            <a:r>
              <a:rPr lang="ar-IQ" sz="1800" dirty="0">
                <a:solidFill>
                  <a:schemeClr val="tx1"/>
                </a:solidFill>
              </a:rPr>
              <a:t>هناك مجموعة من </a:t>
            </a:r>
            <a:r>
              <a:rPr lang="ar-IQ" sz="1800" dirty="0" err="1">
                <a:solidFill>
                  <a:schemeClr val="tx1"/>
                </a:solidFill>
              </a:rPr>
              <a:t>الاخشاب</a:t>
            </a:r>
            <a:r>
              <a:rPr lang="ar-IQ" sz="1800" dirty="0">
                <a:solidFill>
                  <a:schemeClr val="tx1"/>
                </a:solidFill>
              </a:rPr>
              <a:t> تغلب عليها زخارف أوراق </a:t>
            </a:r>
            <a:r>
              <a:rPr lang="ar-IQ" sz="1800" dirty="0" err="1">
                <a:solidFill>
                  <a:schemeClr val="tx1"/>
                </a:solidFill>
              </a:rPr>
              <a:t>الاكانثاس</a:t>
            </a:r>
            <a:r>
              <a:rPr lang="ar-IQ" sz="1800" dirty="0">
                <a:solidFill>
                  <a:schemeClr val="tx1"/>
                </a:solidFill>
              </a:rPr>
              <a:t> المحورة والمتميزة بالتكرار الهندسي الصارم والحفر الضعيف . </a:t>
            </a:r>
            <a:br>
              <a:rPr lang="ar-IQ" sz="1800" dirty="0"/>
            </a:br>
            <a:r>
              <a:rPr lang="ar-IQ" sz="1800" dirty="0" err="1"/>
              <a:t>اولها</a:t>
            </a:r>
            <a:r>
              <a:rPr lang="ar-IQ" sz="1800" dirty="0"/>
              <a:t> قطعة تتقابل وتتابع </a:t>
            </a:r>
            <a:r>
              <a:rPr lang="ar-IQ" sz="1800" dirty="0" err="1"/>
              <a:t>الاوراق</a:t>
            </a:r>
            <a:r>
              <a:rPr lang="ar-IQ" sz="1800" dirty="0"/>
              <a:t> التي تنبثق من غصن محوري </a:t>
            </a:r>
            <a:r>
              <a:rPr lang="ar-IQ" sz="1800" dirty="0" err="1"/>
              <a:t>ويؤطر</a:t>
            </a:r>
            <a:r>
              <a:rPr lang="ar-IQ" sz="1800" dirty="0"/>
              <a:t> ذلك إفريز رقيق من </a:t>
            </a:r>
            <a:r>
              <a:rPr lang="ar-IQ" sz="1800" dirty="0" err="1"/>
              <a:t>الاوراق</a:t>
            </a:r>
            <a:r>
              <a:rPr lang="ar-IQ" sz="1800" dirty="0"/>
              <a:t> المحورية المتتابعة </a:t>
            </a:r>
            <a:r>
              <a:rPr lang="ar-IQ" sz="1800" dirty="0" err="1"/>
              <a:t>ز</a:t>
            </a:r>
            <a:r>
              <a:rPr lang="ar-IQ" sz="1800" dirty="0"/>
              <a:t>( شكل 52 ) </a:t>
            </a:r>
            <a:br>
              <a:rPr lang="ar-IQ" sz="1800" dirty="0"/>
            </a:br>
            <a:br>
              <a:rPr lang="ar-IQ" sz="1800" dirty="0"/>
            </a:br>
            <a:r>
              <a:rPr lang="ar-IQ" sz="1800" dirty="0"/>
              <a:t>القطعة الثانية </a:t>
            </a:r>
            <a:r>
              <a:rPr lang="ar-IQ" sz="1800" dirty="0" err="1"/>
              <a:t>تتكر</a:t>
            </a:r>
            <a:r>
              <a:rPr lang="ar-IQ" sz="1800" dirty="0"/>
              <a:t> الورقة المحورة بنظام </a:t>
            </a:r>
            <a:r>
              <a:rPr lang="ar-IQ" sz="1800" dirty="0" err="1"/>
              <a:t>اشعاعي</a:t>
            </a:r>
            <a:r>
              <a:rPr lang="ar-IQ" sz="1800" dirty="0"/>
              <a:t> داخل مسدس تكونت أضلاعه من عنصر الصلبان المعقوفة . ( شكل 53) </a:t>
            </a:r>
            <a:br>
              <a:rPr lang="ar-IQ" sz="1800" dirty="0"/>
            </a:br>
            <a:br>
              <a:rPr lang="ar-IQ" sz="1800" dirty="0"/>
            </a:br>
            <a:br>
              <a:rPr lang="ar-IQ" sz="1800" dirty="0"/>
            </a:br>
            <a:endParaRPr lang="ar-IQ" sz="1800" dirty="0"/>
          </a:p>
        </p:txBody>
      </p:sp>
      <p:pic>
        <p:nvPicPr>
          <p:cNvPr id="3" name="Picture 2"/>
          <p:cNvPicPr>
            <a:picLocks noChangeAspect="1" noChangeArrowheads="1"/>
          </p:cNvPicPr>
          <p:nvPr/>
        </p:nvPicPr>
        <p:blipFill>
          <a:blip r:embed="rId2"/>
          <a:srcRect l="6174" t="28663" r="7394" b="61782"/>
          <a:stretch>
            <a:fillRect/>
          </a:stretch>
        </p:blipFill>
        <p:spPr bwMode="auto">
          <a:xfrm>
            <a:off x="0" y="500042"/>
            <a:ext cx="5667415" cy="2214578"/>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l="9261" t="42994" r="4307" b="29935"/>
          <a:stretch>
            <a:fillRect/>
          </a:stretch>
        </p:blipFill>
        <p:spPr bwMode="auto">
          <a:xfrm>
            <a:off x="214281" y="2831982"/>
            <a:ext cx="6278139" cy="381172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57884" y="285728"/>
            <a:ext cx="2747970" cy="6572272"/>
          </a:xfrm>
        </p:spPr>
        <p:txBody>
          <a:bodyPr>
            <a:normAutofit/>
          </a:bodyPr>
          <a:lstStyle/>
          <a:p>
            <a:pPr algn="r"/>
            <a:r>
              <a:rPr lang="ar-IQ" sz="1800" dirty="0">
                <a:solidFill>
                  <a:schemeClr val="tx1"/>
                </a:solidFill>
              </a:rPr>
              <a:t>مجموعة من </a:t>
            </a:r>
            <a:r>
              <a:rPr lang="ar-IQ" sz="1800" dirty="0" err="1">
                <a:solidFill>
                  <a:schemeClr val="tx1"/>
                </a:solidFill>
              </a:rPr>
              <a:t>الاخشاب</a:t>
            </a:r>
            <a:r>
              <a:rPr lang="ar-IQ" sz="1800" dirty="0">
                <a:solidFill>
                  <a:schemeClr val="tx1"/>
                </a:solidFill>
              </a:rPr>
              <a:t> في مصر تجمع بين </a:t>
            </a:r>
            <a:r>
              <a:rPr lang="ar-IQ" sz="1800" dirty="0" err="1">
                <a:solidFill>
                  <a:schemeClr val="tx1"/>
                </a:solidFill>
              </a:rPr>
              <a:t>الاسلوب</a:t>
            </a:r>
            <a:r>
              <a:rPr lang="ar-IQ" sz="1800" dirty="0">
                <a:solidFill>
                  <a:schemeClr val="tx1"/>
                </a:solidFill>
              </a:rPr>
              <a:t> </a:t>
            </a:r>
            <a:r>
              <a:rPr lang="ar-IQ" sz="1800" dirty="0" err="1">
                <a:solidFill>
                  <a:srgbClr val="FF0000"/>
                </a:solidFill>
              </a:rPr>
              <a:t>الاموي</a:t>
            </a:r>
            <a:r>
              <a:rPr lang="ar-IQ" sz="1800" dirty="0">
                <a:solidFill>
                  <a:schemeClr val="tx1"/>
                </a:solidFill>
              </a:rPr>
              <a:t> الصريح من القرن 3 الهجري , وبين </a:t>
            </a:r>
            <a:r>
              <a:rPr lang="ar-IQ" sz="1800" dirty="0" err="1">
                <a:solidFill>
                  <a:schemeClr val="tx1"/>
                </a:solidFill>
              </a:rPr>
              <a:t>الاسلوب</a:t>
            </a:r>
            <a:r>
              <a:rPr lang="ar-IQ" sz="1800" dirty="0">
                <a:solidFill>
                  <a:schemeClr val="tx1"/>
                </a:solidFill>
              </a:rPr>
              <a:t> </a:t>
            </a:r>
            <a:r>
              <a:rPr lang="ar-IQ" sz="1800" dirty="0">
                <a:solidFill>
                  <a:srgbClr val="FF0000"/>
                </a:solidFill>
              </a:rPr>
              <a:t>العباسي</a:t>
            </a:r>
            <a:r>
              <a:rPr lang="ar-IQ" sz="1800" dirty="0">
                <a:solidFill>
                  <a:schemeClr val="tx1"/>
                </a:solidFill>
              </a:rPr>
              <a:t> الذي نضج في سامراء وانتشر </a:t>
            </a:r>
            <a:r>
              <a:rPr lang="ar-IQ" sz="1800" dirty="0" err="1">
                <a:solidFill>
                  <a:schemeClr val="tx1"/>
                </a:solidFill>
              </a:rPr>
              <a:t>الى</a:t>
            </a:r>
            <a:r>
              <a:rPr lang="ar-IQ" sz="1800" dirty="0">
                <a:solidFill>
                  <a:schemeClr val="tx1"/>
                </a:solidFill>
              </a:rPr>
              <a:t> مناطق </a:t>
            </a:r>
            <a:r>
              <a:rPr lang="ar-IQ" sz="1800" dirty="0" err="1">
                <a:solidFill>
                  <a:schemeClr val="tx1"/>
                </a:solidFill>
              </a:rPr>
              <a:t>اخرى</a:t>
            </a:r>
            <a:r>
              <a:rPr lang="ar-IQ" sz="1800" dirty="0">
                <a:solidFill>
                  <a:schemeClr val="tx1"/>
                </a:solidFill>
              </a:rPr>
              <a:t> , وكانت له السيادة في مصر حتى </a:t>
            </a:r>
            <a:r>
              <a:rPr lang="ar-IQ" sz="1800" dirty="0" err="1">
                <a:solidFill>
                  <a:schemeClr val="tx1"/>
                </a:solidFill>
              </a:rPr>
              <a:t>اوائل</a:t>
            </a:r>
            <a:r>
              <a:rPr lang="ar-IQ" sz="1800" dirty="0">
                <a:solidFill>
                  <a:schemeClr val="tx1"/>
                </a:solidFill>
              </a:rPr>
              <a:t> </a:t>
            </a:r>
            <a:r>
              <a:rPr lang="ar-IQ" sz="1800" dirty="0" err="1">
                <a:solidFill>
                  <a:schemeClr val="tx1"/>
                </a:solidFill>
              </a:rPr>
              <a:t>القر</a:t>
            </a:r>
            <a:r>
              <a:rPr lang="ar-IQ" sz="1800" dirty="0">
                <a:solidFill>
                  <a:schemeClr val="tx1"/>
                </a:solidFill>
              </a:rPr>
              <a:t> ن 5 الهجري . ( </a:t>
            </a:r>
            <a:r>
              <a:rPr lang="ar-IQ" sz="1800" dirty="0" err="1">
                <a:solidFill>
                  <a:schemeClr val="tx1"/>
                </a:solidFill>
              </a:rPr>
              <a:t>اشكال</a:t>
            </a:r>
            <a:r>
              <a:rPr lang="ar-IQ" sz="1800" dirty="0">
                <a:solidFill>
                  <a:schemeClr val="tx1"/>
                </a:solidFill>
              </a:rPr>
              <a:t> ( 54- 55- 56- 57 ) </a:t>
            </a:r>
            <a:br>
              <a:rPr lang="ar-IQ" sz="1800" dirty="0">
                <a:solidFill>
                  <a:schemeClr val="tx1"/>
                </a:solidFill>
              </a:rPr>
            </a:br>
            <a:r>
              <a:rPr lang="ar-IQ" sz="1800" dirty="0">
                <a:solidFill>
                  <a:schemeClr val="tx1"/>
                </a:solidFill>
              </a:rPr>
              <a:t>1- قطعة محفوظة في </a:t>
            </a:r>
            <a:r>
              <a:rPr lang="ar-IQ" sz="1800" dirty="0">
                <a:solidFill>
                  <a:srgbClr val="FF0000"/>
                </a:solidFill>
              </a:rPr>
              <a:t>متحف الفن </a:t>
            </a:r>
            <a:r>
              <a:rPr lang="ar-IQ" sz="1800" dirty="0" err="1">
                <a:solidFill>
                  <a:srgbClr val="FF0000"/>
                </a:solidFill>
              </a:rPr>
              <a:t>الاسلامي</a:t>
            </a:r>
            <a:r>
              <a:rPr lang="ar-IQ" sz="1800" dirty="0">
                <a:solidFill>
                  <a:schemeClr val="tx1"/>
                </a:solidFill>
              </a:rPr>
              <a:t> : عليها ثلاثة أشرطة من الكتابة الكوفية , علاوة على منطقتين تقعان في جانبيها : احدهما ( شكل 54) شغلت بحيوان أشبه بالغزالة تحيطه زخارف نباتية محورة . الثانية ( شكل 55) زخرفت بنجمة خماسية كونتها خطوط منكسرة بصورة منتظمة تخللت </a:t>
            </a:r>
            <a:r>
              <a:rPr lang="ar-IQ" sz="1800" dirty="0" err="1">
                <a:solidFill>
                  <a:schemeClr val="tx1"/>
                </a:solidFill>
              </a:rPr>
              <a:t>ارضيتها</a:t>
            </a:r>
            <a:r>
              <a:rPr lang="ar-IQ" sz="1800" dirty="0">
                <a:solidFill>
                  <a:schemeClr val="tx1"/>
                </a:solidFill>
              </a:rPr>
              <a:t> زخارف نباتية . </a:t>
            </a:r>
            <a:br>
              <a:rPr lang="ar-IQ" sz="1800" dirty="0">
                <a:solidFill>
                  <a:schemeClr val="tx1"/>
                </a:solidFill>
              </a:rPr>
            </a:br>
            <a:endParaRPr lang="ar-IQ" sz="1800" dirty="0">
              <a:solidFill>
                <a:schemeClr val="tx1"/>
              </a:solidFill>
            </a:endParaRPr>
          </a:p>
        </p:txBody>
      </p:sp>
      <p:pic>
        <p:nvPicPr>
          <p:cNvPr id="1026" name="Picture 2"/>
          <p:cNvPicPr>
            <a:picLocks noChangeAspect="1" noChangeArrowheads="1"/>
          </p:cNvPicPr>
          <p:nvPr/>
        </p:nvPicPr>
        <p:blipFill>
          <a:blip r:embed="rId2">
            <a:lum bright="20000" contrast="10000"/>
          </a:blip>
          <a:srcRect l="15942" t="14031" r="28714" b="63300"/>
          <a:stretch>
            <a:fillRect/>
          </a:stretch>
        </p:blipFill>
        <p:spPr bwMode="auto">
          <a:xfrm>
            <a:off x="428596" y="98890"/>
            <a:ext cx="3857652" cy="3251540"/>
          </a:xfrm>
          <a:prstGeom prst="rect">
            <a:avLst/>
          </a:prstGeom>
          <a:noFill/>
          <a:ln w="9525">
            <a:noFill/>
            <a:miter lim="800000"/>
            <a:headEnd/>
            <a:tailEnd/>
          </a:ln>
          <a:effectLst/>
        </p:spPr>
      </p:pic>
      <p:pic>
        <p:nvPicPr>
          <p:cNvPr id="4" name="Picture 2"/>
          <p:cNvPicPr>
            <a:picLocks noChangeAspect="1" noChangeArrowheads="1"/>
          </p:cNvPicPr>
          <p:nvPr/>
        </p:nvPicPr>
        <p:blipFill>
          <a:blip r:embed="rId2">
            <a:lum bright="30000" contrast="30000"/>
          </a:blip>
          <a:srcRect l="16646" t="41615" r="27164" b="34585"/>
          <a:stretch>
            <a:fillRect/>
          </a:stretch>
        </p:blipFill>
        <p:spPr bwMode="auto">
          <a:xfrm>
            <a:off x="571472" y="3357562"/>
            <a:ext cx="3929090" cy="342482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29256" y="285728"/>
            <a:ext cx="3462350" cy="6357982"/>
          </a:xfrm>
        </p:spPr>
        <p:txBody>
          <a:bodyPr>
            <a:normAutofit/>
          </a:bodyPr>
          <a:lstStyle/>
          <a:p>
            <a:pPr algn="r"/>
            <a:r>
              <a:rPr lang="ar-IQ" sz="1800" dirty="0"/>
              <a:t>وتنسب </a:t>
            </a:r>
            <a:r>
              <a:rPr lang="ar-IQ" sz="1800" dirty="0" err="1"/>
              <a:t>الى</a:t>
            </a:r>
            <a:r>
              <a:rPr lang="ar-IQ" sz="1800" dirty="0"/>
              <a:t> هذه المجموعة  </a:t>
            </a:r>
            <a:r>
              <a:rPr lang="ar-IQ" sz="1800" dirty="0">
                <a:solidFill>
                  <a:schemeClr val="tx1"/>
                </a:solidFill>
              </a:rPr>
              <a:t>حاجز باب كنيسة العذراء في دير </a:t>
            </a:r>
            <a:r>
              <a:rPr lang="ar-IQ" sz="1800" dirty="0" err="1">
                <a:solidFill>
                  <a:schemeClr val="tx1"/>
                </a:solidFill>
              </a:rPr>
              <a:t>ابي</a:t>
            </a:r>
            <a:r>
              <a:rPr lang="ar-IQ" sz="1800" dirty="0">
                <a:solidFill>
                  <a:schemeClr val="tx1"/>
                </a:solidFill>
              </a:rPr>
              <a:t> مقار بوادي النطرون , وهو على هيئة إطار </a:t>
            </a:r>
            <a:r>
              <a:rPr lang="ar-IQ" sz="1800" dirty="0" err="1">
                <a:solidFill>
                  <a:schemeClr val="tx1"/>
                </a:solidFill>
              </a:rPr>
              <a:t>يتالف</a:t>
            </a:r>
            <a:r>
              <a:rPr lang="ar-IQ" sz="1800" dirty="0">
                <a:solidFill>
                  <a:schemeClr val="tx1"/>
                </a:solidFill>
              </a:rPr>
              <a:t> من قوائم تحف من </a:t>
            </a:r>
            <a:r>
              <a:rPr lang="ar-IQ" sz="1800" dirty="0" err="1">
                <a:solidFill>
                  <a:schemeClr val="tx1"/>
                </a:solidFill>
              </a:rPr>
              <a:t>الاعلى</a:t>
            </a:r>
            <a:r>
              <a:rPr lang="ar-IQ" sz="1800" dirty="0">
                <a:solidFill>
                  <a:schemeClr val="tx1"/>
                </a:solidFill>
              </a:rPr>
              <a:t> بعقد شبيه </a:t>
            </a:r>
            <a:r>
              <a:rPr lang="ar-IQ" sz="1800" dirty="0" err="1">
                <a:solidFill>
                  <a:schemeClr val="tx1"/>
                </a:solidFill>
              </a:rPr>
              <a:t>بحذوة</a:t>
            </a:r>
            <a:r>
              <a:rPr lang="ar-IQ" sz="1800" dirty="0">
                <a:solidFill>
                  <a:schemeClr val="tx1"/>
                </a:solidFill>
              </a:rPr>
              <a:t> الفرس تتوجه مناطق صماء كونتها بعض العوارض التي ثبتت بالقوائم ( شكل 56) </a:t>
            </a:r>
            <a:br>
              <a:rPr lang="ar-IQ" sz="1800" dirty="0">
                <a:solidFill>
                  <a:schemeClr val="tx1"/>
                </a:solidFill>
              </a:rPr>
            </a:br>
            <a:r>
              <a:rPr lang="ar-IQ" sz="1800" dirty="0">
                <a:solidFill>
                  <a:schemeClr val="tx1"/>
                </a:solidFill>
              </a:rPr>
              <a:t>وزخرف كل جانب من جانبي كوشة العقد بطاووس كبير , وأناء في </a:t>
            </a:r>
            <a:r>
              <a:rPr lang="ar-IQ" sz="1800" dirty="0" err="1">
                <a:solidFill>
                  <a:schemeClr val="tx1"/>
                </a:solidFill>
              </a:rPr>
              <a:t>الاسفل</a:t>
            </a:r>
            <a:r>
              <a:rPr lang="ar-IQ" sz="1800" dirty="0">
                <a:solidFill>
                  <a:schemeClr val="tx1"/>
                </a:solidFill>
              </a:rPr>
              <a:t> يخرج منه غصن متموج له فروع وأوراق عنب ثلاثية وكيزان صنوبر . </a:t>
            </a:r>
            <a:br>
              <a:rPr lang="ar-IQ" sz="1800" dirty="0">
                <a:solidFill>
                  <a:schemeClr val="tx1"/>
                </a:solidFill>
              </a:rPr>
            </a:br>
            <a:r>
              <a:rPr lang="ar-IQ" sz="1800" dirty="0">
                <a:solidFill>
                  <a:schemeClr val="tx1"/>
                </a:solidFill>
              </a:rPr>
              <a:t>أما القوائم والعوارض فقد زخرفت بأغصان </a:t>
            </a:r>
            <a:r>
              <a:rPr lang="ar-IQ" sz="1800" dirty="0" err="1">
                <a:solidFill>
                  <a:schemeClr val="tx1"/>
                </a:solidFill>
              </a:rPr>
              <a:t>أفعوانية</a:t>
            </a:r>
            <a:r>
              <a:rPr lang="ar-IQ" sz="1800" dirty="0">
                <a:solidFill>
                  <a:schemeClr val="tx1"/>
                </a:solidFill>
              </a:rPr>
              <a:t> الحركة . شبيهة بمواضيع المجموعة الثالثة , تخرج منها فروع حلزونية تملؤها أنصاف أوراق </a:t>
            </a:r>
            <a:r>
              <a:rPr lang="ar-IQ" sz="1800" dirty="0" err="1">
                <a:solidFill>
                  <a:schemeClr val="tx1"/>
                </a:solidFill>
              </a:rPr>
              <a:t>نخيلية</a:t>
            </a:r>
            <a:r>
              <a:rPr lang="ar-IQ" sz="1800" dirty="0">
                <a:solidFill>
                  <a:schemeClr val="tx1"/>
                </a:solidFill>
              </a:rPr>
              <a:t> وأوراق عنب خماسية مضغوطة على بعضها ومتراصة . </a:t>
            </a:r>
            <a:br>
              <a:rPr lang="ar-IQ" sz="1800" dirty="0">
                <a:solidFill>
                  <a:schemeClr val="tx1"/>
                </a:solidFill>
              </a:rPr>
            </a:br>
            <a:br>
              <a:rPr lang="ar-IQ" sz="1800" dirty="0">
                <a:solidFill>
                  <a:schemeClr val="tx1"/>
                </a:solidFill>
              </a:rPr>
            </a:br>
            <a:br>
              <a:rPr lang="ar-IQ" sz="1800" dirty="0">
                <a:solidFill>
                  <a:schemeClr val="tx1"/>
                </a:solidFill>
              </a:rPr>
            </a:br>
            <a:br>
              <a:rPr lang="ar-IQ" sz="1800" dirty="0">
                <a:solidFill>
                  <a:schemeClr val="tx1"/>
                </a:solidFill>
              </a:rPr>
            </a:br>
            <a:br>
              <a:rPr lang="ar-IQ" sz="1800" dirty="0">
                <a:solidFill>
                  <a:schemeClr val="tx1"/>
                </a:solidFill>
              </a:rPr>
            </a:br>
            <a:endParaRPr lang="ar-IQ" sz="1800" dirty="0"/>
          </a:p>
        </p:txBody>
      </p:sp>
      <p:pic>
        <p:nvPicPr>
          <p:cNvPr id="3" name="صورة 2" descr="photo_٢٠٢١-١٠-٢٩_١٨-٤٣-٤٧.jpg"/>
          <p:cNvPicPr>
            <a:picLocks noChangeAspect="1"/>
          </p:cNvPicPr>
          <p:nvPr/>
        </p:nvPicPr>
        <p:blipFill>
          <a:blip r:embed="rId2"/>
          <a:srcRect t="13235" r="6184" b="35294"/>
          <a:stretch>
            <a:fillRect/>
          </a:stretch>
        </p:blipFill>
        <p:spPr>
          <a:xfrm>
            <a:off x="285720" y="285728"/>
            <a:ext cx="4286247" cy="4839311"/>
          </a:xfrm>
          <a:prstGeom prst="rect">
            <a:avLst/>
          </a:prstGeom>
        </p:spPr>
      </p:pic>
      <p:pic>
        <p:nvPicPr>
          <p:cNvPr id="5" name="صورة 4" descr="photo_٢٠٢١-١٠-٢٩_١٨-٤٣-٤٧.jpg"/>
          <p:cNvPicPr>
            <a:picLocks noChangeAspect="1"/>
          </p:cNvPicPr>
          <p:nvPr/>
        </p:nvPicPr>
        <p:blipFill>
          <a:blip r:embed="rId2"/>
          <a:srcRect l="9382" t="21397" r="48206" b="73284"/>
          <a:stretch>
            <a:fillRect/>
          </a:stretch>
        </p:blipFill>
        <p:spPr>
          <a:xfrm>
            <a:off x="285720" y="5286387"/>
            <a:ext cx="5786478" cy="14932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58082" y="285728"/>
            <a:ext cx="1390648" cy="704514"/>
          </a:xfrm>
        </p:spPr>
        <p:txBody>
          <a:bodyPr>
            <a:normAutofit/>
          </a:bodyPr>
          <a:lstStyle/>
          <a:p>
            <a:r>
              <a:rPr lang="ar-IQ" sz="1800" dirty="0"/>
              <a:t>تفاصيل شكل 56 </a:t>
            </a:r>
          </a:p>
        </p:txBody>
      </p:sp>
      <p:pic>
        <p:nvPicPr>
          <p:cNvPr id="3" name="صورة 2" descr="photo_٢٠٢١-١٠-٢٩_١٨-٤٣-٤٧.jpg"/>
          <p:cNvPicPr>
            <a:picLocks noChangeAspect="1"/>
          </p:cNvPicPr>
          <p:nvPr/>
        </p:nvPicPr>
        <p:blipFill>
          <a:blip r:embed="rId2">
            <a:lum bright="30000"/>
          </a:blip>
          <a:srcRect l="12508" t="31471" r="66924" b="55203"/>
          <a:stretch>
            <a:fillRect/>
          </a:stretch>
        </p:blipFill>
        <p:spPr>
          <a:xfrm>
            <a:off x="285720" y="285728"/>
            <a:ext cx="3857652" cy="5143536"/>
          </a:xfrm>
          <a:prstGeom prst="rect">
            <a:avLst/>
          </a:prstGeom>
        </p:spPr>
      </p:pic>
      <p:pic>
        <p:nvPicPr>
          <p:cNvPr id="4" name="صورة 3" descr="photo_٢٠٢١-١٠-٢٩_١٨-٤٣-٤٧.jpg"/>
          <p:cNvPicPr>
            <a:picLocks noChangeAspect="1"/>
          </p:cNvPicPr>
          <p:nvPr/>
        </p:nvPicPr>
        <p:blipFill>
          <a:blip r:embed="rId2">
            <a:lum bright="30000"/>
          </a:blip>
          <a:srcRect l="9382" t="20833" r="84364" b="48774"/>
          <a:stretch>
            <a:fillRect/>
          </a:stretch>
        </p:blipFill>
        <p:spPr>
          <a:xfrm>
            <a:off x="5643570" y="357166"/>
            <a:ext cx="1357322" cy="60325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15140" y="285728"/>
            <a:ext cx="2176466" cy="4643470"/>
          </a:xfrm>
        </p:spPr>
        <p:txBody>
          <a:bodyPr>
            <a:normAutofit fontScale="90000"/>
          </a:bodyPr>
          <a:lstStyle/>
          <a:p>
            <a:pPr algn="r"/>
            <a:r>
              <a:rPr lang="ar-IQ" sz="1800" dirty="0"/>
              <a:t>باب في هيكل بنيامين </a:t>
            </a:r>
            <a:r>
              <a:rPr lang="ar-IQ" sz="1800" dirty="0" err="1"/>
              <a:t>تتالف</a:t>
            </a:r>
            <a:r>
              <a:rPr lang="ar-IQ" sz="1800" dirty="0"/>
              <a:t> زخارفه من مناطق كونت من تداخل بعض القوائم والعوارض , وزخرفت المناطق المذكورة بزخارف هندسية قوامها عناصر الصليب المعقوف والمعينات المتتابعة التي رتبت وفق </a:t>
            </a:r>
            <a:r>
              <a:rPr lang="ar-IQ" sz="1800" dirty="0" err="1"/>
              <a:t>اساس</a:t>
            </a:r>
            <a:r>
              <a:rPr lang="ar-IQ" sz="1800" dirty="0"/>
              <a:t> هندسي , في حين زخرفت القوائم والعوارض بأغصان متموجة ذات فروع حلزونية تشغلها أوراق عنب ثلاثية </a:t>
            </a:r>
            <a:r>
              <a:rPr lang="ar-IQ" sz="1800" dirty="0" err="1"/>
              <a:t>وانصاف</a:t>
            </a:r>
            <a:r>
              <a:rPr lang="ar-IQ" sz="1800" dirty="0"/>
              <a:t> </a:t>
            </a:r>
            <a:r>
              <a:rPr lang="ar-IQ" sz="1800" dirty="0" err="1"/>
              <a:t>اوراق</a:t>
            </a:r>
            <a:r>
              <a:rPr lang="ar-IQ" sz="1800" dirty="0"/>
              <a:t> </a:t>
            </a:r>
            <a:r>
              <a:rPr lang="ar-IQ" sz="1800" dirty="0" err="1"/>
              <a:t>نخيلية</a:t>
            </a:r>
            <a:r>
              <a:rPr lang="ar-IQ" sz="1800" dirty="0"/>
              <a:t> متموجة على غرار ما وجد في زخرفة قوائم وعوارض القطعة السابقة . شكل 57) </a:t>
            </a:r>
            <a:br>
              <a:rPr lang="ar-IQ" sz="1800" dirty="0"/>
            </a:br>
            <a:r>
              <a:rPr lang="ar-IQ" sz="1800" dirty="0"/>
              <a:t>تنسب هاتان القطعتان </a:t>
            </a:r>
            <a:r>
              <a:rPr lang="ar-IQ" sz="1800" dirty="0" err="1"/>
              <a:t>الى</a:t>
            </a:r>
            <a:r>
              <a:rPr lang="ar-IQ" sz="1800" dirty="0"/>
              <a:t> بداية القرن الرابع الهجري .</a:t>
            </a:r>
          </a:p>
        </p:txBody>
      </p:sp>
      <p:pic>
        <p:nvPicPr>
          <p:cNvPr id="3" name="صورة 2" descr="photo_٢٠٢١-١٠-٢٩_١٨-٤٣-٤٩.jpg"/>
          <p:cNvPicPr>
            <a:picLocks noChangeAspect="1"/>
          </p:cNvPicPr>
          <p:nvPr/>
        </p:nvPicPr>
        <p:blipFill>
          <a:blip r:embed="rId2">
            <a:lum bright="40000"/>
            <a:extLst>
              <a:ext uri="{BEBA8EAE-BF5A-486C-A8C5-ECC9F3942E4B}">
                <a14:imgProps xmlns:a14="http://schemas.microsoft.com/office/drawing/2010/main">
                  <a14:imgLayer r:embed="rId3">
                    <a14:imgEffect>
                      <a14:sharpenSoften amount="50000"/>
                    </a14:imgEffect>
                  </a14:imgLayer>
                </a14:imgProps>
              </a:ext>
            </a:extLst>
          </a:blip>
          <a:srcRect l="15357" t="13433" r="26285" b="37313"/>
          <a:stretch>
            <a:fillRect/>
          </a:stretch>
        </p:blipFill>
        <p:spPr>
          <a:xfrm>
            <a:off x="214282" y="78934"/>
            <a:ext cx="3786214" cy="6576056"/>
          </a:xfrm>
          <a:prstGeom prst="rect">
            <a:avLst/>
          </a:prstGeom>
        </p:spPr>
      </p:pic>
      <p:pic>
        <p:nvPicPr>
          <p:cNvPr id="4" name="صورة 3" descr="photo_٢٠٢١-١٠-٢٩_١٨-٤٣-٤٩.jpg"/>
          <p:cNvPicPr>
            <a:picLocks noChangeAspect="1"/>
          </p:cNvPicPr>
          <p:nvPr/>
        </p:nvPicPr>
        <p:blipFill>
          <a:blip r:embed="rId4">
            <a:lum bright="30000"/>
          </a:blip>
          <a:srcRect l="28020" t="27752" r="35643" b="69038"/>
          <a:stretch>
            <a:fillRect/>
          </a:stretch>
        </p:blipFill>
        <p:spPr>
          <a:xfrm>
            <a:off x="4143372" y="5643578"/>
            <a:ext cx="4714908" cy="8572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5929330"/>
            <a:ext cx="7820068" cy="775952"/>
          </a:xfrm>
        </p:spPr>
        <p:txBody>
          <a:bodyPr>
            <a:normAutofit/>
          </a:bodyPr>
          <a:lstStyle/>
          <a:p>
            <a:pPr algn="r"/>
            <a:r>
              <a:rPr lang="ar-IQ" sz="1800" dirty="0"/>
              <a:t>جزء من صندوق \ متحف الفن </a:t>
            </a:r>
            <a:r>
              <a:rPr lang="ar-IQ" sz="1800" dirty="0" err="1"/>
              <a:t>الاسلامي</a:t>
            </a:r>
            <a:r>
              <a:rPr lang="ar-IQ" sz="1800" dirty="0"/>
              <a:t> \ يتكون من ثلاث مناطق زخرفة بزخارف هندسية ونباتية من قطع العاج والعظام الملصقة بانتظام \ القرن الثالث الهجري </a:t>
            </a:r>
          </a:p>
        </p:txBody>
      </p:sp>
      <p:pic>
        <p:nvPicPr>
          <p:cNvPr id="1026" name="Picture 2"/>
          <p:cNvPicPr>
            <a:picLocks noChangeAspect="1" noChangeArrowheads="1"/>
          </p:cNvPicPr>
          <p:nvPr/>
        </p:nvPicPr>
        <p:blipFill>
          <a:blip r:embed="rId2">
            <a:lum contrast="40000"/>
          </a:blip>
          <a:srcRect r="1509" b="29183"/>
          <a:stretch>
            <a:fillRect/>
          </a:stretch>
        </p:blipFill>
        <p:spPr bwMode="auto">
          <a:xfrm rot="16200000">
            <a:off x="1618527" y="-1118516"/>
            <a:ext cx="5855241" cy="866373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286644" y="214290"/>
            <a:ext cx="1390648" cy="347324"/>
          </a:xfrm>
        </p:spPr>
        <p:txBody>
          <a:bodyPr>
            <a:normAutofit fontScale="90000"/>
          </a:bodyPr>
          <a:lstStyle/>
          <a:p>
            <a:endParaRPr lang="ar-IQ" dirty="0"/>
          </a:p>
        </p:txBody>
      </p:sp>
      <p:pic>
        <p:nvPicPr>
          <p:cNvPr id="3" name="Picture 2"/>
          <p:cNvPicPr>
            <a:picLocks noChangeAspect="1" noChangeArrowheads="1"/>
          </p:cNvPicPr>
          <p:nvPr/>
        </p:nvPicPr>
        <p:blipFill>
          <a:blip r:embed="rId2">
            <a:lum bright="30000" contrast="20000"/>
          </a:blip>
          <a:srcRect l="40811" t="23941" r="18332" b="46278"/>
          <a:stretch>
            <a:fillRect/>
          </a:stretch>
        </p:blipFill>
        <p:spPr bwMode="auto">
          <a:xfrm rot="16200000">
            <a:off x="1660900" y="-875137"/>
            <a:ext cx="4357718" cy="6536573"/>
          </a:xfrm>
          <a:prstGeom prst="rect">
            <a:avLst/>
          </a:prstGeom>
          <a:noFill/>
          <a:ln w="9525">
            <a:noFill/>
            <a:miter lim="800000"/>
            <a:headEnd/>
            <a:tailEnd/>
          </a:ln>
          <a:effectLst/>
        </p:spPr>
      </p:pic>
      <p:pic>
        <p:nvPicPr>
          <p:cNvPr id="4" name="Picture 2"/>
          <p:cNvPicPr>
            <a:picLocks noChangeAspect="1" noChangeArrowheads="1"/>
          </p:cNvPicPr>
          <p:nvPr/>
        </p:nvPicPr>
        <p:blipFill>
          <a:blip r:embed="rId2">
            <a:lum bright="-10000" contrast="40000"/>
          </a:blip>
          <a:srcRect l="50425" t="31532" r="32752" b="57957"/>
          <a:stretch>
            <a:fillRect/>
          </a:stretch>
        </p:blipFill>
        <p:spPr bwMode="auto">
          <a:xfrm rot="16200000">
            <a:off x="682600" y="4254480"/>
            <a:ext cx="2278077" cy="2928960"/>
          </a:xfrm>
          <a:prstGeom prst="rect">
            <a:avLst/>
          </a:prstGeom>
          <a:noFill/>
          <a:ln w="9525">
            <a:noFill/>
            <a:miter lim="800000"/>
            <a:headEnd/>
            <a:tailEnd/>
          </a:ln>
          <a:effectLst/>
        </p:spPr>
      </p:pic>
      <p:pic>
        <p:nvPicPr>
          <p:cNvPr id="5" name="Picture 2"/>
          <p:cNvPicPr>
            <a:picLocks noChangeAspect="1" noChangeArrowheads="1"/>
          </p:cNvPicPr>
          <p:nvPr/>
        </p:nvPicPr>
        <p:blipFill>
          <a:blip r:embed="rId2">
            <a:lum bright="40000" contrast="40000"/>
          </a:blip>
          <a:srcRect l="40811" t="12846" r="20736" b="76059"/>
          <a:stretch>
            <a:fillRect/>
          </a:stretch>
        </p:blipFill>
        <p:spPr bwMode="auto">
          <a:xfrm rot="16200000">
            <a:off x="5899154" y="3613153"/>
            <a:ext cx="4071969" cy="241772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429520" y="142852"/>
            <a:ext cx="1462086" cy="6500858"/>
          </a:xfrm>
        </p:spPr>
        <p:txBody>
          <a:bodyPr>
            <a:noAutofit/>
          </a:bodyPr>
          <a:lstStyle/>
          <a:p>
            <a:pPr algn="r"/>
            <a:r>
              <a:rPr lang="ar-IQ" sz="1800" dirty="0"/>
              <a:t>توجد قطعة مطعمة بالعاج والعظام في </a:t>
            </a:r>
            <a:r>
              <a:rPr lang="ar-IQ" sz="1800" dirty="0" err="1"/>
              <a:t>ىمتحف</a:t>
            </a:r>
            <a:r>
              <a:rPr lang="ar-IQ" sz="1800" dirty="0"/>
              <a:t> الفن </a:t>
            </a:r>
            <a:r>
              <a:rPr lang="ar-IQ" sz="1800" dirty="0" err="1"/>
              <a:t>الاسلامي</a:t>
            </a:r>
            <a:r>
              <a:rPr lang="ar-IQ" sz="1800" dirty="0"/>
              <a:t> \ شكل 59 \ جزء من أثاث تتكون من </a:t>
            </a:r>
            <a:r>
              <a:rPr lang="ar-IQ" sz="1800" dirty="0" err="1"/>
              <a:t>حشوات</a:t>
            </a:r>
            <a:r>
              <a:rPr lang="ar-IQ" sz="1800" dirty="0"/>
              <a:t> مربعة ومستطيلة . </a:t>
            </a:r>
            <a:r>
              <a:rPr lang="ar-IQ" sz="1800" dirty="0" err="1"/>
              <a:t>اطرت</a:t>
            </a:r>
            <a:r>
              <a:rPr lang="ar-IQ" sz="1800" dirty="0"/>
              <a:t> </a:t>
            </a:r>
            <a:r>
              <a:rPr lang="ar-IQ" sz="1800" dirty="0" err="1"/>
              <a:t>الحشوات</a:t>
            </a:r>
            <a:r>
              <a:rPr lang="ar-IQ" sz="1800" dirty="0"/>
              <a:t> بأطر من </a:t>
            </a:r>
            <a:r>
              <a:rPr lang="ar-IQ" sz="1800" dirty="0" err="1"/>
              <a:t>الارابسك</a:t>
            </a:r>
            <a:r>
              <a:rPr lang="ar-IQ" sz="1800" dirty="0"/>
              <a:t> , كما أطرت القطعة برمتها بشريط من الكتابة الكوفية . </a:t>
            </a:r>
            <a:br>
              <a:rPr lang="ar-IQ" sz="1800" dirty="0"/>
            </a:br>
            <a:r>
              <a:rPr lang="ar-IQ" sz="1800" dirty="0"/>
              <a:t>يرجح عودتها </a:t>
            </a:r>
            <a:r>
              <a:rPr lang="ar-IQ" sz="1800" dirty="0" err="1"/>
              <a:t>الى</a:t>
            </a:r>
            <a:r>
              <a:rPr lang="ar-IQ" sz="1800" dirty="0"/>
              <a:t> نهاية القرن 3 </a:t>
            </a:r>
            <a:r>
              <a:rPr lang="ar-IQ" sz="1800" dirty="0" err="1"/>
              <a:t>واوائل</a:t>
            </a:r>
            <a:r>
              <a:rPr lang="ar-IQ" sz="1800" dirty="0"/>
              <a:t> القرن 4 الهجري . </a:t>
            </a:r>
          </a:p>
        </p:txBody>
      </p:sp>
      <p:pic>
        <p:nvPicPr>
          <p:cNvPr id="2050" name="Picture 2"/>
          <p:cNvPicPr>
            <a:picLocks noChangeAspect="1" noChangeArrowheads="1"/>
          </p:cNvPicPr>
          <p:nvPr/>
        </p:nvPicPr>
        <p:blipFill>
          <a:blip r:embed="rId2">
            <a:lum/>
          </a:blip>
          <a:srcRect t="11183" r="10643" b="35527"/>
          <a:stretch>
            <a:fillRect/>
          </a:stretch>
        </p:blipFill>
        <p:spPr bwMode="auto">
          <a:xfrm rot="5400000">
            <a:off x="868531" y="-368521"/>
            <a:ext cx="5757374" cy="706587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15074" y="285728"/>
            <a:ext cx="2533656" cy="357190"/>
          </a:xfrm>
        </p:spPr>
        <p:txBody>
          <a:bodyPr>
            <a:normAutofit/>
          </a:bodyPr>
          <a:lstStyle/>
          <a:p>
            <a:pPr algn="r"/>
            <a:r>
              <a:rPr lang="ar-IQ" sz="1600" dirty="0"/>
              <a:t>شكل 60 \ التطعيم بالعاج </a:t>
            </a:r>
          </a:p>
        </p:txBody>
      </p:sp>
      <p:pic>
        <p:nvPicPr>
          <p:cNvPr id="3074" name="Picture 2"/>
          <p:cNvPicPr>
            <a:picLocks noChangeAspect="1" noChangeArrowheads="1"/>
          </p:cNvPicPr>
          <p:nvPr/>
        </p:nvPicPr>
        <p:blipFill>
          <a:blip r:embed="rId2">
            <a:lum bright="30000"/>
          </a:blip>
          <a:srcRect l="5020" t="11539" r="9498" b="30768"/>
          <a:stretch>
            <a:fillRect/>
          </a:stretch>
        </p:blipFill>
        <p:spPr bwMode="auto">
          <a:xfrm rot="16200000">
            <a:off x="1374435" y="-462945"/>
            <a:ext cx="5966503" cy="828680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71670" y="4071942"/>
            <a:ext cx="6248432" cy="1928826"/>
          </a:xfrm>
        </p:spPr>
        <p:txBody>
          <a:bodyPr>
            <a:normAutofit/>
          </a:bodyPr>
          <a:lstStyle/>
          <a:p>
            <a:pPr algn="r"/>
            <a:r>
              <a:rPr lang="ar-IQ" sz="1800" dirty="0"/>
              <a:t>زخرفة التلوين على الخشب \ متحف الفن </a:t>
            </a:r>
            <a:r>
              <a:rPr lang="ar-IQ" sz="1800" dirty="0" err="1"/>
              <a:t>الاسلامي</a:t>
            </a:r>
            <a:r>
              <a:rPr lang="ar-IQ" sz="1800" dirty="0"/>
              <a:t> \ شكل 61\ قطعة مستطيلة مزخرفة </a:t>
            </a:r>
            <a:r>
              <a:rPr lang="ar-IQ" sz="1800" dirty="0" err="1"/>
              <a:t>بأفريز</a:t>
            </a:r>
            <a:r>
              <a:rPr lang="ar-IQ" sz="1800" dirty="0"/>
              <a:t> من </a:t>
            </a:r>
            <a:r>
              <a:rPr lang="ar-IQ" sz="1800" dirty="0" err="1"/>
              <a:t>الاسماك</a:t>
            </a:r>
            <a:r>
              <a:rPr lang="ar-IQ" sz="1800" dirty="0"/>
              <a:t> المتماثلة بوضعيات متقابلة </a:t>
            </a:r>
            <a:r>
              <a:rPr lang="ar-IQ" sz="1800" dirty="0" err="1"/>
              <a:t>ومتدابرة</a:t>
            </a:r>
            <a:r>
              <a:rPr lang="ar-IQ" sz="1800" dirty="0"/>
              <a:t> والى </a:t>
            </a:r>
            <a:r>
              <a:rPr lang="ar-IQ" sz="1800" dirty="0" err="1"/>
              <a:t>الاسفل</a:t>
            </a:r>
            <a:r>
              <a:rPr lang="ar-IQ" sz="1800" dirty="0"/>
              <a:t> من ذلك </a:t>
            </a:r>
            <a:r>
              <a:rPr lang="ar-IQ" sz="1800" dirty="0" err="1"/>
              <a:t>افريز</a:t>
            </a:r>
            <a:r>
              <a:rPr lang="ar-IQ" sz="1800" dirty="0"/>
              <a:t> </a:t>
            </a:r>
            <a:r>
              <a:rPr lang="ar-IQ" sz="1800" dirty="0" err="1"/>
              <a:t>ىخر</a:t>
            </a:r>
            <a:r>
              <a:rPr lang="ar-IQ" sz="1800" dirty="0"/>
              <a:t> على هيئة الخطوط المتعرجة بوضعيات رأسية . </a:t>
            </a:r>
            <a:br>
              <a:rPr lang="ar-IQ" sz="1800" dirty="0"/>
            </a:br>
            <a:r>
              <a:rPr lang="ar-IQ" sz="1800" dirty="0"/>
              <a:t>القرن 1 الهجري  </a:t>
            </a:r>
          </a:p>
        </p:txBody>
      </p:sp>
      <p:pic>
        <p:nvPicPr>
          <p:cNvPr id="4098" name="Picture 2"/>
          <p:cNvPicPr>
            <a:picLocks noChangeAspect="1" noChangeArrowheads="1"/>
          </p:cNvPicPr>
          <p:nvPr/>
        </p:nvPicPr>
        <p:blipFill>
          <a:blip r:embed="rId2">
            <a:lum bright="20000"/>
          </a:blip>
          <a:srcRect l="15089" r="21521" b="31439"/>
          <a:stretch>
            <a:fillRect/>
          </a:stretch>
        </p:blipFill>
        <p:spPr bwMode="auto">
          <a:xfrm rot="16200000">
            <a:off x="2687252" y="-1687176"/>
            <a:ext cx="3568868" cy="794330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388" y="1"/>
            <a:ext cx="2525471" cy="4524315"/>
          </a:xfrm>
          <a:prstGeom prst="rect">
            <a:avLst/>
          </a:prstGeom>
        </p:spPr>
        <p:txBody>
          <a:bodyPr wrap="square">
            <a:spAutoFit/>
          </a:bodyPr>
          <a:lstStyle/>
          <a:p>
            <a:r>
              <a:rPr lang="ar-IQ" b="1" dirty="0" err="1"/>
              <a:t>الحشوة</a:t>
            </a:r>
            <a:r>
              <a:rPr lang="ar-IQ" b="1" dirty="0"/>
              <a:t> الثانية </a:t>
            </a:r>
            <a:r>
              <a:rPr lang="ar-IQ" dirty="0"/>
              <a:t>\ ذات زخارف حيوانية ونباتية ,  يمكن نسبتها </a:t>
            </a:r>
            <a:r>
              <a:rPr lang="ar-IQ" dirty="0" err="1"/>
              <a:t>الى</a:t>
            </a:r>
            <a:r>
              <a:rPr lang="ar-IQ" dirty="0"/>
              <a:t> القرن 2 الهجري  استنادا </a:t>
            </a:r>
            <a:r>
              <a:rPr lang="ar-IQ" dirty="0" err="1"/>
              <a:t>الى</a:t>
            </a:r>
            <a:r>
              <a:rPr lang="ar-IQ" dirty="0"/>
              <a:t> \ </a:t>
            </a:r>
          </a:p>
          <a:p>
            <a:r>
              <a:rPr lang="ar-IQ" dirty="0"/>
              <a:t>1- ضعف </a:t>
            </a:r>
            <a:r>
              <a:rPr lang="ar-IQ" dirty="0" err="1"/>
              <a:t>اسلوب</a:t>
            </a:r>
            <a:r>
              <a:rPr lang="ar-IQ" dirty="0"/>
              <a:t> التنفيذ </a:t>
            </a:r>
          </a:p>
          <a:p>
            <a:r>
              <a:rPr lang="ar-IQ" dirty="0"/>
              <a:t>2- وجود نوع من التجسيم وتفاوت المستويات في الزخارف النباتية  ( شكل 38) </a:t>
            </a:r>
          </a:p>
          <a:p>
            <a:endParaRPr lang="ar-IQ" dirty="0"/>
          </a:p>
          <a:p>
            <a:r>
              <a:rPr lang="ar-IQ" b="1" dirty="0" err="1"/>
              <a:t>الحشوة</a:t>
            </a:r>
            <a:r>
              <a:rPr lang="ar-IQ" b="1" dirty="0"/>
              <a:t> الثالثة \ </a:t>
            </a:r>
            <a:r>
              <a:rPr lang="ar-IQ" dirty="0"/>
              <a:t>زخرفتها على شكل معين يتوسطه قرص دائري كبير يلامس </a:t>
            </a:r>
            <a:r>
              <a:rPr lang="ar-IQ" dirty="0" err="1"/>
              <a:t>اضلاعه</a:t>
            </a:r>
            <a:r>
              <a:rPr lang="ar-IQ" dirty="0"/>
              <a:t>  شكل 39 </a:t>
            </a:r>
          </a:p>
          <a:p>
            <a:endParaRPr lang="ar-IQ" dirty="0"/>
          </a:p>
          <a:p>
            <a:endParaRPr lang="ar-IQ" dirty="0"/>
          </a:p>
          <a:p>
            <a:endParaRPr lang="ar-IQ" dirty="0"/>
          </a:p>
        </p:txBody>
      </p:sp>
      <p:pic>
        <p:nvPicPr>
          <p:cNvPr id="2050" name="Picture 2"/>
          <p:cNvPicPr>
            <a:picLocks noChangeAspect="1" noChangeArrowheads="1"/>
          </p:cNvPicPr>
          <p:nvPr/>
        </p:nvPicPr>
        <p:blipFill>
          <a:blip r:embed="rId2"/>
          <a:srcRect l="38988" t="10205" r="24562" b="36658"/>
          <a:stretch>
            <a:fillRect/>
          </a:stretch>
        </p:blipFill>
        <p:spPr bwMode="auto">
          <a:xfrm rot="16200000">
            <a:off x="2214533" y="-1857384"/>
            <a:ext cx="2071703" cy="62150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18750" t="14961" r="40625" b="36445"/>
          <a:stretch>
            <a:fillRect/>
          </a:stretch>
        </p:blipFill>
        <p:spPr bwMode="auto">
          <a:xfrm>
            <a:off x="1909536" y="2357430"/>
            <a:ext cx="1808998" cy="4452922"/>
          </a:xfrm>
          <a:prstGeom prst="rect">
            <a:avLst/>
          </a:prstGeom>
          <a:noFill/>
          <a:ln w="9525">
            <a:noFill/>
            <a:miter lim="800000"/>
            <a:headEnd/>
            <a:tailEnd/>
          </a:ln>
          <a:effectLst/>
        </p:spPr>
      </p:pic>
    </p:spTree>
    <p:extLst>
      <p:ext uri="{BB962C8B-B14F-4D97-AF65-F5344CB8AC3E}">
        <p14:creationId xmlns:p14="http://schemas.microsoft.com/office/powerpoint/2010/main" val="417198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388" y="214290"/>
            <a:ext cx="2428892" cy="2357430"/>
          </a:xfrm>
        </p:spPr>
        <p:txBody>
          <a:bodyPr>
            <a:normAutofit fontScale="90000"/>
          </a:bodyPr>
          <a:lstStyle/>
          <a:p>
            <a:pPr algn="r"/>
            <a:br>
              <a:rPr lang="ar-IQ" sz="1800" dirty="0"/>
            </a:br>
            <a:br>
              <a:rPr lang="ar-IQ" sz="1800" dirty="0"/>
            </a:br>
            <a:br>
              <a:rPr lang="ar-IQ" sz="1800" dirty="0"/>
            </a:br>
            <a:br>
              <a:rPr lang="ar-IQ" sz="1800" dirty="0"/>
            </a:br>
            <a:br>
              <a:rPr lang="ar-IQ" sz="1800" dirty="0"/>
            </a:br>
            <a:br>
              <a:rPr lang="ar-IQ" sz="1800" dirty="0"/>
            </a:br>
            <a:r>
              <a:rPr lang="ar-IQ" sz="1800" dirty="0">
                <a:solidFill>
                  <a:schemeClr val="tx1"/>
                </a:solidFill>
              </a:rPr>
              <a:t>المجموعة الثانية</a:t>
            </a:r>
            <a:br>
              <a:rPr lang="ar-IQ" sz="1800" dirty="0">
                <a:solidFill>
                  <a:schemeClr val="tx1"/>
                </a:solidFill>
              </a:rPr>
            </a:br>
            <a:r>
              <a:rPr lang="ar-IQ" sz="1800" dirty="0">
                <a:solidFill>
                  <a:schemeClr val="tx1"/>
                </a:solidFill>
              </a:rPr>
              <a:t>تمتاز بوجود محور زخرفي على هيئة غصن متموج تخرج من كلا جانبيه فروع نباتية ذات حركة حلزونية تكون مناطق شبه دائرية تملأها وحدات متناظرة من العناصر النباتية .  </a:t>
            </a:r>
            <a:br>
              <a:rPr lang="ar-IQ" sz="1800" dirty="0">
                <a:solidFill>
                  <a:schemeClr val="tx1"/>
                </a:solidFill>
              </a:rPr>
            </a:br>
            <a:r>
              <a:rPr lang="ar-IQ" sz="1800" dirty="0">
                <a:solidFill>
                  <a:schemeClr val="tx1"/>
                </a:solidFill>
              </a:rPr>
              <a:t>شكل 41 و42 </a:t>
            </a:r>
            <a:br>
              <a:rPr lang="ar-IQ" sz="1800" dirty="0">
                <a:solidFill>
                  <a:schemeClr val="tx1"/>
                </a:solidFill>
              </a:rPr>
            </a:br>
            <a:br>
              <a:rPr lang="ar-IQ" sz="1800" dirty="0"/>
            </a:br>
            <a:endParaRPr lang="ar-IQ" sz="2000" dirty="0">
              <a:solidFill>
                <a:schemeClr val="tx1"/>
              </a:solidFill>
            </a:endParaRPr>
          </a:p>
        </p:txBody>
      </p:sp>
      <p:pic>
        <p:nvPicPr>
          <p:cNvPr id="3074" name="Picture 2"/>
          <p:cNvPicPr>
            <a:picLocks noChangeAspect="1" noChangeArrowheads="1"/>
          </p:cNvPicPr>
          <p:nvPr/>
        </p:nvPicPr>
        <p:blipFill>
          <a:blip r:embed="rId2">
            <a:lum bright="30000" contrast="10000"/>
          </a:blip>
          <a:srcRect l="42753" r="34824" b="28304"/>
          <a:stretch>
            <a:fillRect/>
          </a:stretch>
        </p:blipFill>
        <p:spPr bwMode="auto">
          <a:xfrm rot="16200000">
            <a:off x="2308130" y="-1733824"/>
            <a:ext cx="1643074" cy="61108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28000" t="1944" r="32000" b="8644"/>
          <a:stretch>
            <a:fillRect/>
          </a:stretch>
        </p:blipFill>
        <p:spPr bwMode="auto">
          <a:xfrm rot="16200000">
            <a:off x="2886066" y="1000104"/>
            <a:ext cx="1428761" cy="657230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572264" y="285728"/>
            <a:ext cx="2362176" cy="3643338"/>
          </a:xfrm>
        </p:spPr>
        <p:txBody>
          <a:bodyPr>
            <a:normAutofit fontScale="90000"/>
          </a:bodyPr>
          <a:lstStyle/>
          <a:p>
            <a:pPr algn="r"/>
            <a:br>
              <a:rPr lang="ar-IQ" sz="1800" dirty="0"/>
            </a:br>
            <a:br>
              <a:rPr lang="ar-IQ" sz="1800" dirty="0"/>
            </a:br>
            <a:br>
              <a:rPr lang="ar-IQ" sz="1800" dirty="0"/>
            </a:br>
            <a:br>
              <a:rPr lang="ar-IQ" sz="1800" dirty="0"/>
            </a:br>
            <a:br>
              <a:rPr lang="ar-IQ" sz="1800" dirty="0"/>
            </a:br>
            <a:br>
              <a:rPr lang="ar-IQ" sz="1800" dirty="0"/>
            </a:br>
            <a:r>
              <a:rPr lang="ar-IQ" sz="1800" dirty="0"/>
              <a:t>المجموعة الثالثة </a:t>
            </a:r>
            <a:br>
              <a:rPr lang="ar-IQ" sz="1800" dirty="0"/>
            </a:br>
            <a:r>
              <a:rPr lang="ar-IQ" sz="1800" dirty="0"/>
              <a:t> </a:t>
            </a:r>
            <a:r>
              <a:rPr lang="ar-IQ" sz="1800" b="1" dirty="0">
                <a:solidFill>
                  <a:schemeClr val="tx1"/>
                </a:solidFill>
              </a:rPr>
              <a:t>مواضيعها </a:t>
            </a:r>
            <a:r>
              <a:rPr lang="ar-IQ" sz="1800" b="1" dirty="0" err="1">
                <a:solidFill>
                  <a:schemeClr val="tx1"/>
                </a:solidFill>
              </a:rPr>
              <a:t>اغصان</a:t>
            </a:r>
            <a:r>
              <a:rPr lang="ar-IQ" sz="1800" b="1" dirty="0">
                <a:solidFill>
                  <a:schemeClr val="tx1"/>
                </a:solidFill>
              </a:rPr>
              <a:t> </a:t>
            </a:r>
            <a:r>
              <a:rPr lang="ar-IQ" sz="1800" b="1" dirty="0" err="1">
                <a:solidFill>
                  <a:schemeClr val="tx1"/>
                </a:solidFill>
              </a:rPr>
              <a:t>افعوانية</a:t>
            </a:r>
            <a:r>
              <a:rPr lang="ar-IQ" sz="1800" b="1" dirty="0">
                <a:solidFill>
                  <a:schemeClr val="tx1"/>
                </a:solidFill>
              </a:rPr>
              <a:t> الحركة تخرج منها فروع حلزونية تنتهي بوحدة </a:t>
            </a:r>
            <a:r>
              <a:rPr lang="ar-IQ" sz="1800" b="1" dirty="0" err="1">
                <a:solidFill>
                  <a:schemeClr val="tx1"/>
                </a:solidFill>
              </a:rPr>
              <a:t>زخرفية</a:t>
            </a:r>
            <a:r>
              <a:rPr lang="ar-IQ" sz="1800" b="1" dirty="0">
                <a:solidFill>
                  <a:schemeClr val="tx1"/>
                </a:solidFill>
              </a:rPr>
              <a:t> تملأ المناطق التي كونتها ويحدث </a:t>
            </a:r>
            <a:r>
              <a:rPr lang="ar-IQ" sz="1800" b="1" dirty="0" err="1">
                <a:solidFill>
                  <a:schemeClr val="tx1"/>
                </a:solidFill>
              </a:rPr>
              <a:t>احيانا</a:t>
            </a:r>
            <a:r>
              <a:rPr lang="ar-IQ" sz="1800" b="1" dirty="0">
                <a:solidFill>
                  <a:schemeClr val="tx1"/>
                </a:solidFill>
              </a:rPr>
              <a:t> انقسام </a:t>
            </a:r>
            <a:r>
              <a:rPr lang="ar-IQ" sz="1800" b="1" dirty="0" err="1">
                <a:solidFill>
                  <a:schemeClr val="tx1"/>
                </a:solidFill>
              </a:rPr>
              <a:t>الاغصان</a:t>
            </a:r>
            <a:r>
              <a:rPr lang="ar-IQ" sz="1800" b="1" dirty="0">
                <a:solidFill>
                  <a:schemeClr val="tx1"/>
                </a:solidFill>
              </a:rPr>
              <a:t> واندماجها </a:t>
            </a:r>
            <a:r>
              <a:rPr lang="ar-IQ" sz="1800" b="1" dirty="0" err="1">
                <a:solidFill>
                  <a:schemeClr val="tx1"/>
                </a:solidFill>
              </a:rPr>
              <a:t>اثناء</a:t>
            </a:r>
            <a:r>
              <a:rPr lang="ar-IQ" sz="1800" b="1" dirty="0">
                <a:solidFill>
                  <a:schemeClr val="tx1"/>
                </a:solidFill>
              </a:rPr>
              <a:t> حركتها مكونة مناطق شبه </a:t>
            </a:r>
            <a:r>
              <a:rPr lang="ar-IQ" sz="1800" b="1" dirty="0" err="1">
                <a:solidFill>
                  <a:schemeClr val="tx1"/>
                </a:solidFill>
              </a:rPr>
              <a:t>بيضوية</a:t>
            </a:r>
            <a:r>
              <a:rPr lang="ar-IQ" sz="1800" b="1" dirty="0">
                <a:solidFill>
                  <a:schemeClr val="tx1"/>
                </a:solidFill>
              </a:rPr>
              <a:t> </a:t>
            </a:r>
            <a:r>
              <a:rPr lang="ar-IQ" sz="1800" b="1" dirty="0" err="1">
                <a:solidFill>
                  <a:schemeClr val="tx1"/>
                </a:solidFill>
              </a:rPr>
              <a:t>او</a:t>
            </a:r>
            <a:r>
              <a:rPr lang="ar-IQ" sz="1800" b="1" dirty="0">
                <a:solidFill>
                  <a:schemeClr val="tx1"/>
                </a:solidFill>
              </a:rPr>
              <a:t> دائرية تملاها وحدات </a:t>
            </a:r>
            <a:r>
              <a:rPr lang="ar-IQ" sz="1800" b="1" dirty="0" err="1">
                <a:solidFill>
                  <a:schemeClr val="tx1"/>
                </a:solidFill>
              </a:rPr>
              <a:t>زخرفية</a:t>
            </a:r>
            <a:r>
              <a:rPr lang="ar-IQ" sz="1800" b="1" dirty="0">
                <a:solidFill>
                  <a:schemeClr val="tx1"/>
                </a:solidFill>
              </a:rPr>
              <a:t> متكررة </a:t>
            </a:r>
            <a:br>
              <a:rPr lang="ar-IQ" sz="1800" b="1" dirty="0">
                <a:solidFill>
                  <a:schemeClr val="tx1"/>
                </a:solidFill>
              </a:rPr>
            </a:br>
            <a:r>
              <a:rPr lang="ar-IQ" sz="1800" b="1" dirty="0">
                <a:solidFill>
                  <a:schemeClr val="tx1"/>
                </a:solidFill>
              </a:rPr>
              <a:t>شكل 42 </a:t>
            </a:r>
            <a:r>
              <a:rPr lang="ar-IQ" sz="1800" b="1" dirty="0" err="1">
                <a:solidFill>
                  <a:schemeClr val="tx1"/>
                </a:solidFill>
              </a:rPr>
              <a:t>و</a:t>
            </a:r>
            <a:r>
              <a:rPr lang="ar-IQ" sz="1800" b="1" dirty="0">
                <a:solidFill>
                  <a:schemeClr val="tx1"/>
                </a:solidFill>
              </a:rPr>
              <a:t> شكل 43 وشكل 44 </a:t>
            </a:r>
            <a:r>
              <a:rPr lang="ar-IQ" sz="1800" b="1" dirty="0" err="1">
                <a:solidFill>
                  <a:schemeClr val="tx1"/>
                </a:solidFill>
              </a:rPr>
              <a:t>و</a:t>
            </a:r>
            <a:r>
              <a:rPr lang="ar-IQ" sz="1800" b="1" dirty="0">
                <a:solidFill>
                  <a:schemeClr val="tx1"/>
                </a:solidFill>
              </a:rPr>
              <a:t> شكل 45 </a:t>
            </a:r>
            <a:endParaRPr lang="ar-IQ" sz="1800" dirty="0"/>
          </a:p>
        </p:txBody>
      </p:sp>
      <p:pic>
        <p:nvPicPr>
          <p:cNvPr id="4098" name="Picture 2"/>
          <p:cNvPicPr>
            <a:picLocks noChangeAspect="1" noChangeArrowheads="1"/>
          </p:cNvPicPr>
          <p:nvPr/>
        </p:nvPicPr>
        <p:blipFill>
          <a:blip r:embed="rId2"/>
          <a:srcRect t="14706" r="3158" b="30882"/>
          <a:stretch>
            <a:fillRect/>
          </a:stretch>
        </p:blipFill>
        <p:spPr bwMode="auto">
          <a:xfrm>
            <a:off x="1" y="95971"/>
            <a:ext cx="6379188" cy="661917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143372" y="142852"/>
            <a:ext cx="4791068" cy="4643470"/>
          </a:xfrm>
        </p:spPr>
        <p:txBody>
          <a:bodyPr>
            <a:normAutofit/>
          </a:bodyPr>
          <a:lstStyle/>
          <a:p>
            <a:pPr algn="r"/>
            <a:br>
              <a:rPr lang="ar-IQ" sz="1800" dirty="0"/>
            </a:br>
            <a:endParaRPr lang="ar-IQ" sz="1800" dirty="0"/>
          </a:p>
        </p:txBody>
      </p:sp>
      <p:pic>
        <p:nvPicPr>
          <p:cNvPr id="5122" name="Picture 2"/>
          <p:cNvPicPr>
            <a:picLocks noChangeAspect="1" noChangeArrowheads="1"/>
          </p:cNvPicPr>
          <p:nvPr/>
        </p:nvPicPr>
        <p:blipFill>
          <a:blip r:embed="rId2"/>
          <a:srcRect t="15726" r="5403" b="33467"/>
          <a:stretch>
            <a:fillRect/>
          </a:stretch>
        </p:blipFill>
        <p:spPr bwMode="auto">
          <a:xfrm>
            <a:off x="357158" y="214290"/>
            <a:ext cx="5857916" cy="647453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5008" y="142852"/>
            <a:ext cx="3286148" cy="1285884"/>
          </a:xfrm>
        </p:spPr>
        <p:txBody>
          <a:bodyPr>
            <a:normAutofit fontScale="90000"/>
          </a:bodyPr>
          <a:lstStyle/>
          <a:p>
            <a:pPr algn="r"/>
            <a:r>
              <a:rPr lang="ar-IQ" sz="1800" dirty="0"/>
              <a:t>وتنسب </a:t>
            </a:r>
            <a:r>
              <a:rPr lang="ar-IQ" sz="1800" dirty="0" err="1"/>
              <a:t>الى</a:t>
            </a:r>
            <a:r>
              <a:rPr lang="ar-IQ" sz="1800" dirty="0"/>
              <a:t> هذه المجموعة الثالثة مجموعة أفاريز متعددة تعتمد في تكوينها على تتابع وتناوب العناصر </a:t>
            </a:r>
            <a:r>
              <a:rPr lang="ar-IQ" sz="1800" dirty="0" err="1"/>
              <a:t>الزخرفية</a:t>
            </a:r>
            <a:r>
              <a:rPr lang="ar-IQ" sz="1800" dirty="0"/>
              <a:t> بترتيب هندسي </a:t>
            </a:r>
            <a:br>
              <a:rPr lang="ar-IQ" sz="1800" dirty="0"/>
            </a:br>
            <a:r>
              <a:rPr lang="ar-IQ" sz="1800" dirty="0" err="1"/>
              <a:t>الاشكال</a:t>
            </a:r>
            <a:r>
              <a:rPr lang="ar-IQ" sz="1800" dirty="0"/>
              <a:t> 46 – 47- 48 </a:t>
            </a:r>
          </a:p>
        </p:txBody>
      </p:sp>
      <p:pic>
        <p:nvPicPr>
          <p:cNvPr id="6146" name="Picture 2"/>
          <p:cNvPicPr>
            <a:picLocks noChangeAspect="1" noChangeArrowheads="1"/>
          </p:cNvPicPr>
          <p:nvPr/>
        </p:nvPicPr>
        <p:blipFill>
          <a:blip r:embed="rId2">
            <a:lum bright="30000"/>
          </a:blip>
          <a:srcRect l="13382" t="29376" r="33087" b="10036"/>
          <a:stretch>
            <a:fillRect/>
          </a:stretch>
        </p:blipFill>
        <p:spPr bwMode="auto">
          <a:xfrm>
            <a:off x="162327" y="1500174"/>
            <a:ext cx="8702447" cy="478634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12" y="2071678"/>
            <a:ext cx="2647928" cy="4357718"/>
          </a:xfrm>
        </p:spPr>
        <p:txBody>
          <a:bodyPr>
            <a:normAutofit fontScale="90000"/>
          </a:bodyPr>
          <a:lstStyle/>
          <a:p>
            <a:pPr algn="r"/>
            <a:r>
              <a:rPr lang="ar-IQ" sz="1800" dirty="0"/>
              <a:t>مجموعة من </a:t>
            </a:r>
            <a:r>
              <a:rPr lang="ar-IQ" sz="1800" dirty="0" err="1"/>
              <a:t>الافاريز</a:t>
            </a:r>
            <a:r>
              <a:rPr lang="ar-IQ" sz="1800" dirty="0"/>
              <a:t> </a:t>
            </a:r>
            <a:r>
              <a:rPr lang="ar-IQ" sz="1800" dirty="0" err="1"/>
              <a:t>الاخرى</a:t>
            </a:r>
            <a:r>
              <a:rPr lang="ar-IQ" sz="1800" dirty="0"/>
              <a:t> ترتبط مع أفاريز المجموعة السابقة ( الثالثة  ) من حيث اعتمادها على حركة </a:t>
            </a:r>
            <a:r>
              <a:rPr lang="ar-IQ" sz="1800" dirty="0" err="1"/>
              <a:t>الاغصان</a:t>
            </a:r>
            <a:r>
              <a:rPr lang="ar-IQ" sz="1800" dirty="0"/>
              <a:t> </a:t>
            </a:r>
            <a:r>
              <a:rPr lang="ar-IQ" sz="1800" dirty="0" err="1"/>
              <a:t>الافعوانية</a:t>
            </a:r>
            <a:r>
              <a:rPr lang="ar-IQ" sz="1800" dirty="0"/>
              <a:t> والالتفافات الحلزونية , </a:t>
            </a:r>
            <a:r>
              <a:rPr lang="ar-IQ" sz="1800" dirty="0" err="1"/>
              <a:t>واحيانا</a:t>
            </a:r>
            <a:r>
              <a:rPr lang="ar-IQ" sz="1800" dirty="0"/>
              <a:t> على التناوب وتتابع الوحدات </a:t>
            </a:r>
            <a:r>
              <a:rPr lang="ar-IQ" sz="1800" dirty="0" err="1"/>
              <a:t>الزخرفية</a:t>
            </a:r>
            <a:r>
              <a:rPr lang="ar-IQ" sz="1800" dirty="0"/>
              <a:t> .</a:t>
            </a:r>
            <a:br>
              <a:rPr lang="ar-IQ" sz="1800" dirty="0"/>
            </a:br>
            <a:r>
              <a:rPr lang="ar-IQ" sz="1800" dirty="0" err="1"/>
              <a:t>اهم</a:t>
            </a:r>
            <a:r>
              <a:rPr lang="ar-IQ" sz="1800" dirty="0"/>
              <a:t> هذه التحف \ تقع في الركن الغربي من جامع عمرو بن العاص , من </a:t>
            </a:r>
            <a:r>
              <a:rPr lang="ar-IQ" sz="1800" dirty="0" err="1"/>
              <a:t>اعمال</a:t>
            </a:r>
            <a:r>
              <a:rPr lang="ar-IQ" sz="1800" dirty="0"/>
              <a:t> عبد الله بن طاهر , وهي مكونة من ثلاث </a:t>
            </a:r>
            <a:r>
              <a:rPr lang="ar-IQ" sz="1800" dirty="0" err="1"/>
              <a:t>افاريز</a:t>
            </a:r>
            <a:r>
              <a:rPr lang="ar-IQ" sz="1800" dirty="0"/>
              <a:t> أفقية . </a:t>
            </a:r>
            <a:br>
              <a:rPr lang="ar-IQ" sz="1800" dirty="0"/>
            </a:br>
            <a:r>
              <a:rPr lang="ar-IQ" sz="1800" dirty="0" err="1"/>
              <a:t>الاول</a:t>
            </a:r>
            <a:r>
              <a:rPr lang="ar-IQ" sz="1800" dirty="0"/>
              <a:t> – </a:t>
            </a:r>
            <a:r>
              <a:rPr lang="ar-IQ" sz="1800" dirty="0" err="1"/>
              <a:t>أفريز</a:t>
            </a:r>
            <a:r>
              <a:rPr lang="ar-IQ" sz="1800" dirty="0"/>
              <a:t> من </a:t>
            </a:r>
            <a:r>
              <a:rPr lang="ar-IQ" sz="1800" dirty="0" err="1"/>
              <a:t>تتابق</a:t>
            </a:r>
            <a:r>
              <a:rPr lang="ar-IQ" sz="1800" dirty="0"/>
              <a:t> أوراق </a:t>
            </a:r>
            <a:r>
              <a:rPr lang="ar-IQ" sz="1800" dirty="0" err="1"/>
              <a:t>الاكانثاس</a:t>
            </a:r>
            <a:r>
              <a:rPr lang="ar-IQ" sz="1800" dirty="0"/>
              <a:t> المحورة . </a:t>
            </a:r>
            <a:br>
              <a:rPr lang="ar-IQ" sz="1800" dirty="0"/>
            </a:br>
            <a:r>
              <a:rPr lang="ar-IQ" sz="1800" dirty="0" err="1"/>
              <a:t>الافريز</a:t>
            </a:r>
            <a:r>
              <a:rPr lang="ar-IQ" sz="1800" dirty="0"/>
              <a:t> الثالث – عرق نباتي أفعواني تخرج منه </a:t>
            </a:r>
            <a:r>
              <a:rPr lang="ar-IQ" sz="1800" dirty="0" err="1"/>
              <a:t>حلزونات</a:t>
            </a:r>
            <a:r>
              <a:rPr lang="ar-IQ" sz="1800" dirty="0"/>
              <a:t> مشغولة </a:t>
            </a:r>
            <a:r>
              <a:rPr lang="ar-IQ" sz="1800" dirty="0" err="1"/>
              <a:t>باربعة</a:t>
            </a:r>
            <a:r>
              <a:rPr lang="ar-IQ" sz="1800" dirty="0"/>
              <a:t> </a:t>
            </a:r>
            <a:r>
              <a:rPr lang="ar-IQ" sz="1800" dirty="0" err="1"/>
              <a:t>اوراق</a:t>
            </a:r>
            <a:r>
              <a:rPr lang="ar-IQ" sz="1800" dirty="0"/>
              <a:t> ثلاثية مصفوفة بحركة دائرية , </a:t>
            </a:r>
            <a:r>
              <a:rPr lang="ar-IQ" sz="1800" dirty="0" err="1"/>
              <a:t>ويملاء</a:t>
            </a:r>
            <a:r>
              <a:rPr lang="ar-IQ" sz="1800" dirty="0"/>
              <a:t> باقي المنطقة </a:t>
            </a:r>
            <a:r>
              <a:rPr lang="ar-IQ" sz="1800" dirty="0" err="1"/>
              <a:t>محلاق</a:t>
            </a:r>
            <a:r>
              <a:rPr lang="ar-IQ" sz="1800" dirty="0"/>
              <a:t> ذو ثلاث أقراص . </a:t>
            </a:r>
            <a:br>
              <a:rPr lang="ar-IQ" sz="1800" dirty="0"/>
            </a:br>
            <a:r>
              <a:rPr lang="ar-IQ" sz="1800" dirty="0"/>
              <a:t>الثالث – اقل عرضا , </a:t>
            </a:r>
            <a:r>
              <a:rPr lang="ar-IQ" sz="1800" dirty="0" err="1"/>
              <a:t>ويتالف</a:t>
            </a:r>
            <a:r>
              <a:rPr lang="ar-IQ" sz="1800" dirty="0"/>
              <a:t> من نصف دائرة بداخلها قرص , </a:t>
            </a:r>
            <a:r>
              <a:rPr lang="ar-IQ" sz="1800" dirty="0" err="1"/>
              <a:t>واخرى</a:t>
            </a:r>
            <a:r>
              <a:rPr lang="ar-IQ" sz="1800" dirty="0"/>
              <a:t> بهيئة ورقة ثلاثية مرتبة بصورة متناوبة ومتتابعة . </a:t>
            </a:r>
            <a:br>
              <a:rPr lang="ar-IQ" sz="1800" dirty="0"/>
            </a:br>
            <a:endParaRPr lang="ar-IQ" sz="1800" dirty="0"/>
          </a:p>
        </p:txBody>
      </p:sp>
      <p:pic>
        <p:nvPicPr>
          <p:cNvPr id="1026" name="Picture 2" descr="C:\Users\qq\Desktop\صور اخشاب مصر\photo_٢٠٢١-١٠-٢٩_١٨-٤٣-٤١.jpg"/>
          <p:cNvPicPr>
            <a:picLocks noChangeAspect="1" noChangeArrowheads="1"/>
          </p:cNvPicPr>
          <p:nvPr/>
        </p:nvPicPr>
        <p:blipFill>
          <a:blip r:embed="rId2"/>
          <a:srcRect t="10976" r="7145" b="63414"/>
          <a:stretch>
            <a:fillRect/>
          </a:stretch>
        </p:blipFill>
        <p:spPr bwMode="auto">
          <a:xfrm>
            <a:off x="139442" y="214290"/>
            <a:ext cx="6167482" cy="51435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57950" y="285728"/>
            <a:ext cx="2533656" cy="5786478"/>
          </a:xfrm>
        </p:spPr>
        <p:txBody>
          <a:bodyPr>
            <a:normAutofit fontScale="90000"/>
          </a:bodyPr>
          <a:lstStyle/>
          <a:p>
            <a:pPr algn="r"/>
            <a:r>
              <a:rPr lang="ar-IQ" sz="1800" dirty="0"/>
              <a:t>هناك </a:t>
            </a:r>
            <a:r>
              <a:rPr lang="ar-IQ" sz="1800" dirty="0" err="1"/>
              <a:t>اقطعة</a:t>
            </a:r>
            <a:r>
              <a:rPr lang="ar-IQ" sz="1800" dirty="0"/>
              <a:t>  </a:t>
            </a:r>
            <a:r>
              <a:rPr lang="ar-IQ" sz="1800" dirty="0" err="1"/>
              <a:t>اخرى</a:t>
            </a:r>
            <a:r>
              <a:rPr lang="ar-IQ" sz="1800" dirty="0"/>
              <a:t> تقوم فوق </a:t>
            </a:r>
            <a:r>
              <a:rPr lang="ar-IQ" sz="1800" dirty="0" err="1"/>
              <a:t>اعمدة</a:t>
            </a:r>
            <a:r>
              <a:rPr lang="ar-IQ" sz="1800" dirty="0"/>
              <a:t> رواق القبلة , تتكون من </a:t>
            </a:r>
            <a:r>
              <a:rPr lang="ar-IQ" sz="1800" dirty="0" err="1"/>
              <a:t>أفريزين</a:t>
            </a:r>
            <a:r>
              <a:rPr lang="ar-IQ" sz="1800" dirty="0"/>
              <a:t> : العلوي يعتمد على تتابع أوراق </a:t>
            </a:r>
            <a:r>
              <a:rPr lang="ar-IQ" sz="1800" dirty="0" err="1"/>
              <a:t>الاكانثاس</a:t>
            </a:r>
            <a:r>
              <a:rPr lang="ar-IQ" sz="1800" dirty="0"/>
              <a:t> المحورة , والسفلي </a:t>
            </a:r>
            <a:r>
              <a:rPr lang="ar-IQ" sz="1800" dirty="0" err="1"/>
              <a:t>يتالف</a:t>
            </a:r>
            <a:r>
              <a:rPr lang="ar-IQ" sz="1800" dirty="0"/>
              <a:t> من </a:t>
            </a:r>
            <a:r>
              <a:rPr lang="ar-IQ" sz="1800" dirty="0" err="1"/>
              <a:t>عضنين</a:t>
            </a:r>
            <a:r>
              <a:rPr lang="ar-IQ" sz="1800" dirty="0"/>
              <a:t> ذي حركة </a:t>
            </a:r>
            <a:r>
              <a:rPr lang="ar-IQ" sz="1800" dirty="0" err="1"/>
              <a:t>افعوانية</a:t>
            </a:r>
            <a:r>
              <a:rPr lang="ar-IQ" sz="1800" dirty="0"/>
              <a:t> تخرج منه فروع حلزونية مكونة مناطق دائرية تملؤها وحدات من أوراق العنب الخماسية , وأخرى مكونة من ثلاث أوراق محورة رتبت بوضعية متناوبة ومتتابعة ووضعت بصورة مضغوطة .  </a:t>
            </a:r>
            <a:br>
              <a:rPr lang="ar-IQ" sz="1800" dirty="0"/>
            </a:br>
            <a:br>
              <a:rPr lang="ar-IQ" sz="1800" dirty="0"/>
            </a:br>
            <a:br>
              <a:rPr lang="ar-IQ" sz="1800" dirty="0"/>
            </a:br>
            <a:r>
              <a:rPr lang="ar-IQ" sz="1800" dirty="0" err="1"/>
              <a:t>تتميزه</a:t>
            </a:r>
            <a:r>
              <a:rPr lang="ar-IQ" sz="1800" dirty="0"/>
              <a:t> هذه الزخرفة بالتحوير الشديد وظهور بوادر الحفر المشطوف الذي يعتبر </a:t>
            </a:r>
            <a:r>
              <a:rPr lang="ar-IQ" sz="1800" dirty="0" err="1"/>
              <a:t>اهم</a:t>
            </a:r>
            <a:r>
              <a:rPr lang="ar-IQ" sz="1800" dirty="0"/>
              <a:t> مميزات زخارف سامراء . </a:t>
            </a:r>
            <a:br>
              <a:rPr lang="ar-IQ" sz="1800" dirty="0"/>
            </a:br>
            <a:br>
              <a:rPr lang="ar-IQ" sz="1800" dirty="0"/>
            </a:br>
            <a:br>
              <a:rPr lang="ar-IQ" sz="1800" dirty="0"/>
            </a:br>
            <a:endParaRPr lang="ar-IQ" sz="1800" dirty="0"/>
          </a:p>
        </p:txBody>
      </p:sp>
      <p:pic>
        <p:nvPicPr>
          <p:cNvPr id="3" name="Picture 2" descr="C:\Users\qq\Desktop\صور اخشاب مصر\photo_٢٠٢١-١٠-٢٩_١٨-٤٣-٤١.jpg"/>
          <p:cNvPicPr>
            <a:picLocks noChangeAspect="1" noChangeArrowheads="1"/>
          </p:cNvPicPr>
          <p:nvPr/>
        </p:nvPicPr>
        <p:blipFill>
          <a:blip r:embed="rId2"/>
          <a:srcRect t="40244" r="14674" b="24390"/>
          <a:stretch>
            <a:fillRect/>
          </a:stretch>
        </p:blipFill>
        <p:spPr bwMode="auto">
          <a:xfrm>
            <a:off x="9821" y="214290"/>
            <a:ext cx="6365372" cy="54292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72198" y="214290"/>
            <a:ext cx="2857520" cy="6643710"/>
          </a:xfrm>
        </p:spPr>
        <p:txBody>
          <a:bodyPr>
            <a:normAutofit fontScale="90000"/>
          </a:bodyPr>
          <a:lstStyle/>
          <a:p>
            <a:pPr algn="r"/>
            <a:r>
              <a:rPr lang="ar-IQ" sz="1800" dirty="0"/>
              <a:t>وبمتحف الفن </a:t>
            </a:r>
            <a:r>
              <a:rPr lang="ar-IQ" sz="1800" dirty="0" err="1"/>
              <a:t>الاسلامي</a:t>
            </a:r>
            <a:r>
              <a:rPr lang="ar-IQ" sz="1800" dirty="0"/>
              <a:t> إفريز يشابه من حيث </a:t>
            </a:r>
            <a:r>
              <a:rPr lang="ar-IQ" sz="1800" dirty="0" err="1"/>
              <a:t>الاسلوب</a:t>
            </a:r>
            <a:r>
              <a:rPr lang="ar-IQ" sz="1800" dirty="0"/>
              <a:t> أفاريز جامع عمرو بن العاص , حيث تتكون الزخرفة من </a:t>
            </a:r>
            <a:r>
              <a:rPr lang="ar-IQ" sz="1800" dirty="0" err="1"/>
              <a:t>خصن</a:t>
            </a:r>
            <a:r>
              <a:rPr lang="ar-IQ" sz="1800" dirty="0"/>
              <a:t> متموج تنبثق منه فروع حلزونية مشغولة بأوراق خماسية ذات فص مركزي , كما تنتهي بعض الفروع بفص يجاوره قرصان , وجد </a:t>
            </a:r>
            <a:r>
              <a:rPr lang="ar-IQ" sz="1800" dirty="0" err="1"/>
              <a:t>مايماثلها</a:t>
            </a:r>
            <a:r>
              <a:rPr lang="ar-IQ" sz="1800" dirty="0"/>
              <a:t> في </a:t>
            </a:r>
            <a:r>
              <a:rPr lang="ar-IQ" sz="1800" dirty="0" err="1"/>
              <a:t>كسوات</a:t>
            </a:r>
            <a:r>
              <a:rPr lang="ar-IQ" sz="1800" dirty="0"/>
              <a:t> عوارض المسجد </a:t>
            </a:r>
            <a:r>
              <a:rPr lang="ar-IQ" sz="1800" dirty="0" err="1"/>
              <a:t>الاقصى</a:t>
            </a:r>
            <a:r>
              <a:rPr lang="ar-IQ" sz="1800" dirty="0"/>
              <a:t> . شكل 51 \ </a:t>
            </a:r>
            <a:r>
              <a:rPr lang="ar-IQ" sz="1800" dirty="0" err="1"/>
              <a:t>اوائل</a:t>
            </a:r>
            <a:r>
              <a:rPr lang="ar-IQ" sz="1800" dirty="0"/>
              <a:t> القرن 3 </a:t>
            </a:r>
            <a:br>
              <a:rPr lang="ar-IQ" sz="1800" dirty="0"/>
            </a:br>
            <a:br>
              <a:rPr lang="ar-IQ" sz="1800" dirty="0"/>
            </a:br>
            <a:r>
              <a:rPr lang="ar-IQ" sz="1800" dirty="0">
                <a:solidFill>
                  <a:schemeClr val="tx1"/>
                </a:solidFill>
              </a:rPr>
              <a:t>هناك مجموعة من </a:t>
            </a:r>
            <a:r>
              <a:rPr lang="ar-IQ" sz="1800" dirty="0" err="1">
                <a:solidFill>
                  <a:schemeClr val="tx1"/>
                </a:solidFill>
              </a:rPr>
              <a:t>الاخشاب</a:t>
            </a:r>
            <a:r>
              <a:rPr lang="ar-IQ" sz="1800" dirty="0">
                <a:solidFill>
                  <a:schemeClr val="tx1"/>
                </a:solidFill>
              </a:rPr>
              <a:t> تتشابه في كون سطوحها مزخرفة بمعينات صغيرة نفذت بالحفر المشطوف , امتازت هذه المجموعة بوجود الكتابات </a:t>
            </a:r>
            <a:r>
              <a:rPr lang="ar-IQ" sz="1800" dirty="0" err="1">
                <a:solidFill>
                  <a:schemeClr val="tx1"/>
                </a:solidFill>
              </a:rPr>
              <a:t>الاسلامية</a:t>
            </a:r>
            <a:r>
              <a:rPr lang="ar-IQ" sz="1800" dirty="0">
                <a:solidFill>
                  <a:schemeClr val="tx1"/>
                </a:solidFill>
              </a:rPr>
              <a:t> من سور القران الكريم , ووجود عناصر </a:t>
            </a:r>
            <a:r>
              <a:rPr lang="ar-IQ" sz="1800" dirty="0" err="1">
                <a:solidFill>
                  <a:schemeClr val="tx1"/>
                </a:solidFill>
              </a:rPr>
              <a:t>اسنان</a:t>
            </a:r>
            <a:r>
              <a:rPr lang="ar-IQ" sz="1800" dirty="0">
                <a:solidFill>
                  <a:schemeClr val="tx1"/>
                </a:solidFill>
              </a:rPr>
              <a:t> المنشار , وقسمت </a:t>
            </a:r>
            <a:r>
              <a:rPr lang="ar-IQ" sz="1800" dirty="0" err="1">
                <a:solidFill>
                  <a:schemeClr val="tx1"/>
                </a:solidFill>
              </a:rPr>
              <a:t>الى</a:t>
            </a:r>
            <a:r>
              <a:rPr lang="ar-IQ" sz="1800" dirty="0">
                <a:solidFill>
                  <a:schemeClr val="tx1"/>
                </a:solidFill>
              </a:rPr>
              <a:t> </a:t>
            </a:r>
            <a:r>
              <a:rPr lang="ar-IQ" sz="1800" dirty="0" err="1">
                <a:solidFill>
                  <a:schemeClr val="tx1"/>
                </a:solidFill>
              </a:rPr>
              <a:t>افاريز</a:t>
            </a:r>
            <a:r>
              <a:rPr lang="ar-IQ" sz="1800" dirty="0">
                <a:solidFill>
                  <a:schemeClr val="tx1"/>
                </a:solidFill>
              </a:rPr>
              <a:t> مختلفة العرض , وكذلك وجود الدوائر الهندسية المتداخلة </a:t>
            </a:r>
            <a:r>
              <a:rPr lang="ar-IQ" sz="1800" dirty="0" err="1">
                <a:solidFill>
                  <a:schemeClr val="tx1"/>
                </a:solidFill>
              </a:rPr>
              <a:t>ز</a:t>
            </a:r>
            <a:r>
              <a:rPr lang="ar-IQ" sz="1800" dirty="0">
                <a:solidFill>
                  <a:schemeClr val="tx1"/>
                </a:solidFill>
              </a:rPr>
              <a:t> تعود </a:t>
            </a:r>
            <a:r>
              <a:rPr lang="ar-IQ" sz="1800" dirty="0" err="1">
                <a:solidFill>
                  <a:schemeClr val="tx1"/>
                </a:solidFill>
              </a:rPr>
              <a:t>الى</a:t>
            </a:r>
            <a:r>
              <a:rPr lang="ar-IQ" sz="1800" dirty="0">
                <a:solidFill>
                  <a:schemeClr val="tx1"/>
                </a:solidFill>
              </a:rPr>
              <a:t> النصف </a:t>
            </a:r>
            <a:r>
              <a:rPr lang="ar-IQ" sz="1800" dirty="0" err="1">
                <a:solidFill>
                  <a:schemeClr val="tx1"/>
                </a:solidFill>
              </a:rPr>
              <a:t>الاول</a:t>
            </a:r>
            <a:r>
              <a:rPr lang="ar-IQ" sz="1800" dirty="0">
                <a:solidFill>
                  <a:schemeClr val="tx1"/>
                </a:solidFill>
              </a:rPr>
              <a:t> من القرن 3 الهجري ( </a:t>
            </a:r>
            <a:r>
              <a:rPr lang="ar-IQ" sz="1800" dirty="0" err="1">
                <a:solidFill>
                  <a:schemeClr val="tx1"/>
                </a:solidFill>
              </a:rPr>
              <a:t>لايوجد</a:t>
            </a:r>
            <a:r>
              <a:rPr lang="ar-IQ" sz="1800" dirty="0">
                <a:solidFill>
                  <a:schemeClr val="tx1"/>
                </a:solidFill>
              </a:rPr>
              <a:t> نموذج . </a:t>
            </a:r>
            <a:br>
              <a:rPr lang="ar-IQ" sz="1800" dirty="0"/>
            </a:br>
            <a:br>
              <a:rPr lang="ar-IQ" sz="1800" dirty="0"/>
            </a:br>
            <a:br>
              <a:rPr lang="ar-IQ" sz="1800" dirty="0"/>
            </a:br>
            <a:br>
              <a:rPr lang="ar-IQ" sz="1800" dirty="0"/>
            </a:br>
            <a:br>
              <a:rPr lang="ar-IQ" sz="1800" dirty="0"/>
            </a:br>
            <a:br>
              <a:rPr lang="ar-IQ" sz="1800" dirty="0"/>
            </a:br>
            <a:endParaRPr lang="ar-IQ" sz="1800" dirty="0"/>
          </a:p>
        </p:txBody>
      </p:sp>
      <p:pic>
        <p:nvPicPr>
          <p:cNvPr id="2050" name="Picture 2"/>
          <p:cNvPicPr>
            <a:picLocks noChangeAspect="1" noChangeArrowheads="1"/>
          </p:cNvPicPr>
          <p:nvPr/>
        </p:nvPicPr>
        <p:blipFill>
          <a:blip r:embed="rId2"/>
          <a:srcRect l="9261" t="9000" r="7394" b="80500"/>
          <a:stretch>
            <a:fillRect/>
          </a:stretch>
        </p:blipFill>
        <p:spPr bwMode="auto">
          <a:xfrm>
            <a:off x="-91881" y="142852"/>
            <a:ext cx="6337571" cy="221457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598</TotalTime>
  <Words>671</Words>
  <Application>Microsoft Office PowerPoint</Application>
  <PresentationFormat>عرض على الشاشة (4:3)</PresentationFormat>
  <Paragraphs>32</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أساسية</vt:lpstr>
      <vt:lpstr>   </vt:lpstr>
      <vt:lpstr>عرض تقديمي في PowerPoint</vt:lpstr>
      <vt:lpstr>      المجموعة الثانية تمتاز بوجود محور زخرفي على هيئة غصن متموج تخرج من كلا جانبيه فروع نباتية ذات حركة حلزونية تكون مناطق شبه دائرية تملأها وحدات متناظرة من العناصر النباتية .   شكل 41 و42   </vt:lpstr>
      <vt:lpstr>      المجموعة الثالثة   مواضيعها اغصان افعوانية الحركة تخرج منها فروع حلزونية تنتهي بوحدة زخرفية تملأ المناطق التي كونتها ويحدث احيانا انقسام الاغصان واندماجها اثناء حركتها مكونة مناطق شبه بيضوية او دائرية تملاها وحدات زخرفية متكررة  شكل 42 و شكل 43 وشكل 44 و شكل 45 </vt:lpstr>
      <vt:lpstr> </vt:lpstr>
      <vt:lpstr>وتنسب الى هذه المجموعة الثالثة مجموعة أفاريز متعددة تعتمد في تكوينها على تتابع وتناوب العناصر الزخرفية بترتيب هندسي  الاشكال 46 – 47- 48 </vt:lpstr>
      <vt:lpstr>مجموعة من الافاريز الاخرى ترتبط مع أفاريز المجموعة السابقة ( الثالثة  ) من حيث اعتمادها على حركة الاغصان الافعوانية والالتفافات الحلزونية , واحيانا على التناوب وتتابع الوحدات الزخرفية . اهم هذه التحف \ تقع في الركن الغربي من جامع عمرو بن العاص , من اعمال عبد الله بن طاهر , وهي مكونة من ثلاث افاريز أفقية .  الاول – أفريز من تتابق أوراق الاكانثاس المحورة .  الافريز الثالث – عرق نباتي أفعواني تخرج منه حلزونات مشغولة باربعة اوراق ثلاثية مصفوفة بحركة دائرية , ويملاء باقي المنطقة محلاق ذو ثلاث أقراص .  الثالث – اقل عرضا , ويتالف من نصف دائرة بداخلها قرص , واخرى بهيئة ورقة ثلاثية مرتبة بصورة متناوبة ومتتابعة .  </vt:lpstr>
      <vt:lpstr>هناك اقطعة  اخرى تقوم فوق اعمدة رواق القبلة , تتكون من أفريزين : العلوي يعتمد على تتابع أوراق الاكانثاس المحورة , والسفلي يتالف من عضنين ذي حركة افعوانية تخرج منه فروع حلزونية مكونة مناطق دائرية تملؤها وحدات من أوراق العنب الخماسية , وأخرى مكونة من ثلاث أوراق محورة رتبت بوضعية متناوبة ومتتابعة ووضعت بصورة مضغوطة .     تتميزه هذه الزخرفة بالتحوير الشديد وظهور بوادر الحفر المشطوف الذي يعتبر اهم مميزات زخارف سامراء .    </vt:lpstr>
      <vt:lpstr>وبمتحف الفن الاسلامي إفريز يشابه من حيث الاسلوب أفاريز جامع عمرو بن العاص , حيث تتكون الزخرفة من خصن متموج تنبثق منه فروع حلزونية مشغولة بأوراق خماسية ذات فص مركزي , كما تنتهي بعض الفروع بفص يجاوره قرصان , وجد مايماثلها في كسوات عوارض المسجد الاقصى . شكل 51 \ اوائل القرن 3   هناك مجموعة من الاخشاب تتشابه في كون سطوحها مزخرفة بمعينات صغيرة نفذت بالحفر المشطوف , امتازت هذه المجموعة بوجود الكتابات الاسلامية من سور القران الكريم , ووجود عناصر اسنان المنشار , وقسمت الى افاريز مختلفة العرض , وكذلك وجود الدوائر الهندسية المتداخلة ز تعود الى النصف الاول من القرن 3 الهجري ( لايوجد نموذج .       </vt:lpstr>
      <vt:lpstr>هناك مجموعة من الاخشاب تغلب عليها زخارف أوراق الاكانثاس المحورة والمتميزة بالتكرار الهندسي الصارم والحفر الضعيف .  اولها قطعة تتقابل وتتابع الاوراق التي تنبثق من غصن محوري ويؤطر ذلك إفريز رقيق من الاوراق المحورية المتتابعة ز( شكل 52 )   القطعة الثانية تتكر الورقة المحورة بنظام اشعاعي داخل مسدس تكونت أضلاعه من عنصر الصلبان المعقوفة . ( شكل 53)    </vt:lpstr>
      <vt:lpstr>مجموعة من الاخشاب في مصر تجمع بين الاسلوب الاموي الصريح من القرن 3 الهجري , وبين الاسلوب العباسي الذي نضج في سامراء وانتشر الى مناطق اخرى , وكانت له السيادة في مصر حتى اوائل القر ن 5 الهجري . ( اشكال ( 54- 55- 56- 57 )  1- قطعة محفوظة في متحف الفن الاسلامي : عليها ثلاثة أشرطة من الكتابة الكوفية , علاوة على منطقتين تقعان في جانبيها : احدهما ( شكل 54) شغلت بحيوان أشبه بالغزالة تحيطه زخارف نباتية محورة . الثانية ( شكل 55) زخرفت بنجمة خماسية كونتها خطوط منكسرة بصورة منتظمة تخللت ارضيتها زخارف نباتية .  </vt:lpstr>
      <vt:lpstr>وتنسب الى هذه المجموعة  حاجز باب كنيسة العذراء في دير ابي مقار بوادي النطرون , وهو على هيئة إطار يتالف من قوائم تحف من الاعلى بعقد شبيه بحذوة الفرس تتوجه مناطق صماء كونتها بعض العوارض التي ثبتت بالقوائم ( شكل 56)  وزخرف كل جانب من جانبي كوشة العقد بطاووس كبير , وأناء في الاسفل يخرج منه غصن متموج له فروع وأوراق عنب ثلاثية وكيزان صنوبر .  أما القوائم والعوارض فقد زخرفت بأغصان أفعوانية الحركة . شبيهة بمواضيع المجموعة الثالثة , تخرج منها فروع حلزونية تملؤها أنصاف أوراق نخيلية وأوراق عنب خماسية مضغوطة على بعضها ومتراصة .      </vt:lpstr>
      <vt:lpstr>تفاصيل شكل 56 </vt:lpstr>
      <vt:lpstr>باب في هيكل بنيامين تتالف زخارفه من مناطق كونت من تداخل بعض القوائم والعوارض , وزخرفت المناطق المذكورة بزخارف هندسية قوامها عناصر الصليب المعقوف والمعينات المتتابعة التي رتبت وفق اساس هندسي , في حين زخرفت القوائم والعوارض بأغصان متموجة ذات فروع حلزونية تشغلها أوراق عنب ثلاثية وانصاف اوراق نخيلية متموجة على غرار ما وجد في زخرفة قوائم وعوارض القطعة السابقة . شكل 57)  تنسب هاتان القطعتان الى بداية القرن الرابع الهجري .</vt:lpstr>
      <vt:lpstr>جزء من صندوق \ متحف الفن الاسلامي \ يتكون من ثلاث مناطق زخرفة بزخارف هندسية ونباتية من قطع العاج والعظام الملصقة بانتظام \ القرن الثالث الهجري </vt:lpstr>
      <vt:lpstr>عرض تقديمي في PowerPoint</vt:lpstr>
      <vt:lpstr>توجد قطعة مطعمة بالعاج والعظام في ىمتحف الفن الاسلامي \ شكل 59 \ جزء من أثاث تتكون من حشوات مربعة ومستطيلة . اطرت الحشوات بأطر من الارابسك , كما أطرت القطعة برمتها بشريط من الكتابة الكوفية .  يرجح عودتها الى نهاية القرن 3 واوائل القرن 4 الهجري . </vt:lpstr>
      <vt:lpstr>شكل 60 \ التطعيم بالعاج </vt:lpstr>
      <vt:lpstr>زخرفة التلوين على الخشب \ متحف الفن الاسلامي \ شكل 61\ قطعة مستطيلة مزخرفة بأفريز من الاسماك المتماثلة بوضعيات متقابلة ومتدابرة والى الاسفل من ذلك افريز ىخر على هيئة الخطوط المتعرجة بوضعيات رأسية .  القرن 1 الهجري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خطة الصف الرابع الاسلامي-  كورس اول – العمارة العربية الاسلامية في مصر   الاسبوع الاول /  / فتح العرب المسلمين لمصر و تأسيس مدينة الفسطاط  الاسبوع الثاني /  /   تخطيط وعمارة جامع عمر بن العاص ولإضافات التي اجريت عليه  الاسبوع الثالث  / / تأسيس مدينة القطائع  وتخطيط وعمارة وجامع احمد ابن طولون الاسبوع الرابع  / / جامع احمد بن طولون -  تأثيرات مدينة سامراء على مدينة القطائع – سمات العمارة المدنية الاسبوع الخامس / / تأسيس القاهرة وتحصينها  الاسبوع السادس  / /  الاسبوع   العناصر العمارية في العصر الفاطمي الاسبوع السابع / /   تخطيط وعمارة الجامع الازهر وعناصره الزخرفية  الاسبوع الثامن / /  تخطيط وعمارة جامع الحاكم الاسبوع التاسع / / تخطيط وعمارة مسجد السيدة رقية الاسبوع العاشر /  /  تخطيط وعمارة مسجد الصالح طلائع الاسبوع الحادي عشر /  / تخطيط وعمارة مسجد الاقمر الاسبوع الثاني عشر // دراسة الأضرحة الفاطمية /ضريح اللؤلؤة   الاسبوع الثالث عشر /  / دراسة تخطيط ضريح يحيى الشبيه الاسبوع الرابع عشر / /  تخطيط وعمارة ضريح السبع بنات  الاسبوع الخامس عشر / / سمات التخطيط العماري والزخرفي للعصر الفاطمي</dc:title>
  <dc:creator>ضياء</dc:creator>
  <cp:lastModifiedBy>مستخدم ضيف</cp:lastModifiedBy>
  <cp:revision>89</cp:revision>
  <dcterms:created xsi:type="dcterms:W3CDTF">2020-12-06T05:05:58Z</dcterms:created>
  <dcterms:modified xsi:type="dcterms:W3CDTF">2025-02-03T14:29:42Z</dcterms:modified>
</cp:coreProperties>
</file>