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78" d="100"/>
          <a:sy n="78" d="100"/>
        </p:scale>
        <p:origin x="1613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6" y="746"/>
            <a:ext cx="9144036" cy="1027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0007" y="0"/>
            <a:ext cx="4743992" cy="6000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749" y="0"/>
            <a:ext cx="9145638" cy="10205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6" y="746"/>
            <a:ext cx="9144036" cy="1027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0007" y="0"/>
            <a:ext cx="4743992" cy="6000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749" y="0"/>
            <a:ext cx="9145638" cy="10205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36" y="746"/>
            <a:ext cx="9144036" cy="1027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0007" y="0"/>
            <a:ext cx="4743992" cy="6000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74396"/>
            <a:ext cx="5476240" cy="15451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4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4536" y="2011426"/>
            <a:ext cx="5359400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49" y="0"/>
            <a:ext cx="9145638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05376" y="5039359"/>
            <a:ext cx="33670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Constantia"/>
                <a:cs typeface="Constantia"/>
              </a:rPr>
              <a:t>Presented by :Dr. Fadhil Sahib .</a:t>
            </a:r>
            <a:endParaRPr sz="1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833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Bones</a:t>
            </a:r>
            <a:r>
              <a:rPr sz="2400" spc="-30" dirty="0"/>
              <a:t> </a:t>
            </a:r>
            <a:r>
              <a:rPr sz="2400" dirty="0"/>
              <a:t>of</a:t>
            </a:r>
            <a:r>
              <a:rPr sz="2400" spc="-30" dirty="0"/>
              <a:t> </a:t>
            </a:r>
            <a:r>
              <a:rPr sz="2400" dirty="0"/>
              <a:t>the</a:t>
            </a:r>
            <a:r>
              <a:rPr sz="2400" spc="-20" dirty="0"/>
              <a:t> hand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13205" y="1847850"/>
            <a:ext cx="631317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4815">
              <a:lnSpc>
                <a:spcPct val="100000"/>
              </a:lnSpc>
              <a:spcBef>
                <a:spcPts val="100"/>
              </a:spcBef>
              <a:tabLst>
                <a:tab pos="1112520" algn="l"/>
              </a:tabLst>
            </a:pPr>
            <a:r>
              <a:rPr sz="2400" spc="-10" dirty="0">
                <a:latin typeface="Constantia"/>
                <a:cs typeface="Constantia"/>
              </a:rPr>
              <a:t>There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are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eight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carpal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bones,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made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up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25" dirty="0">
                <a:latin typeface="Constantia"/>
                <a:cs typeface="Constantia"/>
              </a:rPr>
              <a:t>two </a:t>
            </a:r>
            <a:r>
              <a:rPr sz="2400" spc="-35" dirty="0">
                <a:latin typeface="Constantia"/>
                <a:cs typeface="Constantia"/>
              </a:rPr>
              <a:t>rows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of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four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proximal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45" dirty="0">
                <a:latin typeface="Constantia"/>
                <a:cs typeface="Constantia"/>
              </a:rPr>
              <a:t>row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consists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(from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lateral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to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medial)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scaphoid,</a:t>
            </a:r>
            <a:endParaRPr sz="2400">
              <a:latin typeface="Constantia"/>
              <a:cs typeface="Constantia"/>
            </a:endParaRPr>
          </a:p>
          <a:p>
            <a:pPr marL="12700" marR="935355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lunate,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triquetral,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pisiform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bones.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distal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45" dirty="0">
                <a:latin typeface="Constantia"/>
                <a:cs typeface="Constantia"/>
              </a:rPr>
              <a:t>row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consists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(from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lateral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medial)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trapezium,</a:t>
            </a:r>
            <a:endParaRPr sz="24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trapezoid,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capitate,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hamate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bones.Together,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bones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of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carpus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present.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Anatomy</a:t>
            </a:r>
            <a:r>
              <a:rPr spc="-85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dirty="0"/>
              <a:t>the</a:t>
            </a:r>
            <a:r>
              <a:rPr spc="-80" dirty="0"/>
              <a:t> </a:t>
            </a:r>
            <a:r>
              <a:rPr spc="-20" dirty="0"/>
              <a:t>hand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025" y="1090167"/>
            <a:ext cx="6711950" cy="43258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Bones</a:t>
            </a:r>
            <a:r>
              <a:rPr sz="4500" spc="-85" dirty="0"/>
              <a:t> </a:t>
            </a:r>
            <a:r>
              <a:rPr sz="4500" dirty="0"/>
              <a:t>of</a:t>
            </a:r>
            <a:r>
              <a:rPr sz="4500" spc="-85" dirty="0"/>
              <a:t> </a:t>
            </a:r>
            <a:r>
              <a:rPr sz="4500" dirty="0"/>
              <a:t>the</a:t>
            </a:r>
            <a:r>
              <a:rPr sz="4500" spc="-85" dirty="0"/>
              <a:t> </a:t>
            </a:r>
            <a:r>
              <a:rPr sz="4500" spc="-20" dirty="0"/>
              <a:t>hand</a:t>
            </a:r>
            <a:endParaRPr sz="4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675" y="1257300"/>
            <a:ext cx="6216650" cy="41323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49" y="0"/>
            <a:ext cx="9145638" cy="10205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66850" y="1328165"/>
            <a:ext cx="5673725" cy="3314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101600" algn="just">
              <a:lnSpc>
                <a:spcPct val="99600"/>
              </a:lnSpc>
              <a:spcBef>
                <a:spcPts val="110"/>
              </a:spcBef>
            </a:pP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Metacarpals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Phalanges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There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are </a:t>
            </a:r>
            <a:r>
              <a:rPr sz="2400" dirty="0">
                <a:latin typeface="Constantia"/>
                <a:cs typeface="Constantia"/>
              </a:rPr>
              <a:t>five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metacarpal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bones,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which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a </a:t>
            </a:r>
            <a:r>
              <a:rPr sz="2400" dirty="0">
                <a:latin typeface="Constantia"/>
                <a:cs typeface="Constantia"/>
              </a:rPr>
              <a:t>base,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shaft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  <a:p>
            <a:pPr marL="13970">
              <a:lnSpc>
                <a:spcPct val="100000"/>
              </a:lnSpc>
              <a:spcBef>
                <a:spcPts val="25"/>
              </a:spcBef>
            </a:pPr>
            <a:r>
              <a:rPr sz="2400" spc="-20" dirty="0">
                <a:latin typeface="Constantia"/>
                <a:cs typeface="Constantia"/>
              </a:rPr>
              <a:t>head</a:t>
            </a:r>
            <a:endParaRPr sz="2400">
              <a:latin typeface="Constantia"/>
              <a:cs typeface="Constantia"/>
            </a:endParaRPr>
          </a:p>
          <a:p>
            <a:pPr marL="13970" marR="5080" indent="-1905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*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first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metacarpal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bone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thumb,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is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shortest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most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mobile.</a:t>
            </a:r>
            <a:endParaRPr sz="2400">
              <a:latin typeface="Constantia"/>
              <a:cs typeface="Constantia"/>
            </a:endParaRPr>
          </a:p>
          <a:p>
            <a:pPr marL="13970" marR="202565">
              <a:lnSpc>
                <a:spcPts val="2880"/>
              </a:lnSpc>
              <a:spcBef>
                <a:spcPts val="75"/>
              </a:spcBef>
            </a:pPr>
            <a:r>
              <a:rPr sz="2400" spc="-25" dirty="0">
                <a:latin typeface="Constantia"/>
                <a:cs typeface="Constantia"/>
              </a:rPr>
              <a:t>*There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are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three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phalanges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for</a:t>
            </a:r>
            <a:r>
              <a:rPr sz="2400" spc="-1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fingers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but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only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two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for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the</a:t>
            </a:r>
            <a:endParaRPr sz="2400">
              <a:latin typeface="Constantia"/>
              <a:cs typeface="Constantia"/>
            </a:endParaRPr>
          </a:p>
          <a:p>
            <a:pPr marL="13970">
              <a:lnSpc>
                <a:spcPts val="2785"/>
              </a:lnSpc>
            </a:pPr>
            <a:r>
              <a:rPr sz="2400" spc="-10" dirty="0">
                <a:latin typeface="Constantia"/>
                <a:cs typeface="Constantia"/>
              </a:rPr>
              <a:t>thumb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49" y="0"/>
            <a:ext cx="9145638" cy="10205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459230"/>
            <a:ext cx="6189980" cy="246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onstantia"/>
                <a:cs typeface="Constantia"/>
              </a:rPr>
              <a:t>Elbow</a:t>
            </a:r>
            <a:r>
              <a:rPr sz="2000" b="1" spc="-12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Joint:</a:t>
            </a:r>
            <a:r>
              <a:rPr sz="2000" b="1" spc="-8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Articulation:</a:t>
            </a:r>
            <a:r>
              <a:rPr sz="2000" b="1" spc="-5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humerus,</a:t>
            </a:r>
            <a:r>
              <a:rPr sz="2000" b="1" spc="-9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ulna</a:t>
            </a:r>
            <a:r>
              <a:rPr sz="2000" b="1" spc="-114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and</a:t>
            </a:r>
            <a:r>
              <a:rPr sz="2000" b="1" spc="-8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radius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b="1" spc="-20" dirty="0">
                <a:latin typeface="Constantia"/>
                <a:cs typeface="Constantia"/>
              </a:rPr>
              <a:t>Type:</a:t>
            </a:r>
            <a:r>
              <a:rPr sz="2000" b="1" spc="-7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Synovial</a:t>
            </a:r>
            <a:r>
              <a:rPr sz="2000" b="1" spc="-5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hinge</a:t>
            </a:r>
            <a:r>
              <a:rPr sz="2000" b="1" spc="-11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joint.</a:t>
            </a:r>
            <a:endParaRPr sz="2000">
              <a:latin typeface="Constantia"/>
              <a:cs typeface="Constantia"/>
            </a:endParaRPr>
          </a:p>
          <a:p>
            <a:pPr marL="12700" marR="1311275">
              <a:lnSpc>
                <a:spcPct val="100000"/>
              </a:lnSpc>
            </a:pPr>
            <a:r>
              <a:rPr sz="2000" b="1" spc="-10" dirty="0">
                <a:latin typeface="Constantia"/>
                <a:cs typeface="Constantia"/>
              </a:rPr>
              <a:t>Proximal</a:t>
            </a:r>
            <a:r>
              <a:rPr sz="2000" b="1" spc="-1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Radioulnar</a:t>
            </a:r>
            <a:r>
              <a:rPr sz="2000" b="1" spc="-10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Joint </a:t>
            </a:r>
            <a:r>
              <a:rPr sz="2000" b="1" spc="-50" dirty="0">
                <a:latin typeface="Arial"/>
                <a:cs typeface="Arial"/>
              </a:rPr>
              <a:t>.</a:t>
            </a:r>
            <a:r>
              <a:rPr sz="2000" b="1" spc="500" dirty="0">
                <a:latin typeface="Arial"/>
                <a:cs typeface="Arial"/>
              </a:rPr>
              <a:t> </a:t>
            </a:r>
            <a:r>
              <a:rPr sz="2000" b="1" dirty="0">
                <a:latin typeface="Constantia"/>
                <a:cs typeface="Constantia"/>
              </a:rPr>
              <a:t>Articulation:</a:t>
            </a:r>
            <a:r>
              <a:rPr sz="2000" b="1" spc="-5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head</a:t>
            </a:r>
            <a:r>
              <a:rPr sz="2000" b="1" spc="-7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of the</a:t>
            </a:r>
            <a:r>
              <a:rPr sz="2000" b="1" spc="-95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radius</a:t>
            </a:r>
            <a:r>
              <a:rPr sz="2000" b="1" spc="-10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and</a:t>
            </a:r>
            <a:r>
              <a:rPr sz="2000" b="1" spc="-65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ulna Type:</a:t>
            </a:r>
            <a:r>
              <a:rPr sz="2000" b="1" spc="-10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Synovial</a:t>
            </a:r>
            <a:r>
              <a:rPr sz="2000" b="1" spc="-4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pivot</a:t>
            </a:r>
            <a:r>
              <a:rPr sz="2000" b="1" spc="-11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joint.</a:t>
            </a:r>
            <a:endParaRPr sz="2000">
              <a:latin typeface="Constantia"/>
              <a:cs typeface="Constantia"/>
            </a:endParaRPr>
          </a:p>
          <a:p>
            <a:pPr marL="12700" marR="186055">
              <a:lnSpc>
                <a:spcPts val="2390"/>
              </a:lnSpc>
              <a:spcBef>
                <a:spcPts val="85"/>
              </a:spcBef>
            </a:pPr>
            <a:r>
              <a:rPr sz="2000" b="1" dirty="0">
                <a:latin typeface="Constantia"/>
                <a:cs typeface="Constantia"/>
              </a:rPr>
              <a:t>Distal</a:t>
            </a:r>
            <a:r>
              <a:rPr sz="2000" b="1" spc="-3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Radioulnar</a:t>
            </a:r>
            <a:r>
              <a:rPr sz="2000" b="1" spc="-10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joint.</a:t>
            </a:r>
            <a:r>
              <a:rPr sz="2000" b="1" spc="3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Articulation:</a:t>
            </a:r>
            <a:r>
              <a:rPr sz="2000" b="1" spc="-4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Between</a:t>
            </a:r>
            <a:r>
              <a:rPr sz="2000" b="1" spc="-90" dirty="0">
                <a:latin typeface="Constantia"/>
                <a:cs typeface="Constantia"/>
              </a:rPr>
              <a:t> </a:t>
            </a:r>
            <a:r>
              <a:rPr sz="2000" b="1" spc="-25" dirty="0">
                <a:latin typeface="Constantia"/>
                <a:cs typeface="Constantia"/>
              </a:rPr>
              <a:t>the </a:t>
            </a:r>
            <a:r>
              <a:rPr sz="2000" b="1" dirty="0">
                <a:latin typeface="Constantia"/>
                <a:cs typeface="Constantia"/>
              </a:rPr>
              <a:t>rounded</a:t>
            </a:r>
            <a:r>
              <a:rPr sz="2000" b="1" spc="-7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head</a:t>
            </a:r>
            <a:r>
              <a:rPr sz="2000" b="1" spc="-7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of</a:t>
            </a:r>
            <a:r>
              <a:rPr sz="2000" b="1" spc="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the</a:t>
            </a:r>
            <a:r>
              <a:rPr sz="2000" b="1" spc="-114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ulna</a:t>
            </a:r>
            <a:r>
              <a:rPr sz="2000" b="1" spc="-12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and</a:t>
            </a:r>
            <a:r>
              <a:rPr sz="2000" b="1" spc="-6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radius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320"/>
              </a:lnSpc>
            </a:pPr>
            <a:r>
              <a:rPr sz="2000" b="1" spc="-20" dirty="0">
                <a:latin typeface="Constantia"/>
                <a:cs typeface="Constantia"/>
              </a:rPr>
              <a:t>Type:</a:t>
            </a:r>
            <a:r>
              <a:rPr sz="2000" b="1" spc="-45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Synovial</a:t>
            </a:r>
            <a:r>
              <a:rPr sz="2000" b="1" spc="-7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pivot</a:t>
            </a:r>
            <a:r>
              <a:rPr sz="2000" b="1" spc="-8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joint.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5023"/>
            <a:ext cx="21901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The</a:t>
            </a:r>
            <a:r>
              <a:rPr sz="4500" spc="-20" dirty="0"/>
              <a:t> hand</a:t>
            </a:r>
            <a:endParaRPr sz="4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4450" y="1812925"/>
            <a:ext cx="6515100" cy="32321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49" y="0"/>
            <a:ext cx="9145638" cy="10205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64894" y="2011425"/>
            <a:ext cx="5912485" cy="258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2800" spc="-20" dirty="0">
                <a:latin typeface="Constantia"/>
                <a:cs typeface="Constantia"/>
              </a:rPr>
              <a:t>Wrist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Joint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(Radiocarpal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Joint</a:t>
            </a:r>
            <a:r>
              <a:rPr sz="2800" spc="-10" dirty="0">
                <a:latin typeface="Arial MT"/>
                <a:cs typeface="Arial MT"/>
              </a:rPr>
              <a:t>) </a:t>
            </a:r>
            <a:r>
              <a:rPr sz="2800" dirty="0">
                <a:latin typeface="Constantia"/>
                <a:cs typeface="Constantia"/>
              </a:rPr>
              <a:t>Articulation: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Between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distal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end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of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radius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and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6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articular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disc.</a:t>
            </a:r>
            <a:r>
              <a:rPr sz="2800" spc="700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above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and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scaphoid,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lunate,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and </a:t>
            </a:r>
            <a:r>
              <a:rPr sz="2800" dirty="0">
                <a:latin typeface="Constantia"/>
                <a:cs typeface="Constantia"/>
              </a:rPr>
              <a:t>triquetral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bones</a:t>
            </a:r>
            <a:r>
              <a:rPr sz="2800" spc="-160" dirty="0">
                <a:latin typeface="Constantia"/>
                <a:cs typeface="Constantia"/>
              </a:rPr>
              <a:t> </a:t>
            </a:r>
            <a:r>
              <a:rPr sz="2800" spc="-65" dirty="0">
                <a:latin typeface="Constantia"/>
                <a:cs typeface="Constantia"/>
              </a:rPr>
              <a:t>below.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Type: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Synovial </a:t>
            </a:r>
            <a:r>
              <a:rPr sz="2800" dirty="0">
                <a:latin typeface="Constantia"/>
                <a:cs typeface="Constantia"/>
              </a:rPr>
              <a:t>ellipsoid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joint.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4101"/>
            <a:ext cx="50018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Joints</a:t>
            </a:r>
            <a:r>
              <a:rPr sz="3200" spc="-50" dirty="0"/>
              <a:t> </a:t>
            </a:r>
            <a:r>
              <a:rPr sz="3200" dirty="0"/>
              <a:t>of</a:t>
            </a:r>
            <a:r>
              <a:rPr sz="3200" spc="-55" dirty="0"/>
              <a:t> </a:t>
            </a:r>
            <a:r>
              <a:rPr sz="3200" dirty="0"/>
              <a:t>the</a:t>
            </a:r>
            <a:r>
              <a:rPr sz="3200" spc="-55" dirty="0"/>
              <a:t> </a:t>
            </a:r>
            <a:r>
              <a:rPr sz="3200" dirty="0"/>
              <a:t>Hand</a:t>
            </a:r>
            <a:r>
              <a:rPr sz="3200" spc="-30" dirty="0"/>
              <a:t> </a:t>
            </a:r>
            <a:r>
              <a:rPr sz="3200" dirty="0"/>
              <a:t>and</a:t>
            </a:r>
            <a:r>
              <a:rPr sz="3200" spc="-45" dirty="0"/>
              <a:t> </a:t>
            </a:r>
            <a:r>
              <a:rPr sz="3200" spc="-10" dirty="0"/>
              <a:t>Fingers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2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1.Intercarpal</a:t>
            </a:r>
            <a:r>
              <a:rPr spc="-85" dirty="0"/>
              <a:t> </a:t>
            </a:r>
            <a:r>
              <a:rPr dirty="0"/>
              <a:t>Joints:</a:t>
            </a:r>
            <a:r>
              <a:rPr spc="-95" dirty="0"/>
              <a:t> </a:t>
            </a:r>
            <a:r>
              <a:rPr spc="-10" dirty="0"/>
              <a:t>between</a:t>
            </a:r>
            <a:r>
              <a:rPr spc="-114" dirty="0"/>
              <a:t> </a:t>
            </a:r>
            <a:r>
              <a:rPr spc="-25" dirty="0"/>
              <a:t>the </a:t>
            </a:r>
            <a:r>
              <a:rPr dirty="0"/>
              <a:t>individual</a:t>
            </a:r>
            <a:r>
              <a:rPr spc="-45" dirty="0"/>
              <a:t> </a:t>
            </a:r>
            <a:r>
              <a:rPr spc="-10" dirty="0"/>
              <a:t>bones</a:t>
            </a:r>
            <a:r>
              <a:rPr spc="-110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the</a:t>
            </a:r>
            <a:r>
              <a:rPr spc="-125" dirty="0"/>
              <a:t> </a:t>
            </a:r>
            <a:r>
              <a:rPr spc="-10" dirty="0"/>
              <a:t>proximal</a:t>
            </a:r>
            <a:r>
              <a:rPr spc="-65" dirty="0"/>
              <a:t> </a:t>
            </a:r>
            <a:r>
              <a:rPr spc="-40" dirty="0"/>
              <a:t>row</a:t>
            </a:r>
            <a:r>
              <a:rPr spc="-110" dirty="0"/>
              <a:t> </a:t>
            </a:r>
            <a:r>
              <a:rPr spc="-25" dirty="0"/>
              <a:t>of the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carpus;</a:t>
            </a:r>
            <a:r>
              <a:rPr spc="-50" dirty="0"/>
              <a:t> </a:t>
            </a:r>
            <a:r>
              <a:rPr spc="-10" dirty="0"/>
              <a:t>between</a:t>
            </a:r>
            <a:r>
              <a:rPr spc="-90" dirty="0"/>
              <a:t> </a:t>
            </a:r>
            <a:r>
              <a:rPr dirty="0"/>
              <a:t>the</a:t>
            </a:r>
            <a:r>
              <a:rPr spc="-110" dirty="0"/>
              <a:t> </a:t>
            </a:r>
            <a:r>
              <a:rPr dirty="0"/>
              <a:t>individual</a:t>
            </a:r>
            <a:r>
              <a:rPr spc="-70" dirty="0"/>
              <a:t> </a:t>
            </a:r>
            <a:r>
              <a:rPr spc="-10" dirty="0"/>
              <a:t>bones</a:t>
            </a:r>
            <a:r>
              <a:rPr spc="-130" dirty="0"/>
              <a:t> </a:t>
            </a:r>
            <a:r>
              <a:rPr spc="-25" dirty="0"/>
              <a:t>of </a:t>
            </a:r>
            <a:r>
              <a:rPr dirty="0"/>
              <a:t>the</a:t>
            </a:r>
            <a:r>
              <a:rPr spc="-150" dirty="0"/>
              <a:t> </a:t>
            </a:r>
            <a:r>
              <a:rPr dirty="0"/>
              <a:t>distal</a:t>
            </a:r>
            <a:r>
              <a:rPr spc="-80" dirty="0"/>
              <a:t> </a:t>
            </a:r>
            <a:r>
              <a:rPr spc="-45" dirty="0"/>
              <a:t>row</a:t>
            </a:r>
            <a:r>
              <a:rPr spc="-10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the</a:t>
            </a:r>
            <a:r>
              <a:rPr spc="-140" dirty="0"/>
              <a:t> </a:t>
            </a:r>
            <a:r>
              <a:rPr dirty="0"/>
              <a:t>carpus;</a:t>
            </a:r>
            <a:r>
              <a:rPr spc="-8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finally, </a:t>
            </a:r>
            <a:r>
              <a:rPr dirty="0"/>
              <a:t>the</a:t>
            </a:r>
            <a:r>
              <a:rPr spc="-90" dirty="0"/>
              <a:t> </a:t>
            </a:r>
            <a:r>
              <a:rPr dirty="0"/>
              <a:t>midcarpal</a:t>
            </a:r>
            <a:r>
              <a:rPr spc="-30" dirty="0"/>
              <a:t> </a:t>
            </a:r>
            <a:r>
              <a:rPr dirty="0"/>
              <a:t>joint,</a:t>
            </a:r>
            <a:r>
              <a:rPr spc="-15" dirty="0"/>
              <a:t> </a:t>
            </a:r>
            <a:r>
              <a:rPr spc="-20" dirty="0"/>
              <a:t>between</a:t>
            </a:r>
            <a:r>
              <a:rPr spc="-75" dirty="0"/>
              <a:t> </a:t>
            </a:r>
            <a:r>
              <a:rPr spc="-25" dirty="0"/>
              <a:t>the </a:t>
            </a:r>
            <a:r>
              <a:rPr spc="-10" dirty="0"/>
              <a:t>proximal</a:t>
            </a:r>
            <a:r>
              <a:rPr spc="-135" dirty="0"/>
              <a:t> </a:t>
            </a:r>
            <a:r>
              <a:rPr dirty="0"/>
              <a:t>and</a:t>
            </a:r>
            <a:r>
              <a:rPr spc="-100" dirty="0"/>
              <a:t> </a:t>
            </a:r>
            <a:r>
              <a:rPr dirty="0"/>
              <a:t>distal</a:t>
            </a:r>
            <a:r>
              <a:rPr spc="-65" dirty="0"/>
              <a:t> </a:t>
            </a:r>
            <a:r>
              <a:rPr spc="-30" dirty="0"/>
              <a:t>rows</a:t>
            </a:r>
            <a:r>
              <a:rPr spc="-12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carpal</a:t>
            </a:r>
            <a:r>
              <a:rPr spc="-40" dirty="0"/>
              <a:t> </a:t>
            </a:r>
            <a:r>
              <a:rPr spc="-10" dirty="0"/>
              <a:t>bones</a:t>
            </a:r>
            <a:r>
              <a:rPr sz="1800" spc="-10" dirty="0"/>
              <a:t>. </a:t>
            </a:r>
            <a:r>
              <a:rPr spc="-25" dirty="0"/>
              <a:t>Type:</a:t>
            </a:r>
            <a:r>
              <a:rPr spc="-85" dirty="0"/>
              <a:t> </a:t>
            </a:r>
            <a:r>
              <a:rPr spc="-10" dirty="0"/>
              <a:t>Synovial</a:t>
            </a:r>
            <a:r>
              <a:rPr spc="-105" dirty="0"/>
              <a:t> </a:t>
            </a:r>
            <a:r>
              <a:rPr dirty="0"/>
              <a:t>plane</a:t>
            </a:r>
            <a:r>
              <a:rPr spc="-105" dirty="0"/>
              <a:t> </a:t>
            </a:r>
            <a:r>
              <a:rPr spc="-10" dirty="0"/>
              <a:t>joints.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49" y="0"/>
            <a:ext cx="9145638" cy="10205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26489" y="2227834"/>
            <a:ext cx="5159375" cy="1943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48285">
              <a:lnSpc>
                <a:spcPct val="99500"/>
              </a:lnSpc>
              <a:spcBef>
                <a:spcPts val="110"/>
              </a:spcBef>
              <a:buSzPct val="94444"/>
              <a:buFont typeface="Arial MT"/>
              <a:buAutoNum type="arabicPeriod" startAt="2"/>
              <a:tabLst>
                <a:tab pos="260985" algn="l"/>
              </a:tabLst>
            </a:pPr>
            <a:r>
              <a:rPr sz="1800" spc="-10" dirty="0">
                <a:latin typeface="Constantia"/>
                <a:cs typeface="Constantia"/>
              </a:rPr>
              <a:t>Carpometacarpal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and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Intermetacarpal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Joints: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The </a:t>
            </a:r>
            <a:r>
              <a:rPr sz="1800" spc="-10" dirty="0">
                <a:latin typeface="Constantia"/>
                <a:cs typeface="Constantia"/>
              </a:rPr>
              <a:t>carpometacarpal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and intermetacarpal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joints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are </a:t>
            </a:r>
            <a:r>
              <a:rPr sz="1800" spc="-10" dirty="0">
                <a:latin typeface="Constantia"/>
                <a:cs typeface="Constantia"/>
              </a:rPr>
              <a:t>synovial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plane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joints.</a:t>
            </a:r>
            <a:endParaRPr sz="1800">
              <a:latin typeface="Constantia"/>
              <a:cs typeface="Constantia"/>
            </a:endParaRPr>
          </a:p>
          <a:p>
            <a:pPr marL="12700" marR="82550" indent="-10160">
              <a:lnSpc>
                <a:spcPct val="99400"/>
              </a:lnSpc>
              <a:spcBef>
                <a:spcPts val="35"/>
              </a:spcBef>
              <a:buSzPct val="94444"/>
              <a:buFont typeface="Arial MT"/>
              <a:buAutoNum type="arabicPeriod" startAt="2"/>
              <a:tabLst>
                <a:tab pos="196215" algn="l"/>
              </a:tabLst>
            </a:pPr>
            <a:r>
              <a:rPr sz="1800" spc="-10" dirty="0">
                <a:latin typeface="Constantia"/>
                <a:cs typeface="Constantia"/>
              </a:rPr>
              <a:t>	Metacarpophalangeal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Joints:Articulation: Between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heads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 the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metacarpal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bones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and</a:t>
            </a:r>
            <a:r>
              <a:rPr sz="1800" spc="-25" dirty="0">
                <a:latin typeface="Constantia"/>
                <a:cs typeface="Constantia"/>
              </a:rPr>
              <a:t> the </a:t>
            </a:r>
            <a:r>
              <a:rPr sz="1800" dirty="0">
                <a:latin typeface="Constantia"/>
                <a:cs typeface="Constantia"/>
              </a:rPr>
              <a:t>bases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2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the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onstantia"/>
                <a:cs typeface="Constantia"/>
              </a:rPr>
              <a:t>proximal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phalanges.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49" y="0"/>
            <a:ext cx="9145638" cy="10205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2708605"/>
            <a:ext cx="6750050" cy="1854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725" indent="-212725">
              <a:lnSpc>
                <a:spcPts val="2395"/>
              </a:lnSpc>
              <a:spcBef>
                <a:spcPts val="105"/>
              </a:spcBef>
              <a:buSzPct val="95000"/>
              <a:buAutoNum type="arabicPeriod" startAt="4"/>
              <a:tabLst>
                <a:tab pos="212725" algn="l"/>
              </a:tabLst>
            </a:pPr>
            <a:r>
              <a:rPr sz="2000" dirty="0">
                <a:latin typeface="Constantia"/>
                <a:cs typeface="Constantia"/>
              </a:rPr>
              <a:t>Carpometacarpal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Joint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Thumb:</a:t>
            </a:r>
            <a:endParaRPr sz="2000">
              <a:latin typeface="Constantia"/>
              <a:cs typeface="Constantia"/>
            </a:endParaRPr>
          </a:p>
          <a:p>
            <a:pPr marL="12700" marR="5080" indent="59055">
              <a:lnSpc>
                <a:spcPts val="2400"/>
              </a:lnSpc>
              <a:spcBef>
                <a:spcPts val="75"/>
              </a:spcBef>
            </a:pPr>
            <a:r>
              <a:rPr sz="2000" dirty="0">
                <a:latin typeface="Constantia"/>
                <a:cs typeface="Constantia"/>
              </a:rPr>
              <a:t>Articulation: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Between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trapezium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first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metacarpal bone.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ts val="2330"/>
              </a:lnSpc>
              <a:tabLst>
                <a:tab pos="2472690" algn="l"/>
              </a:tabLst>
            </a:pPr>
            <a:r>
              <a:rPr sz="2000" spc="-20" dirty="0">
                <a:latin typeface="Constantia"/>
                <a:cs typeface="Constantia"/>
              </a:rPr>
              <a:t>Type: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Synovial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saddle</a:t>
            </a:r>
            <a:r>
              <a:rPr sz="2000" dirty="0">
                <a:latin typeface="Constantia"/>
                <a:cs typeface="Constantia"/>
              </a:rPr>
              <a:t>	shaped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joint</a:t>
            </a:r>
            <a:endParaRPr sz="2000">
              <a:latin typeface="Constantia"/>
              <a:cs typeface="Constantia"/>
            </a:endParaRPr>
          </a:p>
          <a:p>
            <a:pPr marL="219075" indent="-219075">
              <a:lnSpc>
                <a:spcPts val="2395"/>
              </a:lnSpc>
              <a:buSzPct val="92500"/>
              <a:buFont typeface="Arial MT"/>
              <a:buAutoNum type="arabicPeriod" startAt="5"/>
              <a:tabLst>
                <a:tab pos="219075" algn="l"/>
              </a:tabLst>
            </a:pPr>
            <a:r>
              <a:rPr sz="2000" spc="-10" dirty="0">
                <a:latin typeface="Constantia"/>
                <a:cs typeface="Constantia"/>
              </a:rPr>
              <a:t>Interphalangeal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Joints</a:t>
            </a:r>
            <a:r>
              <a:rPr sz="2000" spc="-10" dirty="0">
                <a:latin typeface="Arial MT"/>
                <a:cs typeface="Arial MT"/>
              </a:rPr>
              <a:t>: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395"/>
              </a:lnSpc>
            </a:pPr>
            <a:r>
              <a:rPr sz="2000" spc="-10" dirty="0">
                <a:latin typeface="Constantia"/>
                <a:cs typeface="Constantia"/>
              </a:rPr>
              <a:t>Interphalangeal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joints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are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synovial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hinge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joints</a:t>
            </a:r>
            <a:r>
              <a:rPr sz="1800" spc="-10" dirty="0">
                <a:latin typeface="Constantia"/>
                <a:cs typeface="Constantia"/>
              </a:rPr>
              <a:t>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49" y="0"/>
            <a:ext cx="914563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043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spc="-25" dirty="0"/>
              <a:t>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49" y="0"/>
            <a:ext cx="914563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49" y="0"/>
            <a:ext cx="9145638" cy="63480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49" y="0"/>
            <a:ext cx="914563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49" y="0"/>
            <a:ext cx="914563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49" y="0"/>
            <a:ext cx="914563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14247"/>
            <a:ext cx="1479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ULNA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547876"/>
            <a:ext cx="65239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01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*The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proximal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end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ulna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is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large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and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is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known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the </a:t>
            </a:r>
            <a:r>
              <a:rPr sz="1800" spc="-10" dirty="0">
                <a:latin typeface="Constantia"/>
                <a:cs typeface="Constantia"/>
              </a:rPr>
              <a:t>olecranon</a:t>
            </a:r>
            <a:endParaRPr sz="1800">
              <a:latin typeface="Constantia"/>
              <a:cs typeface="Constantia"/>
            </a:endParaRPr>
          </a:p>
          <a:p>
            <a:pPr marL="12700" marR="5080">
              <a:lnSpc>
                <a:spcPts val="2140"/>
              </a:lnSpc>
              <a:spcBef>
                <a:spcPts val="110"/>
              </a:spcBef>
            </a:pPr>
            <a:r>
              <a:rPr sz="1800" spc="-10" dirty="0">
                <a:latin typeface="Constantia"/>
                <a:cs typeface="Constantia"/>
              </a:rPr>
              <a:t>process,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this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forms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prominence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30" dirty="0">
                <a:latin typeface="Constantia"/>
                <a:cs typeface="Constantia"/>
              </a:rPr>
              <a:t>elbow.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dirty="0">
                <a:latin typeface="Arial MT"/>
                <a:cs typeface="Arial MT"/>
              </a:rPr>
              <a:t>*</a:t>
            </a:r>
            <a:r>
              <a:rPr sz="1800" dirty="0">
                <a:latin typeface="Constantia"/>
                <a:cs typeface="Constantia"/>
              </a:rPr>
              <a:t>At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distal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end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1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ulna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is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small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rounded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head,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which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has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2090"/>
              </a:lnSpc>
            </a:pPr>
            <a:r>
              <a:rPr sz="1800" spc="-10" dirty="0">
                <a:latin typeface="Constantia"/>
                <a:cs typeface="Constantia"/>
              </a:rPr>
              <a:t>projecting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from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its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medial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aspect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styloid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process.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4142" y="3131866"/>
            <a:ext cx="5480995" cy="32130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043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55" dirty="0"/>
              <a:t> </a:t>
            </a:r>
            <a:r>
              <a:rPr dirty="0"/>
              <a:t>wrist</a:t>
            </a:r>
            <a:r>
              <a:rPr spc="-55" dirty="0"/>
              <a:t> </a:t>
            </a:r>
            <a:r>
              <a:rPr spc="-10" dirty="0"/>
              <a:t>joint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705850"/>
            <a:ext cx="5673614" cy="41144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422</Words>
  <Application>Microsoft Office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MT</vt:lpstr>
      <vt:lpstr>Calibri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ULNA</vt:lpstr>
      <vt:lpstr>The wrist joint</vt:lpstr>
      <vt:lpstr>Bones of the hand</vt:lpstr>
      <vt:lpstr>Anatomy of the hand</vt:lpstr>
      <vt:lpstr>Bones of the hand</vt:lpstr>
      <vt:lpstr>PowerPoint Presentation</vt:lpstr>
      <vt:lpstr>PowerPoint Presentation</vt:lpstr>
      <vt:lpstr>The hand</vt:lpstr>
      <vt:lpstr>PowerPoint Presentation</vt:lpstr>
      <vt:lpstr>Joints of the Hand and Fingers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alnaseem</dc:creator>
  <cp:lastModifiedBy>fffadhilsssahib@gmail.com</cp:lastModifiedBy>
  <cp:revision>1</cp:revision>
  <dcterms:created xsi:type="dcterms:W3CDTF">2024-12-27T18:09:56Z</dcterms:created>
  <dcterms:modified xsi:type="dcterms:W3CDTF">2024-12-27T18:15:30Z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2024-12-27T00:00:00Z</vt:filetime>
  </property>
  <property fmtid="{D5CDD505-2E9C-101B-9397-08002B2CF9AE}" pid="5" name="Producer">
    <vt:lpwstr>Microsoft® PowerPoint® 2010</vt:lpwstr>
  </property>
</Properties>
</file>